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43" r:id="rId2"/>
    <p:sldId id="257" r:id="rId3"/>
    <p:sldId id="358" r:id="rId4"/>
    <p:sldId id="360" r:id="rId5"/>
    <p:sldId id="272" r:id="rId6"/>
    <p:sldId id="396" r:id="rId7"/>
    <p:sldId id="465" r:id="rId8"/>
    <p:sldId id="467" r:id="rId9"/>
    <p:sldId id="466" r:id="rId10"/>
    <p:sldId id="367" r:id="rId11"/>
    <p:sldId id="380" r:id="rId12"/>
    <p:sldId id="388" r:id="rId13"/>
    <p:sldId id="389" r:id="rId14"/>
    <p:sldId id="425" r:id="rId15"/>
    <p:sldId id="424" r:id="rId16"/>
    <p:sldId id="390" r:id="rId17"/>
    <p:sldId id="370" r:id="rId18"/>
    <p:sldId id="420" r:id="rId19"/>
    <p:sldId id="416" r:id="rId20"/>
    <p:sldId id="458" r:id="rId21"/>
    <p:sldId id="459" r:id="rId22"/>
    <p:sldId id="460" r:id="rId23"/>
    <p:sldId id="461" r:id="rId24"/>
    <p:sldId id="462" r:id="rId25"/>
    <p:sldId id="464" r:id="rId26"/>
    <p:sldId id="455" r:id="rId27"/>
    <p:sldId id="456" r:id="rId28"/>
    <p:sldId id="457" r:id="rId29"/>
    <p:sldId id="468" r:id="rId30"/>
    <p:sldId id="427" r:id="rId31"/>
    <p:sldId id="469" r:id="rId32"/>
    <p:sldId id="470" r:id="rId33"/>
    <p:sldId id="407" r:id="rId34"/>
    <p:sldId id="443" r:id="rId35"/>
    <p:sldId id="372" r:id="rId36"/>
    <p:sldId id="376" r:id="rId37"/>
    <p:sldId id="377" r:id="rId3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3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7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8T07:40:35.969" idx="22">
    <p:pos x="5332" y="459"/>
    <p:text>expliquer aux élèves la procédure de la lecture rapide : elle sera souvent utilisée en classe. A haute voix, chacun son tour, il faut suivre. Donner à haute voix le sens de la lecture (nommer les élèves dans l'ordre de qui va passer en suivant un chemin géographique des élèves - suivant comment ils sont installer en classe)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8T07:40:35.969" idx="23">
    <p:pos x="5332" y="459"/>
    <p:text>expliquer aux élèves la procédure de la lecture rapide : elle sera souvent utilisée en classe. A haute voix, chacun son tour, il faut suivre. Donner à haute voix le sens de la lecture (nommer les élèves dans l'ordre de qui va passer en suivant un chemin géographique des élèves - suivant comment ils sont installer en classe)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8T08:23:39.275" idx="15">
    <p:pos x="10" y="10"/>
    <p:text>s'il reste du temps, après avoir fait noter les devoirs, reprendre la lecture du texte et des sons, en collectif.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15/09/2021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593C-6606-449E-B14D-B74ED0BD4399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76E6-BBD2-48AB-A374-C6D6883D6A2A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F9FF-AE5D-49C8-B06A-E008AA282369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0BD6F-94F7-45B7-A44C-C885B9914C29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77EC-23C3-4286-BC9F-E71F4E721C23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DC832-3441-4E90-839C-ACC29CF1C29B}" type="datetime1">
              <a:rPr lang="fr-FR" smtClean="0"/>
              <a:t>15/09/2021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04BD5-EA99-4EA7-B9F0-C963DA9DBFEB}" type="datetime1">
              <a:rPr lang="fr-FR" smtClean="0"/>
              <a:t>15/09/2021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5EDF0-3288-4127-B39E-B9ACA8B4D918}" type="datetime1">
              <a:rPr lang="fr-FR" smtClean="0"/>
              <a:t>15/09/2021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0E5B-F88A-49E5-9877-7195D5AD33C9}" type="datetime1">
              <a:rPr lang="fr-FR" smtClean="0"/>
              <a:t>15/09/2021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2342C-4B51-4DEB-9C85-58DC5AE24203}" type="datetime1">
              <a:rPr lang="fr-FR" smtClean="0"/>
              <a:t>15/09/2021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A7A1-5D69-4194-A00F-D4AA6E5A396E}" type="datetime1">
              <a:rPr lang="fr-FR" smtClean="0"/>
              <a:t>15/09/2021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E8016-31F8-4851-A5AE-7D93728E3548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318193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son [k]</a:t>
            </a:r>
          </a:p>
          <a:p>
            <a:pPr>
              <a:lnSpc>
                <a:spcPct val="150000"/>
              </a:lnSpc>
            </a:pP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chemise de l’homme heureux – suite -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3E43D04-47B8-44D1-9220-16A741105A1B}"/>
              </a:ext>
            </a:extLst>
          </p:cNvPr>
          <p:cNvSpPr txBox="1"/>
          <p:nvPr/>
        </p:nvSpPr>
        <p:spPr>
          <a:xfrm>
            <a:off x="5621755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1453" y="241869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9908DA9-89E1-4780-BE01-8ADDFF0C9E0D}"/>
              </a:ext>
            </a:extLst>
          </p:cNvPr>
          <p:cNvSpPr txBox="1"/>
          <p:nvPr/>
        </p:nvSpPr>
        <p:spPr>
          <a:xfrm>
            <a:off x="838200" y="1895475"/>
            <a:ext cx="5739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Rappel : utilisez votre voix douce.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299990" y="1773183"/>
            <a:ext cx="6853410" cy="4413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dès que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quelquefois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quoique</a:t>
            </a: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donc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encore</a:t>
            </a:r>
            <a:endParaRPr lang="fr-F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516AD6-A48E-47CB-A0E7-BD4189FB5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816" y="2651931"/>
            <a:ext cx="2554995" cy="116030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dès que</a:t>
            </a:r>
            <a:endParaRPr lang="fr-FR" sz="54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7C1BAF-0DAB-40BE-8BE6-1B5AB0376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BFD0-1C37-48F7-AFEC-6BA794D42D48}"/>
              </a:ext>
            </a:extLst>
          </p:cNvPr>
          <p:cNvSpPr txBox="1">
            <a:spLocks/>
          </p:cNvSpPr>
          <p:nvPr/>
        </p:nvSpPr>
        <p:spPr>
          <a:xfrm>
            <a:off x="743643" y="4478358"/>
            <a:ext cx="2714741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encore</a:t>
            </a:r>
            <a:endParaRPr lang="fr-FR" sz="5000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A9B01E4-FA42-4141-8297-B80758326C1A}"/>
              </a:ext>
            </a:extLst>
          </p:cNvPr>
          <p:cNvSpPr txBox="1">
            <a:spLocks/>
          </p:cNvSpPr>
          <p:nvPr/>
        </p:nvSpPr>
        <p:spPr>
          <a:xfrm>
            <a:off x="4038600" y="2543134"/>
            <a:ext cx="3497855" cy="12691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quelquefois</a:t>
            </a:r>
            <a:endParaRPr lang="fr-FR" sz="5400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98851FD-1224-4C28-AEBA-86854FDD4DE7}"/>
              </a:ext>
            </a:extLst>
          </p:cNvPr>
          <p:cNvSpPr txBox="1">
            <a:spLocks/>
          </p:cNvSpPr>
          <p:nvPr/>
        </p:nvSpPr>
        <p:spPr>
          <a:xfrm>
            <a:off x="4038600" y="4679244"/>
            <a:ext cx="3702584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</a:t>
            </a:r>
            <a:endParaRPr lang="fr-FR" sz="5400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70B71429-B48C-4398-91CE-EDCB0C1D3ACE}"/>
              </a:ext>
            </a:extLst>
          </p:cNvPr>
          <p:cNvSpPr txBox="1">
            <a:spLocks/>
          </p:cNvSpPr>
          <p:nvPr/>
        </p:nvSpPr>
        <p:spPr>
          <a:xfrm>
            <a:off x="8321400" y="4044692"/>
            <a:ext cx="2837758" cy="126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donc</a:t>
            </a:r>
            <a:endParaRPr lang="fr-FR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5B6D707-D28A-45F5-91E1-5B9EC0D401F9}"/>
              </a:ext>
            </a:extLst>
          </p:cNvPr>
          <p:cNvSpPr txBox="1">
            <a:spLocks/>
          </p:cNvSpPr>
          <p:nvPr/>
        </p:nvSpPr>
        <p:spPr>
          <a:xfrm>
            <a:off x="8444417" y="2271295"/>
            <a:ext cx="2714741" cy="126910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quoique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334A38-19C1-44AE-AB4F-25309EE6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Regardons les un par un pour les photographier dans notre tête.</a:t>
            </a:r>
          </a:p>
        </p:txBody>
      </p:sp>
    </p:spTree>
    <p:extLst>
      <p:ext uri="{BB962C8B-B14F-4D97-AF65-F5344CB8AC3E}">
        <p14:creationId xmlns:p14="http://schemas.microsoft.com/office/powerpoint/2010/main" val="36866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054" y="1773377"/>
            <a:ext cx="2205702" cy="51064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1" y="1785478"/>
            <a:ext cx="1996308" cy="84538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178087" y="1528745"/>
            <a:ext cx="1538596" cy="8720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CrayonL" panose="00000500000000000000" pitchFamily="2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Caveat" panose="00000500000000000000" pitchFamily="2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13296" y="2882547"/>
            <a:ext cx="2332642" cy="761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skerville Old Face" panose="02020602080505020303" pitchFamily="18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405630" y="2906052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enfin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345938" y="1744034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412481" y="4085011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709359" y="4030301"/>
            <a:ext cx="2551736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923978" y="3965337"/>
            <a:ext cx="1971175" cy="761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471437" y="3832469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1830121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3260" y="5202588"/>
            <a:ext cx="220570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590622" y="4835865"/>
            <a:ext cx="1577205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088786" y="2791215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830711" y="5050133"/>
            <a:ext cx="1941140" cy="917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821" y="244689"/>
            <a:ext cx="10515600" cy="668166"/>
          </a:xfrm>
        </p:spPr>
        <p:txBody>
          <a:bodyPr>
            <a:normAutofit fontScale="90000"/>
          </a:bodyPr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0516" y="2535402"/>
            <a:ext cx="2448779" cy="93071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5200" dirty="0">
                <a:solidFill>
                  <a:schemeClr val="accent2">
                    <a:lumMod val="75000"/>
                  </a:schemeClr>
                </a:solidFill>
                <a:latin typeface="Bahnschrift" panose="020B0502040204020203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9525468" y="862018"/>
            <a:ext cx="1996308" cy="84538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178087" y="1528745"/>
            <a:ext cx="1538596" cy="8720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CrayonL" panose="00000500000000000000" pitchFamily="2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307767" y="1528745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Caveat" panose="00000500000000000000" pitchFamily="2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171814" y="1248600"/>
            <a:ext cx="2841694" cy="124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600" dirty="0">
                <a:solidFill>
                  <a:srgbClr val="7030A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888338" y="3098261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venir Next Demi Bold" panose="020B0703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9550531" y="2431352"/>
            <a:ext cx="1542360" cy="868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Brush Script MT" panose="03060802040406070304" pitchFamily="66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92511" y="3735237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Bodoni MT Black" panose="02070A03080606020203" pitchFamily="18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648307" y="4060963"/>
            <a:ext cx="1519637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6477130" y="3685369"/>
            <a:ext cx="1971175" cy="76145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9830711" y="4979339"/>
            <a:ext cx="2052185" cy="8943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afin</a:t>
            </a: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31138" y="5496892"/>
            <a:ext cx="1830121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1546198" y="4750965"/>
            <a:ext cx="2839659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191696" y="4942461"/>
            <a:ext cx="2448778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056803" y="1751186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767536" y="3300384"/>
            <a:ext cx="1941140" cy="917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98BBF026-597C-4B49-B4CA-599AFE04E258}"/>
              </a:ext>
            </a:extLst>
          </p:cNvPr>
          <p:cNvSpPr txBox="1">
            <a:spLocks/>
          </p:cNvSpPr>
          <p:nvPr/>
        </p:nvSpPr>
        <p:spPr>
          <a:xfrm>
            <a:off x="4511020" y="5619892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Caveat" panose="00000500000000000000" pitchFamily="2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23729A1F-3E5B-4052-93A5-CB42B8006CEB}"/>
              </a:ext>
            </a:extLst>
          </p:cNvPr>
          <p:cNvSpPr txBox="1">
            <a:spLocks/>
          </p:cNvSpPr>
          <p:nvPr/>
        </p:nvSpPr>
        <p:spPr>
          <a:xfrm>
            <a:off x="690796" y="2842939"/>
            <a:ext cx="2205702" cy="51064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</a:t>
            </a:r>
            <a:endParaRPr lang="fr-FR" sz="4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D97382F9-1949-43A4-9793-A7B716AA8738}"/>
              </a:ext>
            </a:extLst>
          </p:cNvPr>
          <p:cNvSpPr txBox="1">
            <a:spLocks/>
          </p:cNvSpPr>
          <p:nvPr/>
        </p:nvSpPr>
        <p:spPr>
          <a:xfrm>
            <a:off x="7680764" y="715212"/>
            <a:ext cx="1542360" cy="868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Brush Script MT" panose="03060802040406070304" pitchFamily="66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F19F3A0C-470D-4FB5-B17A-B137C57C2707}"/>
              </a:ext>
            </a:extLst>
          </p:cNvPr>
          <p:cNvSpPr txBox="1">
            <a:spLocks/>
          </p:cNvSpPr>
          <p:nvPr/>
        </p:nvSpPr>
        <p:spPr>
          <a:xfrm>
            <a:off x="5379957" y="4585268"/>
            <a:ext cx="1519637" cy="917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</p:spTree>
    <p:extLst>
      <p:ext uri="{BB962C8B-B14F-4D97-AF65-F5344CB8AC3E}">
        <p14:creationId xmlns:p14="http://schemas.microsoft.com/office/powerpoint/2010/main" val="37688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 build="p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B0F62D-5EE9-47B9-B484-918CCC446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048" y="826264"/>
            <a:ext cx="10515600" cy="709805"/>
          </a:xfrm>
        </p:spPr>
        <p:txBody>
          <a:bodyPr>
            <a:normAutofit fontScale="90000"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les collez sur une nouvelle feuille.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39E7B1F-34FE-48B5-BCAF-98C8E2680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9E12F0F7-8589-49ED-86E7-D28E05BB13A4}"/>
              </a:ext>
            </a:extLst>
          </p:cNvPr>
          <p:cNvSpPr txBox="1">
            <a:spLocks/>
          </p:cNvSpPr>
          <p:nvPr/>
        </p:nvSpPr>
        <p:spPr>
          <a:xfrm>
            <a:off x="612813" y="5616239"/>
            <a:ext cx="11472690" cy="12417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les copiez maintenant trois fois sur une feuille d’exercices.</a:t>
            </a:r>
            <a:b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CCE2FF8-E6EE-48FC-8F39-DAD782781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5352" y="614830"/>
            <a:ext cx="1132672" cy="113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9F5BE0D-927A-4542-B3AA-5EC27FE7A4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2323" y="4611191"/>
            <a:ext cx="830629" cy="853424"/>
          </a:xfrm>
          <a:prstGeom prst="rect">
            <a:avLst/>
          </a:prstGeom>
        </p:spPr>
      </p:pic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E6CB3353-F1BD-4EF8-BF57-CC1C6BF9B8B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297496" y="1513091"/>
            <a:ext cx="2896518" cy="3540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dès que</a:t>
            </a:r>
            <a:endParaRPr lang="fr-FR" dirty="0"/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fr-FR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donc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fr-FR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encore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quoique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quelquefois</a:t>
            </a:r>
            <a:endParaRPr lang="fr-F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52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B0F62D-5EE9-47B9-B484-918CCC446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3664" y="621726"/>
            <a:ext cx="10515600" cy="5363985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Passons maintenant au son de la semaine : le son [k].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Encore une fois, c’est un son difficile, car il y a pleins de façons de l’écrire.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39E7B1F-34FE-48B5-BCAF-98C8E2680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07C90A3-E9E6-463F-B05D-1053033854C6}"/>
              </a:ext>
            </a:extLst>
          </p:cNvPr>
          <p:cNvSpPr txBox="1">
            <a:spLocks/>
          </p:cNvSpPr>
          <p:nvPr/>
        </p:nvSpPr>
        <p:spPr>
          <a:xfrm>
            <a:off x="558574" y="196596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70D6B539-D410-4B5C-9842-84E6C9196E3F}"/>
              </a:ext>
            </a:extLst>
          </p:cNvPr>
          <p:cNvSpPr txBox="1">
            <a:spLocks/>
          </p:cNvSpPr>
          <p:nvPr/>
        </p:nvSpPr>
        <p:spPr>
          <a:xfrm>
            <a:off x="558574" y="3461597"/>
            <a:ext cx="11160184" cy="25701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46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059" y="2775292"/>
            <a:ext cx="1595761" cy="2248627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F1F3CAB9-717C-4D27-835C-AB37A33DB36D}"/>
              </a:ext>
            </a:extLst>
          </p:cNvPr>
          <p:cNvSpPr txBox="1">
            <a:spLocks/>
          </p:cNvSpPr>
          <p:nvPr/>
        </p:nvSpPr>
        <p:spPr>
          <a:xfrm>
            <a:off x="1892827" y="2697749"/>
            <a:ext cx="1383921" cy="1320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0FC3BCE-D2A8-4237-AC39-52D7BFE3D4D6}"/>
              </a:ext>
            </a:extLst>
          </p:cNvPr>
          <p:cNvSpPr txBox="1">
            <a:spLocks/>
          </p:cNvSpPr>
          <p:nvPr/>
        </p:nvSpPr>
        <p:spPr>
          <a:xfrm>
            <a:off x="267702" y="1988232"/>
            <a:ext cx="7885698" cy="7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Le son [k] peut s’écrire : 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2EDC611D-3763-40BC-91CE-63EBAA889A44}"/>
              </a:ext>
            </a:extLst>
          </p:cNvPr>
          <p:cNvSpPr txBox="1">
            <a:spLocks/>
          </p:cNvSpPr>
          <p:nvPr/>
        </p:nvSpPr>
        <p:spPr>
          <a:xfrm>
            <a:off x="3574287" y="3055942"/>
            <a:ext cx="1244112" cy="1067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6000" dirty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054226D2-8AA6-4CDE-B588-3A6A595EFDC6}"/>
              </a:ext>
            </a:extLst>
          </p:cNvPr>
          <p:cNvSpPr txBox="1">
            <a:spLocks/>
          </p:cNvSpPr>
          <p:nvPr/>
        </p:nvSpPr>
        <p:spPr>
          <a:xfrm>
            <a:off x="6317407" y="2983724"/>
            <a:ext cx="1835993" cy="1649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25E2DA1D-3FD2-4C36-8995-9C1421263A6C}"/>
              </a:ext>
            </a:extLst>
          </p:cNvPr>
          <p:cNvSpPr txBox="1">
            <a:spLocks/>
          </p:cNvSpPr>
          <p:nvPr/>
        </p:nvSpPr>
        <p:spPr>
          <a:xfrm>
            <a:off x="5289911" y="4362265"/>
            <a:ext cx="1244112" cy="1041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B260C82D-5EEB-403D-8727-1A9E517FBFC1}"/>
              </a:ext>
            </a:extLst>
          </p:cNvPr>
          <p:cNvSpPr txBox="1">
            <a:spLocks/>
          </p:cNvSpPr>
          <p:nvPr/>
        </p:nvSpPr>
        <p:spPr>
          <a:xfrm>
            <a:off x="4775756" y="3087564"/>
            <a:ext cx="1835993" cy="1624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4CB8A89-3DAC-46AD-80E9-FBF1F0D75F4F}"/>
              </a:ext>
            </a:extLst>
          </p:cNvPr>
          <p:cNvSpPr txBox="1"/>
          <p:nvPr/>
        </p:nvSpPr>
        <p:spPr>
          <a:xfrm>
            <a:off x="3437263" y="594911"/>
            <a:ext cx="40762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 son [k]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BD8C406-A022-4434-ABA7-89A3EA861EBF}"/>
              </a:ext>
            </a:extLst>
          </p:cNvPr>
          <p:cNvSpPr txBox="1">
            <a:spLocks/>
          </p:cNvSpPr>
          <p:nvPr/>
        </p:nvSpPr>
        <p:spPr>
          <a:xfrm>
            <a:off x="8043900" y="2949708"/>
            <a:ext cx="841457" cy="958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3FAB7EE-35DE-468E-B864-EB88FAF2F5DD}"/>
              </a:ext>
            </a:extLst>
          </p:cNvPr>
          <p:cNvSpPr txBox="1">
            <a:spLocks/>
          </p:cNvSpPr>
          <p:nvPr/>
        </p:nvSpPr>
        <p:spPr>
          <a:xfrm>
            <a:off x="9506627" y="2933903"/>
            <a:ext cx="1835993" cy="1649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61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/>
      <p:bldP spid="13" grpId="0"/>
      <p:bldP spid="14" grpId="0" build="p"/>
      <p:bldP spid="15" grpId="0"/>
      <p:bldP spid="16" grpId="0" build="p"/>
      <p:bldP spid="17" grpId="0" build="p"/>
      <p:bldP spid="1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5C63F9-AD22-4F73-BA1D-28786011D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852" y="870452"/>
            <a:ext cx="10515600" cy="4892674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 le son est difficile, vous collez les listes dans la leçon au fur et à mesure.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Recopiez les mots avec soin.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Entourez en rouge les sons [k]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1CB7181-13A1-4966-9ECE-FE38C31AC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83AC892-8342-48B3-BD96-80879B73B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59928" y="2046371"/>
            <a:ext cx="961524" cy="96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6A3F6F5B-B381-4C55-85C1-FBA064704E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109" y="4183814"/>
            <a:ext cx="1539039" cy="153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44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521" y="1197055"/>
            <a:ext cx="1422846" cy="1389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88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0FC3BCE-D2A8-4237-AC39-52D7BFE3D4D6}"/>
              </a:ext>
            </a:extLst>
          </p:cNvPr>
          <p:cNvSpPr txBox="1">
            <a:spLocks/>
          </p:cNvSpPr>
          <p:nvPr/>
        </p:nvSpPr>
        <p:spPr>
          <a:xfrm>
            <a:off x="95751" y="292823"/>
            <a:ext cx="7885698" cy="7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Le son [k]  peut s’écrire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827059" y="2874743"/>
            <a:ext cx="2665364" cy="3525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comme dans :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fr-FR" sz="11200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abane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arton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ontinuer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47520" y="6356350"/>
            <a:ext cx="4114800" cy="365125"/>
          </a:xfrm>
        </p:spPr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7DEE0D3F-C452-407F-908D-9539D066252F}"/>
              </a:ext>
            </a:extLst>
          </p:cNvPr>
          <p:cNvSpPr txBox="1">
            <a:spLocks/>
          </p:cNvSpPr>
          <p:nvPr/>
        </p:nvSpPr>
        <p:spPr>
          <a:xfrm>
            <a:off x="3408367" y="3631940"/>
            <a:ext cx="1886597" cy="223274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ave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don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acher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1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1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1151085-77F7-4C5D-B724-83C8560A746B}"/>
              </a:ext>
            </a:extLst>
          </p:cNvPr>
          <p:cNvSpPr txBox="1">
            <a:spLocks/>
          </p:cNvSpPr>
          <p:nvPr/>
        </p:nvSpPr>
        <p:spPr>
          <a:xfrm>
            <a:off x="5063610" y="3622737"/>
            <a:ext cx="2273624" cy="261394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cha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be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blo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FA48BA8-A15B-4691-9132-1719A610E79D}"/>
              </a:ext>
            </a:extLst>
          </p:cNvPr>
          <p:cNvSpPr txBox="1"/>
          <p:nvPr/>
        </p:nvSpPr>
        <p:spPr>
          <a:xfrm>
            <a:off x="4878380" y="916062"/>
            <a:ext cx="6167879" cy="1951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et seulement si :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il est à la fin d’un mot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il est devant une consonne ou a-o-u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3A1DE60D-FD52-4F37-8F59-F52266852D77}"/>
              </a:ext>
            </a:extLst>
          </p:cNvPr>
          <p:cNvSpPr txBox="1">
            <a:spLocks/>
          </p:cNvSpPr>
          <p:nvPr/>
        </p:nvSpPr>
        <p:spPr>
          <a:xfrm>
            <a:off x="6897038" y="3622736"/>
            <a:ext cx="2273624" cy="261394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ulotte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sa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le trafi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fr-FR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EA0760E3-B838-4A0D-80D8-7AA8B367C88A}"/>
              </a:ext>
            </a:extLst>
          </p:cNvPr>
          <p:cNvSpPr txBox="1">
            <a:spLocks/>
          </p:cNvSpPr>
          <p:nvPr/>
        </p:nvSpPr>
        <p:spPr>
          <a:xfrm>
            <a:off x="9432051" y="2998428"/>
            <a:ext cx="2273624" cy="309546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ruche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obsta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le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du su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re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ore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22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build="p"/>
      <p:bldP spid="17" grpId="0" build="p"/>
      <p:bldP spid="19" grpId="0" build="p"/>
      <p:bldP spid="13" grpId="0"/>
      <p:bldP spid="14" grpId="0" build="p"/>
      <p:bldP spid="1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67422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598" y="1438856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365FC5-B6B9-49DD-81F2-F757305F05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0153" y="1627400"/>
            <a:ext cx="384122" cy="646024"/>
          </a:xfrm>
          <a:prstGeom prst="rect">
            <a:avLst/>
          </a:prstGeom>
        </p:spPr>
      </p:pic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550598" y="2414835"/>
            <a:ext cx="11406940" cy="30950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Exactement, nous avons travaillé en lecture par tranche sur la suite de la chemise de l’homme heureux.</a:t>
            </a:r>
          </a:p>
          <a:p>
            <a:pPr>
              <a:lnSpc>
                <a:spcPct val="160000"/>
              </a:lnSpc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521" y="1197055"/>
            <a:ext cx="1422846" cy="138951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8800" dirty="0" err="1"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endParaRPr lang="fr-FR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0FC3BCE-D2A8-4237-AC39-52D7BFE3D4D6}"/>
              </a:ext>
            </a:extLst>
          </p:cNvPr>
          <p:cNvSpPr txBox="1">
            <a:spLocks/>
          </p:cNvSpPr>
          <p:nvPr/>
        </p:nvSpPr>
        <p:spPr>
          <a:xfrm>
            <a:off x="95751" y="292823"/>
            <a:ext cx="7885698" cy="7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Le son [k]  peut s’écrire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827059" y="2874743"/>
            <a:ext cx="2665364" cy="3525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comme dans :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atre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atre-vingt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oi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47520" y="6356350"/>
            <a:ext cx="4114800" cy="365125"/>
          </a:xfrm>
        </p:spPr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7DEE0D3F-C452-407F-908D-9539D066252F}"/>
              </a:ext>
            </a:extLst>
          </p:cNvPr>
          <p:cNvSpPr txBox="1">
            <a:spLocks/>
          </p:cNvSpPr>
          <p:nvPr/>
        </p:nvSpPr>
        <p:spPr>
          <a:xfrm>
            <a:off x="3408367" y="3631940"/>
            <a:ext cx="2665364" cy="223274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efois</a:t>
            </a:r>
            <a:endParaRPr lang="fr-FR" sz="1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dès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fr-FR" sz="1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qu’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1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1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3A1DE60D-FD52-4F37-8F59-F52266852D77}"/>
              </a:ext>
            </a:extLst>
          </p:cNvPr>
          <p:cNvSpPr txBox="1">
            <a:spLocks/>
          </p:cNvSpPr>
          <p:nvPr/>
        </p:nvSpPr>
        <p:spPr>
          <a:xfrm>
            <a:off x="5904920" y="2874743"/>
            <a:ext cx="2956481" cy="319529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fabri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oi</a:t>
            </a:r>
            <a:endParaRPr lang="fr-FR" sz="1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pa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fr-FR" sz="9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ecclésiasti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EA0760E3-B838-4A0D-80D8-7AA8B367C88A}"/>
              </a:ext>
            </a:extLst>
          </p:cNvPr>
          <p:cNvSpPr txBox="1">
            <a:spLocks/>
          </p:cNvSpPr>
          <p:nvPr/>
        </p:nvSpPr>
        <p:spPr>
          <a:xfrm>
            <a:off x="9081738" y="1980569"/>
            <a:ext cx="2665364" cy="388102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une é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ipe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chè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monar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évê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cha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47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build="p"/>
      <p:bldP spid="17" grpId="0" build="p"/>
      <p:bldP spid="14" grpId="0" build="p"/>
      <p:bldP spid="1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521" y="1197055"/>
            <a:ext cx="1422846" cy="1389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8800" dirty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0FC3BCE-D2A8-4237-AC39-52D7BFE3D4D6}"/>
              </a:ext>
            </a:extLst>
          </p:cNvPr>
          <p:cNvSpPr txBox="1">
            <a:spLocks/>
          </p:cNvSpPr>
          <p:nvPr/>
        </p:nvSpPr>
        <p:spPr>
          <a:xfrm>
            <a:off x="95751" y="292823"/>
            <a:ext cx="7885698" cy="7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Le son [k]  peut s’écrire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827058" y="2874743"/>
            <a:ext cx="4615275" cy="3525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comme dans :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cin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fr-FR" sz="1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co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 err="1">
                <a:latin typeface="Arial" panose="020B0604020202020204" pitchFamily="34" charset="0"/>
                <a:cs typeface="Arial" panose="020B0604020202020204" pitchFamily="34" charset="0"/>
              </a:rPr>
              <a:t>fa</a:t>
            </a:r>
            <a:r>
              <a:rPr lang="fr-FR" sz="11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(foire aux questions)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47520" y="6356350"/>
            <a:ext cx="4114800" cy="365125"/>
          </a:xfrm>
        </p:spPr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1925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521" y="1197055"/>
            <a:ext cx="1422846" cy="1389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8800" dirty="0"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0FC3BCE-D2A8-4237-AC39-52D7BFE3D4D6}"/>
              </a:ext>
            </a:extLst>
          </p:cNvPr>
          <p:cNvSpPr txBox="1">
            <a:spLocks/>
          </p:cNvSpPr>
          <p:nvPr/>
        </p:nvSpPr>
        <p:spPr>
          <a:xfrm>
            <a:off x="95751" y="292823"/>
            <a:ext cx="7885698" cy="7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Le son [k]  peut s’écrire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827058" y="2874743"/>
            <a:ext cx="3282233" cy="3525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comme dans :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a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ueil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uper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e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lésiastique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47520" y="6356350"/>
            <a:ext cx="4114800" cy="365125"/>
          </a:xfrm>
        </p:spPr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1151085-77F7-4C5D-B724-83C8560A746B}"/>
              </a:ext>
            </a:extLst>
          </p:cNvPr>
          <p:cNvSpPr txBox="1">
            <a:spLocks/>
          </p:cNvSpPr>
          <p:nvPr/>
        </p:nvSpPr>
        <p:spPr>
          <a:xfrm>
            <a:off x="4623413" y="3609906"/>
            <a:ext cx="2912123" cy="261394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ueillir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une o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asion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ulent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EA0760E3-B838-4A0D-80D8-7AA8B367C88A}"/>
              </a:ext>
            </a:extLst>
          </p:cNvPr>
          <p:cNvSpPr txBox="1">
            <a:spLocks/>
          </p:cNvSpPr>
          <p:nvPr/>
        </p:nvSpPr>
        <p:spPr>
          <a:xfrm>
            <a:off x="7962320" y="2445148"/>
            <a:ext cx="3282232" cy="3525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a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ord</a:t>
            </a:r>
            <a:endParaRPr lang="fr-F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o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upation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user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a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usation</a:t>
            </a:r>
          </a:p>
        </p:txBody>
      </p:sp>
    </p:spTree>
    <p:extLst>
      <p:ext uri="{BB962C8B-B14F-4D97-AF65-F5344CB8AC3E}">
        <p14:creationId xmlns:p14="http://schemas.microsoft.com/office/powerpoint/2010/main" val="64605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build="p"/>
      <p:bldP spid="19" grpId="0" build="p"/>
      <p:bldP spid="1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521" y="1197055"/>
            <a:ext cx="1422846" cy="1389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8800" dirty="0" err="1"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  <a:endParaRPr lang="fr-FR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0FC3BCE-D2A8-4237-AC39-52D7BFE3D4D6}"/>
              </a:ext>
            </a:extLst>
          </p:cNvPr>
          <p:cNvSpPr txBox="1">
            <a:spLocks/>
          </p:cNvSpPr>
          <p:nvPr/>
        </p:nvSpPr>
        <p:spPr>
          <a:xfrm>
            <a:off x="95751" y="292823"/>
            <a:ext cx="7885698" cy="7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Le son [k]  peut s’écrire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827058" y="2874743"/>
            <a:ext cx="3282233" cy="3525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comme dans :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ti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bifte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co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tail</a:t>
            </a:r>
          </a:p>
          <a:p>
            <a:pPr marL="0" indent="0">
              <a:lnSpc>
                <a:spcPct val="170000"/>
              </a:lnSpc>
              <a:buNone/>
            </a:pPr>
            <a:endParaRPr lang="fr-FR" sz="1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47520" y="6356350"/>
            <a:ext cx="4114800" cy="365125"/>
          </a:xfrm>
        </p:spPr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1151085-77F7-4C5D-B724-83C8560A746B}"/>
              </a:ext>
            </a:extLst>
          </p:cNvPr>
          <p:cNvSpPr txBox="1">
            <a:spLocks/>
          </p:cNvSpPr>
          <p:nvPr/>
        </p:nvSpPr>
        <p:spPr>
          <a:xfrm>
            <a:off x="4623413" y="3609906"/>
            <a:ext cx="2912123" cy="261394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le sto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sna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le ro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  <a:endParaRPr lang="fr-FR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EA0760E3-B838-4A0D-80D8-7AA8B367C88A}"/>
              </a:ext>
            </a:extLst>
          </p:cNvPr>
          <p:cNvSpPr txBox="1">
            <a:spLocks/>
          </p:cNvSpPr>
          <p:nvPr/>
        </p:nvSpPr>
        <p:spPr>
          <a:xfrm>
            <a:off x="7675882" y="2586565"/>
            <a:ext cx="3282232" cy="3318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ro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ingchair</a:t>
            </a:r>
            <a:endParaRPr lang="fr-F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rumste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ro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ho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ey</a:t>
            </a:r>
          </a:p>
        </p:txBody>
      </p:sp>
    </p:spTree>
    <p:extLst>
      <p:ext uri="{BB962C8B-B14F-4D97-AF65-F5344CB8AC3E}">
        <p14:creationId xmlns:p14="http://schemas.microsoft.com/office/powerpoint/2010/main" val="293849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build="p"/>
      <p:bldP spid="19" grpId="0" build="p"/>
      <p:bldP spid="1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521" y="1197055"/>
            <a:ext cx="1422846" cy="1389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88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0FC3BCE-D2A8-4237-AC39-52D7BFE3D4D6}"/>
              </a:ext>
            </a:extLst>
          </p:cNvPr>
          <p:cNvSpPr txBox="1">
            <a:spLocks/>
          </p:cNvSpPr>
          <p:nvPr/>
        </p:nvSpPr>
        <p:spPr>
          <a:xfrm>
            <a:off x="95751" y="292823"/>
            <a:ext cx="7885698" cy="7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Le son [k]  peut s’écrire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827058" y="2874743"/>
            <a:ext cx="3282233" cy="3525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comme dans :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ilomètre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épi</a:t>
            </a:r>
            <a:endParaRPr lang="fr-FR" sz="1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angourou</a:t>
            </a:r>
          </a:p>
          <a:p>
            <a:pPr marL="0" indent="0">
              <a:lnSpc>
                <a:spcPct val="170000"/>
              </a:lnSpc>
              <a:buNone/>
            </a:pPr>
            <a:endParaRPr lang="fr-FR" sz="1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47520" y="6356350"/>
            <a:ext cx="4114800" cy="365125"/>
          </a:xfrm>
        </p:spPr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1151085-77F7-4C5D-B724-83C8560A746B}"/>
              </a:ext>
            </a:extLst>
          </p:cNvPr>
          <p:cNvSpPr txBox="1">
            <a:spLocks/>
          </p:cNvSpPr>
          <p:nvPr/>
        </p:nvSpPr>
        <p:spPr>
          <a:xfrm>
            <a:off x="4038600" y="3526073"/>
            <a:ext cx="2912123" cy="261394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ier</a:t>
            </a:r>
            <a:endParaRPr lang="fr-FR" sz="1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le s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fr-FR" sz="1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anora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fr-FR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EA0760E3-B838-4A0D-80D8-7AA8B367C88A}"/>
              </a:ext>
            </a:extLst>
          </p:cNvPr>
          <p:cNvSpPr txBox="1">
            <a:spLocks/>
          </p:cNvSpPr>
          <p:nvPr/>
        </p:nvSpPr>
        <p:spPr>
          <a:xfrm>
            <a:off x="6629279" y="3331927"/>
            <a:ext cx="3282232" cy="27110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ca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fr-F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bas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endParaRPr lang="fr-FR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fol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lore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6FC23CC0-6721-4D13-AAC8-3CC773560E7D}"/>
              </a:ext>
            </a:extLst>
          </p:cNvPr>
          <p:cNvSpPr txBox="1">
            <a:spLocks/>
          </p:cNvSpPr>
          <p:nvPr/>
        </p:nvSpPr>
        <p:spPr>
          <a:xfrm>
            <a:off x="9062171" y="3331927"/>
            <a:ext cx="3282232" cy="27110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Ira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enya</a:t>
            </a:r>
            <a:endParaRPr lang="fr-FR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17621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build="p"/>
      <p:bldP spid="19" grpId="0" build="p"/>
      <p:bldP spid="15" grpId="0" build="p"/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2471" y="1197055"/>
            <a:ext cx="1422846" cy="1389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88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endParaRPr lang="fr-FR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0FC3BCE-D2A8-4237-AC39-52D7BFE3D4D6}"/>
              </a:ext>
            </a:extLst>
          </p:cNvPr>
          <p:cNvSpPr txBox="1">
            <a:spLocks/>
          </p:cNvSpPr>
          <p:nvPr/>
        </p:nvSpPr>
        <p:spPr>
          <a:xfrm>
            <a:off x="95751" y="292823"/>
            <a:ext cx="7885698" cy="7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Le son [k]  peut s’écrire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827058" y="2874743"/>
            <a:ext cx="3282233" cy="3525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comme dans :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orale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œur </a:t>
            </a:r>
            <a:endParaRPr lang="fr-FR" sz="1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or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estre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47520" y="6356350"/>
            <a:ext cx="4114800" cy="365125"/>
          </a:xfrm>
        </p:spPr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1151085-77F7-4C5D-B724-83C8560A746B}"/>
              </a:ext>
            </a:extLst>
          </p:cNvPr>
          <p:cNvSpPr txBox="1">
            <a:spLocks/>
          </p:cNvSpPr>
          <p:nvPr/>
        </p:nvSpPr>
        <p:spPr>
          <a:xfrm>
            <a:off x="4038600" y="3549597"/>
            <a:ext cx="2912123" cy="261394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vare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la te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nologie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un é</a:t>
            </a:r>
            <a:r>
              <a:rPr lang="fr-FR" sz="1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sz="112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EA0760E3-B838-4A0D-80D8-7AA8B367C88A}"/>
              </a:ext>
            </a:extLst>
          </p:cNvPr>
          <p:cNvSpPr txBox="1">
            <a:spLocks/>
          </p:cNvSpPr>
          <p:nvPr/>
        </p:nvSpPr>
        <p:spPr>
          <a:xfrm>
            <a:off x="7587747" y="2586566"/>
            <a:ext cx="3282232" cy="3525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ronologie</a:t>
            </a:r>
            <a:endParaRPr lang="fr-F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ronomètre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or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idée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ara</a:t>
            </a:r>
            <a:r>
              <a:rPr lang="fr-F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nides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75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build="p"/>
      <p:bldP spid="19" grpId="0" build="p"/>
      <p:bldP spid="1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syllabe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5370" y="1699355"/>
            <a:ext cx="1323474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kyn</a:t>
            </a:r>
            <a:endParaRPr lang="fr-FR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667755" y="1690688"/>
            <a:ext cx="1375607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quin</a:t>
            </a:r>
            <a:endParaRPr lang="fr-FR" sz="4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837447" y="1572982"/>
            <a:ext cx="1632285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 err="1">
                <a:latin typeface="Agency FB" panose="020B0503020202020204" pitchFamily="34" charset="0"/>
                <a:cs typeface="Arial" panose="020B0604020202020204" pitchFamily="34" charset="0"/>
              </a:rPr>
              <a:t>cain</a:t>
            </a:r>
            <a:endParaRPr lang="fr-FR" sz="5400" dirty="0"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118722" y="2796986"/>
            <a:ext cx="1045746" cy="713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ca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792581" y="2802188"/>
            <a:ext cx="1195141" cy="702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4123322" y="2780912"/>
            <a:ext cx="1045746" cy="7130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cun</a:t>
            </a:r>
            <a:endParaRPr lang="fr-FR" sz="4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04483" y="1737058"/>
            <a:ext cx="155007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latin typeface="Bauhaus 93" panose="04030905020B02020C02" pitchFamily="82" charset="0"/>
                <a:cs typeface="Arial" panose="020B0604020202020204" pitchFamily="34" charset="0"/>
              </a:rPr>
              <a:t>cun</a:t>
            </a:r>
            <a:endParaRPr lang="fr-FR" sz="4400" dirty="0">
              <a:latin typeface="Bauhaus 93" panose="04030905020B02020C02" pitchFamily="82" charset="0"/>
              <a:cs typeface="Arial" panose="020B0604020202020204" pitchFamily="34" charset="0"/>
            </a:endParaRP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450004" y="3462745"/>
            <a:ext cx="1331993" cy="1039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32962" y="3982453"/>
            <a:ext cx="1331993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endParaRPr lang="fr-FR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4890335" y="3790383"/>
            <a:ext cx="1690939" cy="83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Castellar" panose="020A0402060406010301" pitchFamily="18" charset="0"/>
                <a:cs typeface="Arial" panose="020B0604020202020204" pitchFamily="34" charset="0"/>
              </a:rPr>
              <a:t>qui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7663614" y="3701131"/>
            <a:ext cx="1690939" cy="8519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acc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2232693" y="5094463"/>
            <a:ext cx="1331993" cy="756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5671422" y="5075299"/>
            <a:ext cx="1195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</a:t>
            </a:r>
            <a:endParaRPr lang="fr-FR" sz="4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210197" y="4828226"/>
            <a:ext cx="174156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occ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369602" y="2599615"/>
            <a:ext cx="1741563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66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cou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695448" y="4850613"/>
            <a:ext cx="1658352" cy="1340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72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endParaRPr lang="fr-FR" sz="7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879933" y="3771835"/>
            <a:ext cx="128737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ock</a:t>
            </a:r>
            <a:endParaRPr lang="fr-FR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450431" y="5430065"/>
            <a:ext cx="128737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endParaRPr lang="fr-FR" sz="4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9879934" y="1493993"/>
            <a:ext cx="1551252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ouk</a:t>
            </a:r>
            <a:endParaRPr lang="fr-FR" sz="4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69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431" y="322920"/>
            <a:ext cx="10515600" cy="853567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2096" y="1453738"/>
            <a:ext cx="2152493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rock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50430" y="1785478"/>
            <a:ext cx="2502089" cy="9980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chorale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258404" y="1324485"/>
            <a:ext cx="1323474" cy="935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9147" y="2844195"/>
            <a:ext cx="2403973" cy="898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un ticket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7077153" y="2583029"/>
            <a:ext cx="2152493" cy="81731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construire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666675" y="2537725"/>
            <a:ext cx="2798284" cy="713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orchestre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033548" y="1424819"/>
            <a:ext cx="155007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cinq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30496" y="3819465"/>
            <a:ext cx="3047354" cy="1573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3961346" y="3528014"/>
            <a:ext cx="2417500" cy="950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Castellar" panose="020A0402060406010301" pitchFamily="18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860007" y="3270264"/>
            <a:ext cx="2614988" cy="9502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6000" dirty="0">
                <a:latin typeface="Blackadder ITC" panose="04020505051007020D02" pitchFamily="82" charset="0"/>
                <a:cs typeface="Arial" panose="020B0604020202020204" pitchFamily="34" charset="0"/>
              </a:rPr>
              <a:t>expliquer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922542" y="4875480"/>
            <a:ext cx="1755004" cy="7567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quatre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98F379B0-46A4-4EA6-A0EA-3F8031FDF846}"/>
              </a:ext>
            </a:extLst>
          </p:cNvPr>
          <p:cNvSpPr txBox="1">
            <a:spLocks/>
          </p:cNvSpPr>
          <p:nvPr/>
        </p:nvSpPr>
        <p:spPr>
          <a:xfrm>
            <a:off x="3472986" y="5654460"/>
            <a:ext cx="2950927" cy="841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accord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103183" y="4454938"/>
            <a:ext cx="2614988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cabane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633675" y="4586718"/>
            <a:ext cx="2211263" cy="904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quitter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354553" y="2260474"/>
            <a:ext cx="2886420" cy="713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ski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7869430" y="5531455"/>
            <a:ext cx="4322570" cy="90479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7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354553" y="4003136"/>
            <a:ext cx="2526441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obstacle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90791" y="5667068"/>
            <a:ext cx="2286755" cy="8410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freins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9662907" y="969538"/>
            <a:ext cx="1976371" cy="1023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aucun</a:t>
            </a:r>
          </a:p>
        </p:txBody>
      </p:sp>
    </p:spTree>
    <p:extLst>
      <p:ext uri="{BB962C8B-B14F-4D97-AF65-F5344CB8AC3E}">
        <p14:creationId xmlns:p14="http://schemas.microsoft.com/office/powerpoint/2010/main" val="284938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6F7973-E439-4862-BA77-AD150C046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le texte 4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794960-F9A5-4B61-A7B4-F57840C9B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8838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Relisez maintenant dans votre tête le texte 4.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Retrouvez tous les mots avec le son [k]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0E5B32-BCE6-458A-A07E-20BDC2C86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8603B30-BF47-45B6-B8C4-E36230564757}"/>
              </a:ext>
            </a:extLst>
          </p:cNvPr>
          <p:cNvSpPr txBox="1">
            <a:spLocks/>
          </p:cNvSpPr>
          <p:nvPr/>
        </p:nvSpPr>
        <p:spPr>
          <a:xfrm>
            <a:off x="838200" y="3842920"/>
            <a:ext cx="10515600" cy="198838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Attention, parfois on voit les lettres, mais elles ne font pas le son.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Pour réussir, vous devez vous écouter lire dans votre tête.</a:t>
            </a:r>
          </a:p>
        </p:txBody>
      </p:sp>
    </p:spTree>
    <p:extLst>
      <p:ext uri="{BB962C8B-B14F-4D97-AF65-F5344CB8AC3E}">
        <p14:creationId xmlns:p14="http://schemas.microsoft.com/office/powerpoint/2010/main" val="264210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utiliser ce travail.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05" y="1690688"/>
            <a:ext cx="10906318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4000" dirty="0"/>
              <a:t>Nous travaillerons le texte et les mots invariables.</a:t>
            </a:r>
          </a:p>
          <a:p>
            <a:pPr>
              <a:lnSpc>
                <a:spcPct val="200000"/>
              </a:lnSpc>
            </a:pPr>
            <a:r>
              <a:rPr lang="fr-FR" sz="4000" dirty="0"/>
              <a:t>Puis le son de la semaine.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3461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6791C97-0217-4113-B37C-9281A155B2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2402" y="1055077"/>
            <a:ext cx="7999393" cy="209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C3EF76B-81DC-48E5-ADD6-17E1484CC3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9670" y="751097"/>
            <a:ext cx="8940387" cy="284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6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0BAF1D68-AB6D-49F1-B4F3-0C961A7C79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1612" y="776037"/>
            <a:ext cx="9391430" cy="1354714"/>
          </a:xfr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6FF4733-8120-4849-966E-F9033C587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6B27F31-F3A1-4DAD-A2DD-778A9F74B0B4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54030FE4-E81C-4137-9395-B7AEF2C7E6D3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32F919A-2944-4ABB-90C0-AB6310D8910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622DBF6-E83D-424F-A0D4-BE7BBAFD220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6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2497E09-12D7-4CEE-9132-62CFCA2F1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CDD3D9D-7245-4774-9CC6-E1FAB3FD1E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3557" y="2173115"/>
            <a:ext cx="2511770" cy="251177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48F8CB3-4CF6-4635-8BA4-32B0D68E3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9840" y="2176312"/>
            <a:ext cx="2024634" cy="202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190A1F15-9E69-4527-B24B-7FC9F7C0B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0062"/>
          </a:xfrm>
        </p:spPr>
        <p:txBody>
          <a:bodyPr/>
          <a:lstStyle/>
          <a:p>
            <a:r>
              <a:rPr lang="fr-FR" dirty="0"/>
              <a:t>À vous :</a:t>
            </a:r>
          </a:p>
        </p:txBody>
      </p:sp>
    </p:spTree>
    <p:extLst>
      <p:ext uri="{BB962C8B-B14F-4D97-AF65-F5344CB8AC3E}">
        <p14:creationId xmlns:p14="http://schemas.microsoft.com/office/powerpoint/2010/main" val="232939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D8DEB4-51C2-4B5D-AB7B-638ED0DB0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Rangement.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0C2579-3C4D-47A1-BDA9-EA799716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60F9F73-B30B-45AC-9F29-CAFEA490C1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3483004" cy="348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3691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154" y="21414"/>
            <a:ext cx="10515600" cy="1325563"/>
          </a:xfrm>
        </p:spPr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154" y="1140658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9817" y="86358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623641" y="1668092"/>
            <a:ext cx="11507893" cy="4130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None/>
            </a:pPr>
            <a:r>
              <a:rPr lang="fr-FR" sz="3200" dirty="0"/>
              <a:t>Nous avons découvert les mots de la semaine.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200" dirty="0"/>
              <a:t>On a révisé le son [k]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8942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en étude de la langue sur les différentes formes de phrases.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bien sûr nous continuerons l’entrainement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12116" cy="4286417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3600" dirty="0"/>
              <a:t>Relire le texte 4 à haute voix.</a:t>
            </a:r>
          </a:p>
          <a:p>
            <a:pPr>
              <a:lnSpc>
                <a:spcPct val="200000"/>
              </a:lnSpc>
            </a:pPr>
            <a:r>
              <a:rPr lang="fr-FR" sz="3600" dirty="0"/>
              <a:t>Copier 3 fois les mots de la semaine.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B96FE20-CB44-47C0-A6E9-FA5A08B53D2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419" y="700368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A02911-DA60-469A-89BC-B6073D0BA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A65FC2-0C85-4622-ADD0-E5436A39DA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3600" dirty="0"/>
              <a:t>apprendre les mots de la semaine.</a:t>
            </a:r>
          </a:p>
          <a:p>
            <a:pPr>
              <a:lnSpc>
                <a:spcPct val="200000"/>
              </a:lnSpc>
            </a:pPr>
            <a:r>
              <a:rPr lang="fr-FR" sz="3600" dirty="0"/>
              <a:t>s’entrainer en lecture pour améliorer sa vitesse.</a:t>
            </a:r>
          </a:p>
          <a:p>
            <a:pPr>
              <a:lnSpc>
                <a:spcPct val="200000"/>
              </a:lnSpc>
            </a:pPr>
            <a:r>
              <a:rPr lang="fr-FR" sz="3600" dirty="0"/>
              <a:t>réviser le son [k]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5C72FEB-D130-40DE-B147-41BBD8206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5734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CC36DE57-BCD9-478E-B698-EA0F2C8EED84}"/>
              </a:ext>
            </a:extLst>
          </p:cNvPr>
          <p:cNvSpPr txBox="1"/>
          <p:nvPr/>
        </p:nvSpPr>
        <p:spPr>
          <a:xfrm>
            <a:off x="905001" y="986312"/>
            <a:ext cx="5930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u="sng" dirty="0">
                <a:latin typeface="Arial" panose="020B0604020202020204" pitchFamily="34" charset="0"/>
                <a:ea typeface="Calibri" panose="020F0502020204030204" pitchFamily="34" charset="0"/>
              </a:rPr>
              <a:t>un ambassadeur : (nom masculin)</a:t>
            </a:r>
            <a:endParaRPr lang="fr-FR" sz="24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9ABD25D-22B8-45F6-87FD-89CD2CD389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155" y="1062130"/>
            <a:ext cx="268948" cy="45243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5B319903-2AAC-4F21-A37F-83A40E6A213D}"/>
              </a:ext>
            </a:extLst>
          </p:cNvPr>
          <p:cNvSpPr txBox="1"/>
          <p:nvPr/>
        </p:nvSpPr>
        <p:spPr>
          <a:xfrm>
            <a:off x="904347" y="1581154"/>
            <a:ext cx="9410199" cy="586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représentant permanent d'un État, d’un roi.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51C78E7-8DED-4192-ACED-6EF60B5828EC}"/>
              </a:ext>
            </a:extLst>
          </p:cNvPr>
          <p:cNvSpPr txBox="1"/>
          <p:nvPr/>
        </p:nvSpPr>
        <p:spPr>
          <a:xfrm>
            <a:off x="860174" y="3020363"/>
            <a:ext cx="51847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u="sng" dirty="0">
                <a:latin typeface="Arial" panose="020B0604020202020204" pitchFamily="34" charset="0"/>
                <a:cs typeface="Arial" panose="020B0604020202020204" pitchFamily="34" charset="0"/>
              </a:rPr>
              <a:t>un ecclésiastique : (nom masculin)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835FB7-8523-4C5C-B2E4-4AEBE7A5D15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493" y="3080239"/>
            <a:ext cx="268247" cy="451143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772E0D34-B60E-42AC-90C6-1D1D2E02C6AC}"/>
              </a:ext>
            </a:extLst>
          </p:cNvPr>
          <p:cNvSpPr txBox="1"/>
          <p:nvPr/>
        </p:nvSpPr>
        <p:spPr>
          <a:xfrm>
            <a:off x="860174" y="3625291"/>
            <a:ext cx="7966395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membre d'un clergé, personne qui travaille pour l’Eglise.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6B44F3E-DB85-4AD1-A8DC-1C8731D1E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45740" y="6265352"/>
            <a:ext cx="4114800" cy="365125"/>
          </a:xfrm>
        </p:spPr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04C410F1-A331-4748-A48F-42F99F07C78C}"/>
              </a:ext>
            </a:extLst>
          </p:cNvPr>
          <p:cNvSpPr/>
          <p:nvPr/>
        </p:nvSpPr>
        <p:spPr>
          <a:xfrm>
            <a:off x="8060540" y="693786"/>
            <a:ext cx="1666187" cy="156797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DEE52BA8-5C18-4E60-885B-089655496CDC}"/>
              </a:ext>
            </a:extLst>
          </p:cNvPr>
          <p:cNvSpPr txBox="1"/>
          <p:nvPr/>
        </p:nvSpPr>
        <p:spPr>
          <a:xfrm>
            <a:off x="7976288" y="72409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ambassadeur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D94D337-F5C0-434A-BAEB-0CA5F8B5C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3582" y="1062201"/>
            <a:ext cx="1217788" cy="121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tângulo de cantos arredondados 195">
            <a:extLst>
              <a:ext uri="{FF2B5EF4-FFF2-40B4-BE49-F238E27FC236}">
                <a16:creationId xmlns:a16="http://schemas.microsoft.com/office/drawing/2014/main" id="{06CE69EB-8E73-427E-BFB8-E1B164A68EB7}"/>
              </a:ext>
            </a:extLst>
          </p:cNvPr>
          <p:cNvSpPr/>
          <p:nvPr/>
        </p:nvSpPr>
        <p:spPr>
          <a:xfrm>
            <a:off x="10096940" y="2231260"/>
            <a:ext cx="1666187" cy="1705909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DBEBADC-B8D5-4B02-97A9-D124BCF72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78678" y="2761592"/>
            <a:ext cx="1146466" cy="114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ixaDeTexto 109">
            <a:extLst>
              <a:ext uri="{FF2B5EF4-FFF2-40B4-BE49-F238E27FC236}">
                <a16:creationId xmlns:a16="http://schemas.microsoft.com/office/drawing/2014/main" id="{12509C79-01A7-4CE9-9D4C-33B91589A110}"/>
              </a:ext>
            </a:extLst>
          </p:cNvPr>
          <p:cNvSpPr txBox="1"/>
          <p:nvPr/>
        </p:nvSpPr>
        <p:spPr>
          <a:xfrm>
            <a:off x="10053266" y="228251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ecclésiastique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7148AA35-39D9-4206-B14A-013A6CE7E0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174" y="5116614"/>
            <a:ext cx="4373280" cy="491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u="sng" dirty="0">
                <a:latin typeface="Arial" panose="020B0604020202020204" pitchFamily="34" charset="0"/>
                <a:cs typeface="Arial" panose="020B0604020202020204" pitchFamily="34" charset="0"/>
              </a:rPr>
              <a:t>un évêque : (nom masculin)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2E2FEDAF-95E9-41D5-8D56-B3A2570FBFB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200" y="5036665"/>
            <a:ext cx="268247" cy="451143"/>
          </a:xfrm>
          <a:prstGeom prst="rect">
            <a:avLst/>
          </a:prstGeom>
        </p:spPr>
      </p:pic>
      <p:sp>
        <p:nvSpPr>
          <p:cNvPr id="32" name="ZoneTexte 31">
            <a:extLst>
              <a:ext uri="{FF2B5EF4-FFF2-40B4-BE49-F238E27FC236}">
                <a16:creationId xmlns:a16="http://schemas.microsoft.com/office/drawing/2014/main" id="{801A50F5-30C1-465F-94A9-E503DB4B8A58}"/>
              </a:ext>
            </a:extLst>
          </p:cNvPr>
          <p:cNvSpPr txBox="1"/>
          <p:nvPr/>
        </p:nvSpPr>
        <p:spPr>
          <a:xfrm>
            <a:off x="815334" y="5703602"/>
            <a:ext cx="79766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dignitaire homme d’église – ecclésiastique qui a un rang.</a:t>
            </a:r>
            <a:endParaRPr lang="fr-FR" dirty="0"/>
          </a:p>
        </p:txBody>
      </p:sp>
      <p:sp>
        <p:nvSpPr>
          <p:cNvPr id="33" name="Retângulo de cantos arredondados 195">
            <a:extLst>
              <a:ext uri="{FF2B5EF4-FFF2-40B4-BE49-F238E27FC236}">
                <a16:creationId xmlns:a16="http://schemas.microsoft.com/office/drawing/2014/main" id="{B051DAD3-18EA-4470-9798-F407B5842ED1}"/>
              </a:ext>
            </a:extLst>
          </p:cNvPr>
          <p:cNvSpPr/>
          <p:nvPr/>
        </p:nvSpPr>
        <p:spPr>
          <a:xfrm>
            <a:off x="9180790" y="4697376"/>
            <a:ext cx="1666187" cy="156797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id="{91887CEF-651C-47F2-B886-88F3C1E6F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96283" y="5030150"/>
            <a:ext cx="1235202" cy="123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CaixaDeTexto 109">
            <a:extLst>
              <a:ext uri="{FF2B5EF4-FFF2-40B4-BE49-F238E27FC236}">
                <a16:creationId xmlns:a16="http://schemas.microsoft.com/office/drawing/2014/main" id="{2F454055-5534-4C2D-9EFF-C722113E4157}"/>
              </a:ext>
            </a:extLst>
          </p:cNvPr>
          <p:cNvSpPr txBox="1"/>
          <p:nvPr/>
        </p:nvSpPr>
        <p:spPr>
          <a:xfrm>
            <a:off x="9115238" y="4697376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évêque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89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  <p:bldP spid="16" grpId="0" animBg="1"/>
      <p:bldP spid="18" grpId="0"/>
      <p:bldP spid="22" grpId="0" animBg="1"/>
      <p:bldP spid="23" grpId="0"/>
      <p:bldP spid="30" grpId="0" build="p"/>
      <p:bldP spid="32" grpId="0"/>
      <p:bldP spid="33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45DD0779-D8A5-487C-8248-BA166D3C51FA}"/>
              </a:ext>
            </a:extLst>
          </p:cNvPr>
          <p:cNvSpPr txBox="1"/>
          <p:nvPr/>
        </p:nvSpPr>
        <p:spPr>
          <a:xfrm>
            <a:off x="890845" y="1185297"/>
            <a:ext cx="60634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un serviteur : (nom masculin)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2DC7334-DE8F-4A4E-B1E1-F0A5EB464D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764" y="2597705"/>
            <a:ext cx="370459" cy="62304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55C8653-083F-44B7-BDB5-6B027D27CA26}"/>
              </a:ext>
            </a:extLst>
          </p:cNvPr>
          <p:cNvSpPr txBox="1"/>
          <p:nvPr/>
        </p:nvSpPr>
        <p:spPr>
          <a:xfrm>
            <a:off x="878728" y="1687687"/>
            <a:ext cx="7820495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celui qui est au service de quelqu’un.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D0CA3B4-4F27-42CA-9BCA-A54FE84E3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C0C5851-E714-406B-8E87-A5602104FBD2}"/>
              </a:ext>
            </a:extLst>
          </p:cNvPr>
          <p:cNvSpPr txBox="1"/>
          <p:nvPr/>
        </p:nvSpPr>
        <p:spPr>
          <a:xfrm>
            <a:off x="890845" y="2740603"/>
            <a:ext cx="60970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brave : (adjectif)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0CA9CC1-7A45-40D9-BC96-63B20623315E}"/>
              </a:ext>
            </a:extLst>
          </p:cNvPr>
          <p:cNvSpPr txBox="1"/>
          <p:nvPr/>
        </p:nvSpPr>
        <p:spPr>
          <a:xfrm>
            <a:off x="993056" y="3279781"/>
            <a:ext cx="7591838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qui dénote la bravoure, le courage.</a:t>
            </a:r>
          </a:p>
        </p:txBody>
      </p:sp>
      <p:sp>
        <p:nvSpPr>
          <p:cNvPr id="22" name="Retângulo de cantos arredondados 195">
            <a:extLst>
              <a:ext uri="{FF2B5EF4-FFF2-40B4-BE49-F238E27FC236}">
                <a16:creationId xmlns:a16="http://schemas.microsoft.com/office/drawing/2014/main" id="{F20BA10A-EFCF-45CF-A9D5-0E095799F7A7}"/>
              </a:ext>
            </a:extLst>
          </p:cNvPr>
          <p:cNvSpPr/>
          <p:nvPr/>
        </p:nvSpPr>
        <p:spPr>
          <a:xfrm>
            <a:off x="7926736" y="731628"/>
            <a:ext cx="1710286" cy="166072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7D36323D-F588-4314-8C77-E22052882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8210" y="1100988"/>
            <a:ext cx="1090522" cy="109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AC131CEB-BCEF-4122-B186-B2D947BAE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2683" y="1185297"/>
            <a:ext cx="1090523" cy="109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ixaDeTexto 109">
            <a:extLst>
              <a:ext uri="{FF2B5EF4-FFF2-40B4-BE49-F238E27FC236}">
                <a16:creationId xmlns:a16="http://schemas.microsoft.com/office/drawing/2014/main" id="{C9417EB0-81A2-49F5-B913-CC7F2917F611}"/>
              </a:ext>
            </a:extLst>
          </p:cNvPr>
          <p:cNvSpPr txBox="1"/>
          <p:nvPr/>
        </p:nvSpPr>
        <p:spPr>
          <a:xfrm>
            <a:off x="7883234" y="70690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serviteur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E3594C7B-31E9-40CE-888D-0E1B982A2C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9368" y="973789"/>
            <a:ext cx="268247" cy="451143"/>
          </a:xfrm>
          <a:prstGeom prst="rect">
            <a:avLst/>
          </a:prstGeom>
        </p:spPr>
      </p:pic>
      <p:sp>
        <p:nvSpPr>
          <p:cNvPr id="27" name="Retângulo de cantos arredondados 195">
            <a:extLst>
              <a:ext uri="{FF2B5EF4-FFF2-40B4-BE49-F238E27FC236}">
                <a16:creationId xmlns:a16="http://schemas.microsoft.com/office/drawing/2014/main" id="{312F0F18-E5C7-42A2-BB5E-3365186A4082}"/>
              </a:ext>
            </a:extLst>
          </p:cNvPr>
          <p:cNvSpPr/>
          <p:nvPr/>
        </p:nvSpPr>
        <p:spPr>
          <a:xfrm>
            <a:off x="10006466" y="2471787"/>
            <a:ext cx="1554597" cy="141546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12A10016-A44B-41E7-BF3A-E768FB920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98921" y="2794936"/>
            <a:ext cx="969689" cy="96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aixaDeTexto 109">
            <a:extLst>
              <a:ext uri="{FF2B5EF4-FFF2-40B4-BE49-F238E27FC236}">
                <a16:creationId xmlns:a16="http://schemas.microsoft.com/office/drawing/2014/main" id="{3B783E84-3E26-45F2-9D61-1C2BC103BF80}"/>
              </a:ext>
            </a:extLst>
          </p:cNvPr>
          <p:cNvSpPr txBox="1"/>
          <p:nvPr/>
        </p:nvSpPr>
        <p:spPr>
          <a:xfrm>
            <a:off x="9885121" y="241527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brave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2037834-1970-4A67-83C7-83FE85D367B9}"/>
              </a:ext>
            </a:extLst>
          </p:cNvPr>
          <p:cNvSpPr txBox="1"/>
          <p:nvPr/>
        </p:nvSpPr>
        <p:spPr>
          <a:xfrm>
            <a:off x="799864" y="4618235"/>
            <a:ext cx="60970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songer : (verbe)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E6A37DC-4C83-4914-9250-F5883FE4EE52}"/>
              </a:ext>
            </a:extLst>
          </p:cNvPr>
          <p:cNvSpPr txBox="1"/>
          <p:nvPr/>
        </p:nvSpPr>
        <p:spPr>
          <a:xfrm>
            <a:off x="857229" y="5271540"/>
            <a:ext cx="73467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penser, réfléchir</a:t>
            </a:r>
            <a:r>
              <a:rPr lang="fr-FR" sz="3600" dirty="0"/>
              <a:t>.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9B97004F-B186-4AE9-8CEE-6465D24B58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005" y="4368215"/>
            <a:ext cx="438441" cy="737379"/>
          </a:xfrm>
          <a:prstGeom prst="rect">
            <a:avLst/>
          </a:prstGeom>
        </p:spPr>
      </p:pic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7F0A7D48-1D8D-4522-B888-1E751F4BF8EE}"/>
              </a:ext>
            </a:extLst>
          </p:cNvPr>
          <p:cNvSpPr/>
          <p:nvPr/>
        </p:nvSpPr>
        <p:spPr>
          <a:xfrm>
            <a:off x="8929117" y="4029172"/>
            <a:ext cx="1554597" cy="141546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4" name="CaixaDeTexto 109">
            <a:extLst>
              <a:ext uri="{FF2B5EF4-FFF2-40B4-BE49-F238E27FC236}">
                <a16:creationId xmlns:a16="http://schemas.microsoft.com/office/drawing/2014/main" id="{F8A5C3C0-B4FB-406C-A8DE-406E633F19E5}"/>
              </a:ext>
            </a:extLst>
          </p:cNvPr>
          <p:cNvSpPr txBox="1"/>
          <p:nvPr/>
        </p:nvSpPr>
        <p:spPr>
          <a:xfrm>
            <a:off x="8747096" y="396122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songer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" name="Picture 10">
            <a:extLst>
              <a:ext uri="{FF2B5EF4-FFF2-40B4-BE49-F238E27FC236}">
                <a16:creationId xmlns:a16="http://schemas.microsoft.com/office/drawing/2014/main" id="{0ABFB5A9-F385-452A-B270-295923547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3163" y="4309675"/>
            <a:ext cx="1106504" cy="110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88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  <p:bldP spid="19" grpId="0"/>
      <p:bldP spid="22" grpId="0" animBg="1"/>
      <p:bldP spid="23" grpId="0"/>
      <p:bldP spid="27" grpId="0" animBg="1"/>
      <p:bldP spid="28" grpId="0"/>
      <p:bldP spid="17" grpId="0"/>
      <p:bldP spid="18" grpId="0"/>
      <p:bldP spid="21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0D2E53-FDCA-4E33-8101-1F6286B25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2667000" cy="689952"/>
          </a:xfrm>
        </p:spPr>
        <p:txBody>
          <a:bodyPr>
            <a:normAutofit fontScale="90000"/>
          </a:bodyPr>
          <a:lstStyle/>
          <a:p>
            <a:r>
              <a:rPr lang="fr-FR" dirty="0"/>
              <a:t>Le texte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177A8D0-9DA6-46C9-985B-E5C13B3C0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3323"/>
            <a:ext cx="10515600" cy="479364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le roi se mit à rechercher un autre homme.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D’après ses serviteurs, il y avait un autre roi, son voisin, qui était vraiment heureux et content : il avait une épouse belle et brave, un tas d’enfants, il avait vaincu tous ses ennemis à la guerre, et son pays était en paix.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Aussitôt, rempli d’espoir, le roi envoya des ambassadeurs pour lui demander sa chemise.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5236726-8B98-49C7-81F2-F973C6D98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083926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3BDA3A-E1C5-45EC-89C2-2675257B7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85" y="375138"/>
            <a:ext cx="10955215" cy="613117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/>
              <a:t>Le jour même, le roi envoya des ambassadeurs à travers le monde pour rechercher l’homme heureux. Un ecclésiastique lui fut amené.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Es-tu heureux ? lui demanda le roi.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Oui, Majesté.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Bien. Aimerais-tu devenir mon évêque personnel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Oh, bien sûr, Majesté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Va-t’en. Je t’en prie. Je cherche un homme heureux et heureux de ce qu’il est. Pas un qui voudrait être différent de ce qu’il est…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97544E4-4FE9-423F-B1F2-052A937E0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802783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A82FF7-4F98-4F73-B4B0-BAE87E2E6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4431"/>
            <a:ext cx="10515600" cy="560253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roi voisin reçut les ambassadeurs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— C’est exact, il ne me manque rien. Dommage tout de même qu’avec tant de biens, on doive mourir et tout abandonner ! Cette pensée me fait souffrir, et je n’en dors plus de la nuit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Les ambassadeurs songèrent qu’il était préférable de partir.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Cet homme, même s’il est roi, n’est pas véritablement heureux.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Il est donc inutile de lui demander sa chemise. 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fr-FR" i="1" dirty="0"/>
              <a:t>À suivre</a:t>
            </a:r>
            <a:endParaRPr lang="fr-FR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003BEDD-C743-431B-AA77-FE5C8FEFF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4621191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</TotalTime>
  <Words>1335</Words>
  <Application>Microsoft Office PowerPoint</Application>
  <PresentationFormat>Grand écran</PresentationFormat>
  <Paragraphs>336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55" baseType="lpstr">
      <vt:lpstr>Arial Unicode MS</vt:lpstr>
      <vt:lpstr>Agency FB</vt:lpstr>
      <vt:lpstr>Arial</vt:lpstr>
      <vt:lpstr>Avenir Next Demi Bold</vt:lpstr>
      <vt:lpstr>AvenirNext LT Pro Regular</vt:lpstr>
      <vt:lpstr>Bahnschrift</vt:lpstr>
      <vt:lpstr>Bahnschrift Condensed</vt:lpstr>
      <vt:lpstr>Baskerville Old Face</vt:lpstr>
      <vt:lpstr>Bauhaus 93</vt:lpstr>
      <vt:lpstr>Blackadder ITC</vt:lpstr>
      <vt:lpstr>Bodoni MT Black</vt:lpstr>
      <vt:lpstr>Brush Script MT</vt:lpstr>
      <vt:lpstr>Calibri</vt:lpstr>
      <vt:lpstr>Calibri Light</vt:lpstr>
      <vt:lpstr>Castellar</vt:lpstr>
      <vt:lpstr>Caveat</vt:lpstr>
      <vt:lpstr>CrayonL</vt:lpstr>
      <vt:lpstr>Thème Office</vt:lpstr>
      <vt:lpstr>date </vt:lpstr>
      <vt:lpstr>Rappel</vt:lpstr>
      <vt:lpstr>Nous allons utiliser ce travail.</vt:lpstr>
      <vt:lpstr>Objectifs :</vt:lpstr>
      <vt:lpstr>Présentation PowerPoint</vt:lpstr>
      <vt:lpstr>Présentation PowerPoint</vt:lpstr>
      <vt:lpstr>Le texte : </vt:lpstr>
      <vt:lpstr>Présentation PowerPoint</vt:lpstr>
      <vt:lpstr>Présentation PowerPoint</vt:lpstr>
      <vt:lpstr>Lecture.</vt:lpstr>
      <vt:lpstr>Les mots invariables de la semaine: </vt:lpstr>
      <vt:lpstr>Regardons les un par un pour les photographier dans notre tête.</vt:lpstr>
      <vt:lpstr>Lecture rapide : chacun son tour</vt:lpstr>
      <vt:lpstr>Lecture rapide : chacun son tour</vt:lpstr>
      <vt:lpstr>Vous les collez sur une nouvelle feuille. </vt:lpstr>
      <vt:lpstr>Passons maintenant au son de la semaine : le son [k]. Encore une fois, c’est un son difficile, car il y a pleins de façons de l’écrire.</vt:lpstr>
      <vt:lpstr>Présentation PowerPoint</vt:lpstr>
      <vt:lpstr>Comme le son est difficile, vous collez les listes dans la leçon au fur et à mesure. Recopiez les mots avec soin. Entourez en rouge les sons [k]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Lecture syllabe rapide : chacun son tour</vt:lpstr>
      <vt:lpstr>Lecture rapide : chacun son tour</vt:lpstr>
      <vt:lpstr>Dans le texte 4 : </vt:lpstr>
      <vt:lpstr>Exercices </vt:lpstr>
      <vt:lpstr>Présentation PowerPoint</vt:lpstr>
      <vt:lpstr>Présentation PowerPoint</vt:lpstr>
      <vt:lpstr>Présentation PowerPoint</vt:lpstr>
      <vt:lpstr>À vous :</vt:lpstr>
      <vt:lpstr>Rangement.</vt:lpstr>
      <vt:lpstr>Bilan : </vt:lpstr>
      <vt:lpstr>La prochaine fois</vt:lpstr>
      <vt:lpstr>Devoirs 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53</cp:revision>
  <dcterms:created xsi:type="dcterms:W3CDTF">2021-07-07T15:19:39Z</dcterms:created>
  <dcterms:modified xsi:type="dcterms:W3CDTF">2021-09-15T10:50:00Z</dcterms:modified>
</cp:coreProperties>
</file>