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</p:sldMasterIdLst>
  <p:notesMasterIdLst>
    <p:notesMasterId r:id="rId26"/>
  </p:notesMasterIdLst>
  <p:sldIdLst>
    <p:sldId id="855" r:id="rId2"/>
    <p:sldId id="257" r:id="rId3"/>
    <p:sldId id="683" r:id="rId4"/>
    <p:sldId id="902" r:id="rId5"/>
    <p:sldId id="903" r:id="rId6"/>
    <p:sldId id="904" r:id="rId7"/>
    <p:sldId id="679" r:id="rId8"/>
    <p:sldId id="695" r:id="rId9"/>
    <p:sldId id="895" r:id="rId10"/>
    <p:sldId id="647" r:id="rId11"/>
    <p:sldId id="897" r:id="rId12"/>
    <p:sldId id="898" r:id="rId13"/>
    <p:sldId id="899" r:id="rId14"/>
    <p:sldId id="900" r:id="rId15"/>
    <p:sldId id="901" r:id="rId16"/>
    <p:sldId id="905" r:id="rId17"/>
    <p:sldId id="896" r:id="rId18"/>
    <p:sldId id="821" r:id="rId19"/>
    <p:sldId id="840" r:id="rId20"/>
    <p:sldId id="608" r:id="rId21"/>
    <p:sldId id="609" r:id="rId22"/>
    <p:sldId id="610" r:id="rId23"/>
    <p:sldId id="611" r:id="rId24"/>
    <p:sldId id="612" r:id="rId25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ine ledoux" initials="al" lastIdx="27" clrIdx="0">
    <p:extLst>
      <p:ext uri="{19B8F6BF-5375-455C-9EA6-DF929625EA0E}">
        <p15:presenceInfo xmlns:p15="http://schemas.microsoft.com/office/powerpoint/2012/main" userId="c8bab70ecb5fafe6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465" autoAdjust="0"/>
    <p:restoredTop sz="94660"/>
  </p:normalViewPr>
  <p:slideViewPr>
    <p:cSldViewPr snapToGrid="0">
      <p:cViewPr varScale="1">
        <p:scale>
          <a:sx n="79" d="100"/>
          <a:sy n="79" d="100"/>
        </p:scale>
        <p:origin x="120" y="2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1C945B-39A5-4DB4-B1A5-574DD76DFD25}" type="datetimeFigureOut">
              <a:rPr lang="fr-FR" smtClean="0"/>
              <a:t>09/06/2022</a:t>
            </a:fld>
            <a:endParaRPr lang="fr-FR" dirty="0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 dirty="0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F6604E-341A-4519-809B-E1568134DEE9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5296147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DAB6F0F-B100-404D-A594-882D708590D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E0C94CBD-9B86-483A-967A-FE6FC422286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714FBC5-7A8B-4900-9C85-0FD296B32B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81943-704F-4DE4-8850-A0005D2D25CB}" type="datetime1">
              <a:rPr lang="fr-FR" smtClean="0"/>
              <a:t>09/06/2022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138BF6AE-EDA1-4BA4-B3AC-9529CE292A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C00004C-69AE-4543-8C94-C17AC4F6D9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5368812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3A28EC3-84D8-4032-AD17-2F47098824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261C4CA4-C498-4CD2-80FB-FF754B83F5D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5906C46-AD03-42DF-8957-D286EAE107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A7C96-06E4-43E3-963E-CCFD9A100F15}" type="datetime1">
              <a:rPr lang="fr-FR" smtClean="0"/>
              <a:t>09/06/2022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CDC515FC-BEA7-48FA-A6DB-D9D364BE7E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EBD4A6E-D8CA-4370-9C65-8AAED5591B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764509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2349CC8C-C4AA-43F0-BD23-7240FE06B45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5A6AEA36-2C34-4616-8A0F-9F7DD178219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91FBD17-3999-44C0-B14C-3BCB85F7C0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4EB5A1-7783-4F9B-8483-445549FEBE25}" type="datetime1">
              <a:rPr lang="fr-FR" smtClean="0"/>
              <a:t>09/06/2022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E3FC40F4-A67D-4FEC-BB81-0C39FE910B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A2636E5F-C438-4FE0-B3B1-703DBC3366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470438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F17AAF8-DF05-46EE-B472-546608ACB8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EED8FFD-5CF6-452A-95A1-4B1F85DBFEB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84BFF855-E999-4283-A833-23A5155D23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8A7BC-133B-46C4-9E47-D473924B56E1}" type="datetime1">
              <a:rPr lang="fr-FR" smtClean="0"/>
              <a:t>09/06/2022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F009FF0B-4502-45A4-BF9F-388BB83040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394FE35-A6A1-4820-ADDD-D1830C4C13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9005376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0962A0B-E786-4300-8CD1-7DE29CDD31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D2C54A0-F916-4E0F-BCBB-A2F024D94B1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8FF58586-786A-49D0-8F78-F5C8236AFD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4E6BA-7128-4686-8A31-29C51CFBC0CE}" type="datetime1">
              <a:rPr lang="fr-FR" smtClean="0"/>
              <a:t>09/06/2022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8704028-0553-4A43-B470-421D63E085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AD231F6-E175-47FD-A578-5E35A1B074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510496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DEBBA8E-387F-4BEE-9A5C-C5A021E87D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C340089-670A-44DC-9B21-A9BB7F7DDDF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4DC76ED8-04F3-4733-A721-56732E20B1F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B4335BB2-44CA-44C8-83B5-9B956A8A63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1AB7E8-F485-484C-972A-2F854A4F553C}" type="datetime1">
              <a:rPr lang="fr-FR" smtClean="0"/>
              <a:t>09/06/2022</a:t>
            </a:fld>
            <a:endParaRPr lang="fr-FR" dirty="0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34326505-9CB1-4E62-A00F-D5AF507C9D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99FE55AD-BD3B-4E3B-9EC8-53730A083C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517943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FE70E86-6B92-4C47-9A63-821DAEA190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D0C7C42-A8E2-4E55-9E77-35C6A9B229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CCE53314-7A1A-44CE-88A7-C942247DF65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5810F398-8E57-4186-B94E-0D22D4E42A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B6376583-496C-48F3-BC20-141328BF395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61DEF66A-9709-47CB-90C5-4330F2CF85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B05AAC-A39A-4DEA-AE5A-C05DBEE26458}" type="datetime1">
              <a:rPr lang="fr-FR" smtClean="0"/>
              <a:t>09/06/2022</a:t>
            </a:fld>
            <a:endParaRPr lang="fr-FR" dirty="0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87860900-ABFD-4AC8-B724-751BD56674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E201324E-C3BA-4FC1-9A08-1AE33BBB14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22019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B0DAD87-408F-46D2-99E9-CE36A57116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EB798947-4EBE-47F7-9E78-0CAAD48DC0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AE9B6-A5C9-4044-912D-CE628192D8D0}" type="datetime1">
              <a:rPr lang="fr-FR" smtClean="0"/>
              <a:t>09/06/2022</a:t>
            </a:fld>
            <a:endParaRPr lang="fr-FR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4002BBFC-7A3D-407C-AB20-8DD37370AD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0FF9EB60-382E-469E-8BB6-F37BABAF43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1033602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A50A2D88-665A-4E9C-BC83-5755B89A0B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CF30BD-83B6-4223-B153-A0CA10E12A3B}" type="datetime1">
              <a:rPr lang="fr-FR" smtClean="0"/>
              <a:t>09/06/2022</a:t>
            </a:fld>
            <a:endParaRPr lang="fr-FR" dirty="0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AF477C43-096E-45F8-8AB0-BC3220F081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9C2F0D7F-7E0E-4263-BAB6-4823394CAD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426573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F1DC728-CB44-4CF8-8011-0302E0655C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949F61C-389C-4186-BA2E-122812CB8C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B1BD9EC1-7D0A-405F-93F6-29EB878ED0C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56C1C02C-21AA-4EBC-891E-1A8DC597B5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BC022E-B635-465C-A76A-0BDCA64AA026}" type="datetime1">
              <a:rPr lang="fr-FR" smtClean="0"/>
              <a:t>09/06/2022</a:t>
            </a:fld>
            <a:endParaRPr lang="fr-FR" dirty="0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B2FD5D96-B10D-42F7-8138-70E53A7C14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2C6450D5-A741-4B1C-A31A-B6A613B97D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5834512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9E46BD8-25F5-471D-9557-14B262094E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8705CE5B-7DED-4ECD-8E6C-97B004E620E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526595E8-A305-4648-B754-396E3B768C4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F6C9DD33-A6DE-4424-90C8-494D296429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8911D9-CBA6-4D27-A71E-AFAB9C4C8E4C}" type="datetime1">
              <a:rPr lang="fr-FR" smtClean="0"/>
              <a:t>09/06/2022</a:t>
            </a:fld>
            <a:endParaRPr lang="fr-FR" dirty="0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B8738339-AA99-47D7-823F-A79ADA2DA2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094AC332-9A75-4236-A480-B1F399585D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408159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3B2BAFF4-0459-414D-88F4-39E47F2D8A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1A8ED41F-ED98-4607-8853-56675B98903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377A596-7AFA-44FC-B3DF-6CAAC9D000B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A069F9-23C4-4166-A2F9-45E728ACEBE8}" type="datetime1">
              <a:rPr lang="fr-FR" smtClean="0"/>
              <a:t>09/06/2022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0FD743C0-BA24-4DEF-8A21-7562B2805D0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88BA955-1941-4ABE-8CC3-B43B8DB0E5E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600982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0F14924-574F-4232-8F06-D29E2ECB7DA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10489" y="667753"/>
            <a:ext cx="9144000" cy="1362325"/>
          </a:xfrm>
        </p:spPr>
        <p:txBody>
          <a:bodyPr>
            <a:normAutofit fontScale="90000"/>
          </a:bodyPr>
          <a:lstStyle/>
          <a:p>
            <a:r>
              <a:rPr lang="fr-FR" sz="6600" dirty="0">
                <a:latin typeface="Arial" panose="020B0604020202020204" pitchFamily="34" charset="0"/>
                <a:cs typeface="Arial" panose="020B0604020202020204" pitchFamily="34" charset="0"/>
              </a:rPr>
              <a:t>date</a:t>
            </a:r>
            <a:br>
              <a:rPr lang="fr-FR" sz="6600" dirty="0"/>
            </a:br>
            <a:endParaRPr lang="fr-FR" sz="6600" dirty="0">
              <a:solidFill>
                <a:srgbClr val="FF0000"/>
              </a:solidFill>
            </a:endParaRP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5C5A3FDE-59D0-4058-BC93-BA4EED8AFAF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924092"/>
            <a:ext cx="8009299" cy="2985249"/>
          </a:xfrm>
        </p:spPr>
        <p:txBody>
          <a:bodyPr>
            <a:normAutofit/>
          </a:bodyPr>
          <a:lstStyle/>
          <a:p>
            <a:endParaRPr lang="fr-FR" sz="4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FR" sz="4800" dirty="0">
                <a:latin typeface="Arial" panose="020B0604020202020204" pitchFamily="34" charset="0"/>
                <a:cs typeface="Arial" panose="020B0604020202020204" pitchFamily="34" charset="0"/>
              </a:rPr>
              <a:t>Texte 46</a:t>
            </a:r>
          </a:p>
          <a:p>
            <a:endParaRPr lang="fr-FR" sz="4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6" name="Connecteur droit 5">
            <a:extLst>
              <a:ext uri="{FF2B5EF4-FFF2-40B4-BE49-F238E27FC236}">
                <a16:creationId xmlns:a16="http://schemas.microsoft.com/office/drawing/2014/main" id="{B23EC4B5-2950-49EC-9837-4C09BCDB426E}"/>
              </a:ext>
            </a:extLst>
          </p:cNvPr>
          <p:cNvCxnSpPr/>
          <p:nvPr/>
        </p:nvCxnSpPr>
        <p:spPr>
          <a:xfrm>
            <a:off x="4724399" y="2477085"/>
            <a:ext cx="2803358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E0351F2C-B94C-42AF-90A4-BF11A1097F8B}"/>
              </a:ext>
            </a:extLst>
          </p:cNvPr>
          <p:cNvCxnSpPr/>
          <p:nvPr/>
        </p:nvCxnSpPr>
        <p:spPr>
          <a:xfrm>
            <a:off x="1419726" y="279484"/>
            <a:ext cx="0" cy="6460958"/>
          </a:xfrm>
          <a:prstGeom prst="line">
            <a:avLst/>
          </a:prstGeom>
          <a:ln>
            <a:solidFill>
              <a:srgbClr val="C853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ZoneTexte 10">
            <a:extLst>
              <a:ext uri="{FF2B5EF4-FFF2-40B4-BE49-F238E27FC236}">
                <a16:creationId xmlns:a16="http://schemas.microsoft.com/office/drawing/2014/main" id="{A69193A5-1634-4443-B437-E3B9112FDD39}"/>
              </a:ext>
            </a:extLst>
          </p:cNvPr>
          <p:cNvSpPr txBox="1"/>
          <p:nvPr/>
        </p:nvSpPr>
        <p:spPr>
          <a:xfrm>
            <a:off x="0" y="531628"/>
            <a:ext cx="171048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/>
              <a:t>NOM - Prénom</a:t>
            </a:r>
          </a:p>
          <a:p>
            <a:r>
              <a:rPr lang="fr-FR" sz="1600" dirty="0"/>
              <a:t>Classe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B4CF1636-40A1-401A-AE7A-51222AFF5D0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772274" y="945363"/>
            <a:ext cx="930730" cy="608997"/>
          </a:xfrm>
          <a:prstGeom prst="rect">
            <a:avLst/>
          </a:prstGeom>
        </p:spPr>
      </p:pic>
      <p:sp>
        <p:nvSpPr>
          <p:cNvPr id="9" name="Espace réservé du pied de page 8">
            <a:extLst>
              <a:ext uri="{FF2B5EF4-FFF2-40B4-BE49-F238E27FC236}">
                <a16:creationId xmlns:a16="http://schemas.microsoft.com/office/drawing/2014/main" id="{4AAA9BE5-8D1E-4FA9-AF6B-FA9237A3F0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DBE1A10A-0E6B-465A-ED55-E4BDDA325B71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82274" y="3780237"/>
            <a:ext cx="2892204" cy="1928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5808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CD0EFE2-749C-4C53-B977-7BE77EB1E3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Lecture entrainement.</a:t>
            </a:r>
          </a:p>
        </p:txBody>
      </p:sp>
      <p:pic>
        <p:nvPicPr>
          <p:cNvPr id="4" name="Espace réservé du contenu 3">
            <a:extLst>
              <a:ext uri="{FF2B5EF4-FFF2-40B4-BE49-F238E27FC236}">
                <a16:creationId xmlns:a16="http://schemas.microsoft.com/office/drawing/2014/main" id="{E9F5A2CC-C318-46B4-A999-4C2D1AADF17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81293" y="365125"/>
            <a:ext cx="1272507" cy="1272507"/>
          </a:xfrm>
          <a:prstGeom prst="rect">
            <a:avLst/>
          </a:prstGeom>
        </p:spPr>
      </p:pic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1055C45-73E5-46B6-A1E0-4CE3FD18F3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115365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5635220-FC1E-5B84-766D-A72122CA15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Pour maitriser le texte, il faut bien analyser les phrases.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A213002-4219-61BF-559E-5D1EDB0F88B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20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Voici des exercices pour analyser les phrases.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C’est très utile pour savoir ensuite à quel moment faire un pause dans la phrase, il ne faut pas parler trop vite.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8D1C9446-99F4-C5CE-5328-084D3175F0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91810808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0875FE6-31F8-486D-A8CC-8E736A8720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Exercices :</a:t>
            </a:r>
          </a:p>
        </p:txBody>
      </p:sp>
      <p:pic>
        <p:nvPicPr>
          <p:cNvPr id="5" name="Espace réservé du contenu 4">
            <a:extLst>
              <a:ext uri="{FF2B5EF4-FFF2-40B4-BE49-F238E27FC236}">
                <a16:creationId xmlns:a16="http://schemas.microsoft.com/office/drawing/2014/main" id="{839C7F7E-84B9-4D87-AEC8-BF20F8B240E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920331" y="1792574"/>
            <a:ext cx="4351338" cy="4351338"/>
          </a:xfrm>
          <a:prstGeom prst="rect">
            <a:avLst/>
          </a:prstGeom>
        </p:spPr>
      </p:pic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2CFBA6E-58C1-4167-924C-6B77BD0BFA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2870128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09F3344-7B65-48F8-89F4-18BDDFE4CD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EA8865BD-1778-4508-88C7-8DED3039BA81}"/>
              </a:ext>
            </a:extLst>
          </p:cNvPr>
          <p:cNvSpPr txBox="1"/>
          <p:nvPr/>
        </p:nvSpPr>
        <p:spPr>
          <a:xfrm>
            <a:off x="954078" y="3898231"/>
            <a:ext cx="913597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Que devez vous faire ?</a:t>
            </a: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B1AC2C55-E5D4-406E-9441-1E6202B31BE7}"/>
              </a:ext>
            </a:extLst>
          </p:cNvPr>
          <p:cNvSpPr txBox="1">
            <a:spLocks/>
          </p:cNvSpPr>
          <p:nvPr/>
        </p:nvSpPr>
        <p:spPr>
          <a:xfrm>
            <a:off x="954078" y="472724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Comment faire pour réussir ce travail ?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364DFE2A-1794-452E-BF72-6B1ED609DC43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63527" y="3989624"/>
            <a:ext cx="384081" cy="646232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3267E0AF-09A1-4EEC-A612-F3A0AEB102C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45881" y="4964279"/>
            <a:ext cx="384081" cy="646232"/>
          </a:xfrm>
          <a:prstGeom prst="rect">
            <a:avLst/>
          </a:prstGeom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id="{1B0158D6-194B-E129-48C8-7DDA3E75FDE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6434" y="950976"/>
            <a:ext cx="7920990" cy="2708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0490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09F3344-7B65-48F8-89F4-18BDDFE4CD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EA8865BD-1778-4508-88C7-8DED3039BA81}"/>
              </a:ext>
            </a:extLst>
          </p:cNvPr>
          <p:cNvSpPr txBox="1"/>
          <p:nvPr/>
        </p:nvSpPr>
        <p:spPr>
          <a:xfrm>
            <a:off x="954078" y="3898231"/>
            <a:ext cx="913597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Que devez vous faire ?</a:t>
            </a: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B1AC2C55-E5D4-406E-9441-1E6202B31BE7}"/>
              </a:ext>
            </a:extLst>
          </p:cNvPr>
          <p:cNvSpPr txBox="1">
            <a:spLocks/>
          </p:cNvSpPr>
          <p:nvPr/>
        </p:nvSpPr>
        <p:spPr>
          <a:xfrm>
            <a:off x="954078" y="472724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Comment faire pour réussir ce travail ?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364DFE2A-1794-452E-BF72-6B1ED609DC43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63527" y="3989624"/>
            <a:ext cx="384081" cy="646232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3267E0AF-09A1-4EEC-A612-F3A0AEB102C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45881" y="4964279"/>
            <a:ext cx="384081" cy="646232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61AAE626-E93C-A890-BA8D-F3119922EE4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8396" y="893826"/>
            <a:ext cx="10775784" cy="16177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33694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09F3344-7B65-48F8-89F4-18BDDFE4CD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EA8865BD-1778-4508-88C7-8DED3039BA81}"/>
              </a:ext>
            </a:extLst>
          </p:cNvPr>
          <p:cNvSpPr txBox="1"/>
          <p:nvPr/>
        </p:nvSpPr>
        <p:spPr>
          <a:xfrm>
            <a:off x="954078" y="3898231"/>
            <a:ext cx="913597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Que devez vous faire ?</a:t>
            </a: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B1AC2C55-E5D4-406E-9441-1E6202B31BE7}"/>
              </a:ext>
            </a:extLst>
          </p:cNvPr>
          <p:cNvSpPr txBox="1">
            <a:spLocks/>
          </p:cNvSpPr>
          <p:nvPr/>
        </p:nvSpPr>
        <p:spPr>
          <a:xfrm>
            <a:off x="954078" y="472724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Comment faire pour réussir ce travail ?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364DFE2A-1794-452E-BF72-6B1ED609DC43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63527" y="3989624"/>
            <a:ext cx="384081" cy="646232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3267E0AF-09A1-4EEC-A612-F3A0AEB102C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45881" y="4964279"/>
            <a:ext cx="384081" cy="646232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AD5D5883-5B8B-29D5-9EAE-716A40C8404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57121" y="873252"/>
            <a:ext cx="7318065" cy="28128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4623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09F3344-7B65-48F8-89F4-18BDDFE4CD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EA8865BD-1778-4508-88C7-8DED3039BA81}"/>
              </a:ext>
            </a:extLst>
          </p:cNvPr>
          <p:cNvSpPr txBox="1"/>
          <p:nvPr/>
        </p:nvSpPr>
        <p:spPr>
          <a:xfrm>
            <a:off x="954078" y="3898231"/>
            <a:ext cx="913597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Que devez vous faire ?</a:t>
            </a: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B1AC2C55-E5D4-406E-9441-1E6202B31BE7}"/>
              </a:ext>
            </a:extLst>
          </p:cNvPr>
          <p:cNvSpPr txBox="1">
            <a:spLocks/>
          </p:cNvSpPr>
          <p:nvPr/>
        </p:nvSpPr>
        <p:spPr>
          <a:xfrm>
            <a:off x="954078" y="472724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Comment faire pour réussir ce travail ?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364DFE2A-1794-452E-BF72-6B1ED609DC43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63527" y="3989624"/>
            <a:ext cx="384081" cy="646232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3267E0AF-09A1-4EEC-A612-F3A0AEB102C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45881" y="4964279"/>
            <a:ext cx="384081" cy="646232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F59F5B50-37E8-1619-EA24-DAA2738AA64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8395" y="1114806"/>
            <a:ext cx="8851049" cy="2006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4169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0D4F60A-FDD1-6435-894D-9159C93172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Pour bien articuler, il existe des exercices de diction :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2DF7E4A5-B4E6-5975-F60A-1A4006741FA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20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C’est une phrase à répéter pleins de fois sans se tromper.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C’est un exercice difficile.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Là encore il faut s’entrainer.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Les acteurs professionnels font cet exercice régulièrement.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D204FDFB-74D5-D87B-DF15-057769C61D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73893448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0875FE6-31F8-486D-A8CC-8E736A8720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Exercices :</a:t>
            </a:r>
          </a:p>
        </p:txBody>
      </p:sp>
      <p:pic>
        <p:nvPicPr>
          <p:cNvPr id="5" name="Espace réservé du contenu 4">
            <a:extLst>
              <a:ext uri="{FF2B5EF4-FFF2-40B4-BE49-F238E27FC236}">
                <a16:creationId xmlns:a16="http://schemas.microsoft.com/office/drawing/2014/main" id="{839C7F7E-84B9-4D87-AEC8-BF20F8B240E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920331" y="1792574"/>
            <a:ext cx="4351338" cy="4351338"/>
          </a:xfrm>
          <a:prstGeom prst="rect">
            <a:avLst/>
          </a:prstGeom>
        </p:spPr>
      </p:pic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2CFBA6E-58C1-4167-924C-6B77BD0BFA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69089919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09F3344-7B65-48F8-89F4-18BDDFE4CD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EA8865BD-1778-4508-88C7-8DED3039BA81}"/>
              </a:ext>
            </a:extLst>
          </p:cNvPr>
          <p:cNvSpPr txBox="1"/>
          <p:nvPr/>
        </p:nvSpPr>
        <p:spPr>
          <a:xfrm>
            <a:off x="954078" y="3898231"/>
            <a:ext cx="913597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Que devez vous faire ?</a:t>
            </a: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B1AC2C55-E5D4-406E-9441-1E6202B31BE7}"/>
              </a:ext>
            </a:extLst>
          </p:cNvPr>
          <p:cNvSpPr txBox="1">
            <a:spLocks/>
          </p:cNvSpPr>
          <p:nvPr/>
        </p:nvSpPr>
        <p:spPr>
          <a:xfrm>
            <a:off x="954078" y="472724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Comment faire pour réussir ce travail ?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364DFE2A-1794-452E-BF72-6B1ED609DC43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63527" y="3989624"/>
            <a:ext cx="384081" cy="646232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3267E0AF-09A1-4EEC-A612-F3A0AEB102C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45881" y="4964279"/>
            <a:ext cx="384081" cy="646232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BD86FBA2-D35E-5BC6-C358-B8CEA1D4708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69" y="1237488"/>
            <a:ext cx="9796167" cy="1176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0730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7B41B47-2347-4737-A023-BFB42ABEF0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6250" y="281953"/>
            <a:ext cx="10515600" cy="928010"/>
          </a:xfrm>
        </p:spPr>
        <p:txBody>
          <a:bodyPr>
            <a:noAutofit/>
          </a:bodyPr>
          <a:lstStyle/>
          <a:p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Rappel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26B0763F-253A-41EE-B0FC-964DB5073E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6250" y="1209963"/>
            <a:ext cx="10515600" cy="928009"/>
          </a:xfrm>
        </p:spPr>
        <p:txBody>
          <a:bodyPr>
            <a:normAutofit/>
          </a:bodyPr>
          <a:lstStyle/>
          <a:p>
            <a:pPr>
              <a:lnSpc>
                <a:spcPct val="160000"/>
              </a:lnSpc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De la dernière séance, que vous revient-il ?</a:t>
            </a:r>
          </a:p>
        </p:txBody>
      </p:sp>
      <p:sp>
        <p:nvSpPr>
          <p:cNvPr id="6" name="Espace réservé du contenu 3">
            <a:extLst>
              <a:ext uri="{FF2B5EF4-FFF2-40B4-BE49-F238E27FC236}">
                <a16:creationId xmlns:a16="http://schemas.microsoft.com/office/drawing/2014/main" id="{C8E61FD7-BB94-4DB8-B482-1F2DD24D5515}"/>
              </a:ext>
            </a:extLst>
          </p:cNvPr>
          <p:cNvSpPr txBox="1">
            <a:spLocks/>
          </p:cNvSpPr>
          <p:nvPr/>
        </p:nvSpPr>
        <p:spPr>
          <a:xfrm>
            <a:off x="401546" y="2194649"/>
            <a:ext cx="11422153" cy="438139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fr-FR" sz="3200" dirty="0"/>
              <a:t>on a commencé l’histoire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3200" dirty="0"/>
              <a:t> « la voyante qui n’avait pas perdu la boule»,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3200" dirty="0"/>
              <a:t>On s’est entrainé à dire des phrases, et on a fait des exercices.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059C8C59-11C1-49B0-B672-2BDC7F47CD0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204451" y="1153286"/>
            <a:ext cx="330113" cy="542164"/>
          </a:xfrm>
          <a:prstGeom prst="rect">
            <a:avLst/>
          </a:prstGeom>
        </p:spPr>
      </p:pic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54C704C-F07B-4DC3-9AEE-7DE9106334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335279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  <p:bldP spid="6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7B6151E-5B50-44B7-8948-E5EC6B2A81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Bilan : 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0596420-1370-4961-9EA7-E626A84AA5A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4813" y="1505350"/>
            <a:ext cx="10515600" cy="788882"/>
          </a:xfrm>
        </p:spPr>
        <p:txBody>
          <a:bodyPr/>
          <a:lstStyle/>
          <a:p>
            <a:r>
              <a:rPr lang="fr-FR" dirty="0"/>
              <a:t>Qu’avons-nous appris ?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2084306E-5AD1-4B9C-8284-2651BE7E4C8C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96930" y="1304135"/>
            <a:ext cx="390210" cy="656427"/>
          </a:xfrm>
          <a:prstGeom prst="rect">
            <a:avLst/>
          </a:prstGeom>
        </p:spPr>
      </p:pic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4C577B58-FC40-40B1-AA80-752BDA1802BA}"/>
              </a:ext>
            </a:extLst>
          </p:cNvPr>
          <p:cNvSpPr txBox="1">
            <a:spLocks/>
          </p:cNvSpPr>
          <p:nvPr/>
        </p:nvSpPr>
        <p:spPr>
          <a:xfrm>
            <a:off x="338667" y="2519680"/>
            <a:ext cx="11507893" cy="377274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60000"/>
              </a:lnSpc>
            </a:pPr>
            <a:endParaRPr lang="fr-FR" sz="3200" dirty="0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F561B801-7BFA-4C69-93CC-AFA4DF7B19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468997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5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21E61A0-2490-4183-822F-9E9FCC12EE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La prochaine fois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24F4DA87-D3F0-4047-A099-D4D353E281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9186" y="2242079"/>
            <a:ext cx="10515600" cy="2373842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Nous travaillerons la fin.</a:t>
            </a:r>
          </a:p>
          <a:p>
            <a:pPr>
              <a:lnSpc>
                <a:spcPct val="150000"/>
              </a:lnSpc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Et nous travaillerons en étude de la langue et en diction.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EE46BE2A-6A8D-48F2-B9AD-2B3912DC322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82150" y="470429"/>
            <a:ext cx="1771650" cy="1771650"/>
          </a:xfrm>
          <a:prstGeom prst="rect">
            <a:avLst/>
          </a:prstGeom>
        </p:spPr>
      </p:pic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86E60064-01A9-403E-A284-DC31075511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160654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5692713-694F-455D-B898-645DE92D8E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Devoirs : 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300D477-FC8F-4B00-8EF2-2535664DC2D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1847473"/>
          </a:xfrm>
        </p:spPr>
        <p:txBody>
          <a:bodyPr>
            <a:normAutofit lnSpcReduction="10000"/>
          </a:bodyPr>
          <a:lstStyle/>
          <a:p>
            <a:pPr>
              <a:lnSpc>
                <a:spcPct val="150000"/>
              </a:lnSpc>
            </a:pPr>
            <a:r>
              <a:rPr lang="fr-FR" sz="3600" dirty="0"/>
              <a:t>Relire le texte à haute voix.</a:t>
            </a:r>
          </a:p>
          <a:p>
            <a:pPr>
              <a:lnSpc>
                <a:spcPct val="150000"/>
              </a:lnSpc>
            </a:pPr>
            <a:r>
              <a:rPr lang="fr-FR" sz="3600" dirty="0"/>
              <a:t>S’entrainer à la phrase de diction.</a:t>
            </a:r>
          </a:p>
          <a:p>
            <a:pPr marL="0" indent="0">
              <a:lnSpc>
                <a:spcPct val="150000"/>
              </a:lnSpc>
              <a:buNone/>
            </a:pPr>
            <a:endParaRPr lang="fr-FR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6E0303FA-F7A4-4380-B965-7009C54F9F1C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81124" y="666196"/>
            <a:ext cx="1761897" cy="1761897"/>
          </a:xfrm>
          <a:prstGeom prst="rect">
            <a:avLst/>
          </a:prstGeom>
        </p:spPr>
      </p:pic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4583C1FD-5594-4674-8F7D-C4C0C8F392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004642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71DF8C1-E775-439B-B6A4-49A9D7227B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1807" y="117079"/>
            <a:ext cx="10515600" cy="954828"/>
          </a:xfrm>
        </p:spPr>
        <p:txBody>
          <a:bodyPr>
            <a:normAutofit/>
          </a:bodyPr>
          <a:lstStyle/>
          <a:p>
            <a:r>
              <a:rPr lang="fr-FR" sz="3200" dirty="0"/>
              <a:t>Lecture mots rapide : chacun son tour</a:t>
            </a:r>
          </a:p>
        </p:txBody>
      </p:sp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46AF363D-9795-4F7C-B118-ED9CA91927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24459" y="914982"/>
            <a:ext cx="3197166" cy="7130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du pain </a:t>
            </a:r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B2EB32F3-BEF7-4A4B-9F0A-FB0C51F27178}"/>
              </a:ext>
            </a:extLst>
          </p:cNvPr>
          <p:cNvSpPr txBox="1">
            <a:spLocks/>
          </p:cNvSpPr>
          <p:nvPr/>
        </p:nvSpPr>
        <p:spPr>
          <a:xfrm>
            <a:off x="422541" y="1051489"/>
            <a:ext cx="4054982" cy="1061399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 incantations </a:t>
            </a:r>
          </a:p>
        </p:txBody>
      </p:sp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1D3D23FA-871F-443F-BE59-3C57F720B069}"/>
              </a:ext>
            </a:extLst>
          </p:cNvPr>
          <p:cNvSpPr txBox="1">
            <a:spLocks/>
          </p:cNvSpPr>
          <p:nvPr/>
        </p:nvSpPr>
        <p:spPr>
          <a:xfrm>
            <a:off x="3393630" y="1686088"/>
            <a:ext cx="2403653" cy="9114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5400" dirty="0">
                <a:latin typeface="Agency FB" panose="020B0503020202020204" pitchFamily="34" charset="0"/>
                <a:cs typeface="Arial" panose="020B0604020202020204" pitchFamily="34" charset="0"/>
              </a:rPr>
              <a:t>l’affaire</a:t>
            </a: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DA4E737C-2A09-4865-8478-1AF54FE0A2AC}"/>
              </a:ext>
            </a:extLst>
          </p:cNvPr>
          <p:cNvSpPr txBox="1">
            <a:spLocks/>
          </p:cNvSpPr>
          <p:nvPr/>
        </p:nvSpPr>
        <p:spPr>
          <a:xfrm>
            <a:off x="257966" y="2112888"/>
            <a:ext cx="3449142" cy="8410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Bahnschrift" panose="020B0502040204020203" pitchFamily="34" charset="0"/>
                <a:cs typeface="Arial" panose="020B0604020202020204" pitchFamily="34" charset="0"/>
              </a:rPr>
              <a:t>extralucide</a:t>
            </a:r>
          </a:p>
        </p:txBody>
      </p:sp>
      <p:sp>
        <p:nvSpPr>
          <p:cNvPr id="9" name="Espace réservé du contenu 2">
            <a:extLst>
              <a:ext uri="{FF2B5EF4-FFF2-40B4-BE49-F238E27FC236}">
                <a16:creationId xmlns:a16="http://schemas.microsoft.com/office/drawing/2014/main" id="{85B2A665-4A71-4BE1-9F11-01BE6C4C2AA3}"/>
              </a:ext>
            </a:extLst>
          </p:cNvPr>
          <p:cNvSpPr txBox="1">
            <a:spLocks/>
          </p:cNvSpPr>
          <p:nvPr/>
        </p:nvSpPr>
        <p:spPr>
          <a:xfrm>
            <a:off x="8240631" y="677466"/>
            <a:ext cx="3629953" cy="7868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800" b="1" dirty="0">
                <a:solidFill>
                  <a:schemeClr val="accent6">
                    <a:lumMod val="75000"/>
                  </a:schemeClr>
                </a:solidFill>
                <a:latin typeface="CrayonL" panose="00000500000000000000" pitchFamily="2" charset="0"/>
                <a:cs typeface="Arial" panose="020B0604020202020204" pitchFamily="34" charset="0"/>
              </a:rPr>
              <a:t>tes oripeaux </a:t>
            </a:r>
          </a:p>
        </p:txBody>
      </p:sp>
      <p:sp>
        <p:nvSpPr>
          <p:cNvPr id="10" name="Espace réservé du contenu 2">
            <a:extLst>
              <a:ext uri="{FF2B5EF4-FFF2-40B4-BE49-F238E27FC236}">
                <a16:creationId xmlns:a16="http://schemas.microsoft.com/office/drawing/2014/main" id="{D1F12ED7-3FB1-4423-861A-DBF5DDFF2E2B}"/>
              </a:ext>
            </a:extLst>
          </p:cNvPr>
          <p:cNvSpPr txBox="1">
            <a:spLocks/>
          </p:cNvSpPr>
          <p:nvPr/>
        </p:nvSpPr>
        <p:spPr>
          <a:xfrm>
            <a:off x="7222948" y="1602298"/>
            <a:ext cx="2908300" cy="7614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Bauhaus 93" panose="04030905020B02020C02" pitchFamily="82" charset="0"/>
                <a:cs typeface="Arial" panose="020B0604020202020204" pitchFamily="34" charset="0"/>
              </a:rPr>
              <a:t>moisissure</a:t>
            </a:r>
          </a:p>
        </p:txBody>
      </p:sp>
      <p:sp>
        <p:nvSpPr>
          <p:cNvPr id="11" name="Espace réservé du contenu 2">
            <a:extLst>
              <a:ext uri="{FF2B5EF4-FFF2-40B4-BE49-F238E27FC236}">
                <a16:creationId xmlns:a16="http://schemas.microsoft.com/office/drawing/2014/main" id="{070B3CB5-E5D8-4FE4-9201-A2F798266920}"/>
              </a:ext>
            </a:extLst>
          </p:cNvPr>
          <p:cNvSpPr txBox="1">
            <a:spLocks/>
          </p:cNvSpPr>
          <p:nvPr/>
        </p:nvSpPr>
        <p:spPr>
          <a:xfrm>
            <a:off x="558618" y="2946715"/>
            <a:ext cx="3678778" cy="105164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baronne</a:t>
            </a:r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6B8FAE43-4160-4940-A5E2-10E3458AAEB7}"/>
              </a:ext>
            </a:extLst>
          </p:cNvPr>
          <p:cNvSpPr txBox="1">
            <a:spLocks/>
          </p:cNvSpPr>
          <p:nvPr/>
        </p:nvSpPr>
        <p:spPr>
          <a:xfrm>
            <a:off x="3765617" y="3400577"/>
            <a:ext cx="2828010" cy="10935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aussitôt</a:t>
            </a:r>
          </a:p>
        </p:txBody>
      </p:sp>
      <p:sp>
        <p:nvSpPr>
          <p:cNvPr id="14" name="Espace réservé du contenu 2">
            <a:extLst>
              <a:ext uri="{FF2B5EF4-FFF2-40B4-BE49-F238E27FC236}">
                <a16:creationId xmlns:a16="http://schemas.microsoft.com/office/drawing/2014/main" id="{F086A9A7-F5B3-46A5-BBD0-072FDB83E40C}"/>
              </a:ext>
            </a:extLst>
          </p:cNvPr>
          <p:cNvSpPr txBox="1">
            <a:spLocks/>
          </p:cNvSpPr>
          <p:nvPr/>
        </p:nvSpPr>
        <p:spPr>
          <a:xfrm>
            <a:off x="6557218" y="3388104"/>
            <a:ext cx="2773597" cy="9366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5800" dirty="0">
                <a:latin typeface="Blackadder ITC" panose="04020505051007020D02" pitchFamily="82" charset="0"/>
                <a:cs typeface="Arial" panose="020B0604020202020204" pitchFamily="34" charset="0"/>
              </a:rPr>
              <a:t>beaucoup</a:t>
            </a:r>
            <a:endParaRPr lang="fr-FR" sz="4400" dirty="0">
              <a:latin typeface="Blackadder ITC" panose="04020505051007020D02" pitchFamily="82" charset="0"/>
              <a:cs typeface="Arial" panose="020B0604020202020204" pitchFamily="34" charset="0"/>
            </a:endParaRPr>
          </a:p>
        </p:txBody>
      </p:sp>
      <p:sp>
        <p:nvSpPr>
          <p:cNvPr id="15" name="Espace réservé du contenu 2">
            <a:extLst>
              <a:ext uri="{FF2B5EF4-FFF2-40B4-BE49-F238E27FC236}">
                <a16:creationId xmlns:a16="http://schemas.microsoft.com/office/drawing/2014/main" id="{5B572CBA-7E1A-4C83-B8DC-6AAC4B9399B2}"/>
              </a:ext>
            </a:extLst>
          </p:cNvPr>
          <p:cNvSpPr txBox="1">
            <a:spLocks/>
          </p:cNvSpPr>
          <p:nvPr/>
        </p:nvSpPr>
        <p:spPr>
          <a:xfrm>
            <a:off x="370313" y="4182391"/>
            <a:ext cx="3884338" cy="8383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la tronche</a:t>
            </a:r>
          </a:p>
        </p:txBody>
      </p:sp>
      <p:sp>
        <p:nvSpPr>
          <p:cNvPr id="17" name="Espace réservé du contenu 2">
            <a:extLst>
              <a:ext uri="{FF2B5EF4-FFF2-40B4-BE49-F238E27FC236}">
                <a16:creationId xmlns:a16="http://schemas.microsoft.com/office/drawing/2014/main" id="{FE58760D-B704-4983-912F-9BCE16199BAF}"/>
              </a:ext>
            </a:extLst>
          </p:cNvPr>
          <p:cNvSpPr txBox="1">
            <a:spLocks/>
          </p:cNvSpPr>
          <p:nvPr/>
        </p:nvSpPr>
        <p:spPr>
          <a:xfrm>
            <a:off x="4293983" y="5581959"/>
            <a:ext cx="4114800" cy="913356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cette foutue boule</a:t>
            </a:r>
          </a:p>
        </p:txBody>
      </p:sp>
      <p:sp>
        <p:nvSpPr>
          <p:cNvPr id="18" name="Espace réservé du contenu 2">
            <a:extLst>
              <a:ext uri="{FF2B5EF4-FFF2-40B4-BE49-F238E27FC236}">
                <a16:creationId xmlns:a16="http://schemas.microsoft.com/office/drawing/2014/main" id="{39877AC0-AB57-43C4-BFB2-0EE49E769C45}"/>
              </a:ext>
            </a:extLst>
          </p:cNvPr>
          <p:cNvSpPr txBox="1">
            <a:spLocks/>
          </p:cNvSpPr>
          <p:nvPr/>
        </p:nvSpPr>
        <p:spPr>
          <a:xfrm>
            <a:off x="4477522" y="4488417"/>
            <a:ext cx="6373357" cy="100092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mon instrument de travail</a:t>
            </a:r>
          </a:p>
        </p:txBody>
      </p:sp>
      <p:sp>
        <p:nvSpPr>
          <p:cNvPr id="19" name="Espace réservé du contenu 2">
            <a:extLst>
              <a:ext uri="{FF2B5EF4-FFF2-40B4-BE49-F238E27FC236}">
                <a16:creationId xmlns:a16="http://schemas.microsoft.com/office/drawing/2014/main" id="{4D14FE6E-017C-4975-AA20-714C9A68E772}"/>
              </a:ext>
            </a:extLst>
          </p:cNvPr>
          <p:cNvSpPr txBox="1">
            <a:spLocks/>
          </p:cNvSpPr>
          <p:nvPr/>
        </p:nvSpPr>
        <p:spPr>
          <a:xfrm>
            <a:off x="8664166" y="5541283"/>
            <a:ext cx="3206418" cy="98377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000" dirty="0">
                <a:solidFill>
                  <a:srgbClr val="CC0000"/>
                </a:solidFill>
                <a:latin typeface="AvenirNext LT Pro Regular" panose="020B0504020202020204" pitchFamily="34" charset="0"/>
                <a:cs typeface="Arial" panose="020B0604020202020204" pitchFamily="34" charset="0"/>
              </a:rPr>
              <a:t>étrange</a:t>
            </a:r>
          </a:p>
        </p:txBody>
      </p:sp>
      <p:sp>
        <p:nvSpPr>
          <p:cNvPr id="21" name="Espace réservé du contenu 2">
            <a:extLst>
              <a:ext uri="{FF2B5EF4-FFF2-40B4-BE49-F238E27FC236}">
                <a16:creationId xmlns:a16="http://schemas.microsoft.com/office/drawing/2014/main" id="{0AA308BE-C5A2-406C-AF7A-D18047BAB5DA}"/>
              </a:ext>
            </a:extLst>
          </p:cNvPr>
          <p:cNvSpPr txBox="1">
            <a:spLocks/>
          </p:cNvSpPr>
          <p:nvPr/>
        </p:nvSpPr>
        <p:spPr>
          <a:xfrm>
            <a:off x="9468705" y="3488502"/>
            <a:ext cx="2133837" cy="7614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mort</a:t>
            </a:r>
          </a:p>
        </p:txBody>
      </p:sp>
      <p:sp>
        <p:nvSpPr>
          <p:cNvPr id="22" name="Espace réservé du contenu 2">
            <a:extLst>
              <a:ext uri="{FF2B5EF4-FFF2-40B4-BE49-F238E27FC236}">
                <a16:creationId xmlns:a16="http://schemas.microsoft.com/office/drawing/2014/main" id="{51F33A2B-4316-4A8D-A459-7D6C57B84341}"/>
              </a:ext>
            </a:extLst>
          </p:cNvPr>
          <p:cNvSpPr txBox="1">
            <a:spLocks/>
          </p:cNvSpPr>
          <p:nvPr/>
        </p:nvSpPr>
        <p:spPr>
          <a:xfrm>
            <a:off x="321416" y="5008961"/>
            <a:ext cx="3535129" cy="10242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mon pauvre</a:t>
            </a:r>
          </a:p>
        </p:txBody>
      </p:sp>
      <p:sp>
        <p:nvSpPr>
          <p:cNvPr id="23" name="Espace réservé du contenu 2">
            <a:extLst>
              <a:ext uri="{FF2B5EF4-FFF2-40B4-BE49-F238E27FC236}">
                <a16:creationId xmlns:a16="http://schemas.microsoft.com/office/drawing/2014/main" id="{224D0CB1-AD0A-4B2F-861D-93B51C7387E6}"/>
              </a:ext>
            </a:extLst>
          </p:cNvPr>
          <p:cNvSpPr txBox="1">
            <a:spLocks/>
          </p:cNvSpPr>
          <p:nvPr/>
        </p:nvSpPr>
        <p:spPr>
          <a:xfrm>
            <a:off x="4595457" y="2423333"/>
            <a:ext cx="2908300" cy="98377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 frère</a:t>
            </a:r>
          </a:p>
        </p:txBody>
      </p:sp>
      <p:sp>
        <p:nvSpPr>
          <p:cNvPr id="24" name="Espace réservé du contenu 2">
            <a:extLst>
              <a:ext uri="{FF2B5EF4-FFF2-40B4-BE49-F238E27FC236}">
                <a16:creationId xmlns:a16="http://schemas.microsoft.com/office/drawing/2014/main" id="{977D5F13-8D8B-4435-BD14-B498F969C5B9}"/>
              </a:ext>
            </a:extLst>
          </p:cNvPr>
          <p:cNvSpPr txBox="1">
            <a:spLocks/>
          </p:cNvSpPr>
          <p:nvPr/>
        </p:nvSpPr>
        <p:spPr>
          <a:xfrm>
            <a:off x="1254982" y="5964311"/>
            <a:ext cx="3432008" cy="84108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machin chose</a:t>
            </a:r>
          </a:p>
        </p:txBody>
      </p:sp>
      <p:sp>
        <p:nvSpPr>
          <p:cNvPr id="25" name="Espace réservé du contenu 2">
            <a:extLst>
              <a:ext uri="{FF2B5EF4-FFF2-40B4-BE49-F238E27FC236}">
                <a16:creationId xmlns:a16="http://schemas.microsoft.com/office/drawing/2014/main" id="{66420127-5943-4165-BDFA-0ABB5C91AF2D}"/>
              </a:ext>
            </a:extLst>
          </p:cNvPr>
          <p:cNvSpPr txBox="1">
            <a:spLocks/>
          </p:cNvSpPr>
          <p:nvPr/>
        </p:nvSpPr>
        <p:spPr>
          <a:xfrm>
            <a:off x="7003621" y="2511065"/>
            <a:ext cx="4938545" cy="1038792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 piège à pigeons.</a:t>
            </a:r>
          </a:p>
        </p:txBody>
      </p:sp>
      <p:sp>
        <p:nvSpPr>
          <p:cNvPr id="13" name="Espace réservé du pied de page 12">
            <a:extLst>
              <a:ext uri="{FF2B5EF4-FFF2-40B4-BE49-F238E27FC236}">
                <a16:creationId xmlns:a16="http://schemas.microsoft.com/office/drawing/2014/main" id="{89FE8567-FB20-4AB4-93BE-AE11825DDB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04276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  <p:bldP spid="5" grpId="0"/>
      <p:bldP spid="6" grpId="0"/>
      <p:bldP spid="7" grpId="0"/>
      <p:bldP spid="9" grpId="0"/>
      <p:bldP spid="10" grpId="0"/>
      <p:bldP spid="11" grpId="0"/>
      <p:bldP spid="12" grpId="0"/>
      <p:bldP spid="14" grpId="0"/>
      <p:bldP spid="15" grpId="0"/>
      <p:bldP spid="17" grpId="0"/>
      <p:bldP spid="18" grpId="0"/>
      <p:bldP spid="19" grpId="0"/>
      <p:bldP spid="21" grpId="0"/>
      <p:bldP spid="22" grpId="0"/>
      <p:bldP spid="23" grpId="0"/>
      <p:bldP spid="24" grpId="0"/>
      <p:bldP spid="2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71DF8C1-E775-439B-B6A4-49A9D7227B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1807" y="117079"/>
            <a:ext cx="10515600" cy="954828"/>
          </a:xfrm>
        </p:spPr>
        <p:txBody>
          <a:bodyPr>
            <a:normAutofit/>
          </a:bodyPr>
          <a:lstStyle/>
          <a:p>
            <a:r>
              <a:rPr lang="fr-FR" sz="3200" dirty="0"/>
              <a:t>Lecture mots rapide : chacun son tour</a:t>
            </a:r>
          </a:p>
        </p:txBody>
      </p:sp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46AF363D-9795-4F7C-B118-ED9CA91927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51826" y="1067157"/>
            <a:ext cx="1908509" cy="7130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mentir</a:t>
            </a:r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B2EB32F3-BEF7-4A4B-9F0A-FB0C51F27178}"/>
              </a:ext>
            </a:extLst>
          </p:cNvPr>
          <p:cNvSpPr txBox="1">
            <a:spLocks/>
          </p:cNvSpPr>
          <p:nvPr/>
        </p:nvSpPr>
        <p:spPr>
          <a:xfrm>
            <a:off x="422541" y="1051489"/>
            <a:ext cx="1961145" cy="90892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choisir</a:t>
            </a:r>
          </a:p>
        </p:txBody>
      </p:sp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1D3D23FA-871F-443F-BE59-3C57F720B069}"/>
              </a:ext>
            </a:extLst>
          </p:cNvPr>
          <p:cNvSpPr txBox="1">
            <a:spLocks/>
          </p:cNvSpPr>
          <p:nvPr/>
        </p:nvSpPr>
        <p:spPr>
          <a:xfrm>
            <a:off x="2760994" y="1188810"/>
            <a:ext cx="2613524" cy="911498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5400" dirty="0">
                <a:latin typeface="Agency FB" panose="020B0503020202020204" pitchFamily="34" charset="0"/>
                <a:cs typeface="Arial" panose="020B0604020202020204" pitchFamily="34" charset="0"/>
              </a:rPr>
              <a:t>cette tenture </a:t>
            </a: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DA4E737C-2A09-4865-8478-1AF54FE0A2AC}"/>
              </a:ext>
            </a:extLst>
          </p:cNvPr>
          <p:cNvSpPr txBox="1">
            <a:spLocks/>
          </p:cNvSpPr>
          <p:nvPr/>
        </p:nvSpPr>
        <p:spPr>
          <a:xfrm>
            <a:off x="589458" y="1966626"/>
            <a:ext cx="2403654" cy="8410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Bahnschrift" panose="020B0502040204020203" pitchFamily="34" charset="0"/>
                <a:cs typeface="Arial" panose="020B0604020202020204" pitchFamily="34" charset="0"/>
              </a:rPr>
              <a:t>sa voix </a:t>
            </a:r>
          </a:p>
        </p:txBody>
      </p:sp>
      <p:sp>
        <p:nvSpPr>
          <p:cNvPr id="8" name="Espace réservé du contenu 2">
            <a:extLst>
              <a:ext uri="{FF2B5EF4-FFF2-40B4-BE49-F238E27FC236}">
                <a16:creationId xmlns:a16="http://schemas.microsoft.com/office/drawing/2014/main" id="{CD57077F-0A7C-4ED7-9674-BF2239CCA85A}"/>
              </a:ext>
            </a:extLst>
          </p:cNvPr>
          <p:cNvSpPr txBox="1">
            <a:spLocks/>
          </p:cNvSpPr>
          <p:nvPr/>
        </p:nvSpPr>
        <p:spPr>
          <a:xfrm>
            <a:off x="5540873" y="2134452"/>
            <a:ext cx="2714834" cy="816938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mystérieux</a:t>
            </a:r>
          </a:p>
        </p:txBody>
      </p:sp>
      <p:sp>
        <p:nvSpPr>
          <p:cNvPr id="9" name="Espace réservé du contenu 2">
            <a:extLst>
              <a:ext uri="{FF2B5EF4-FFF2-40B4-BE49-F238E27FC236}">
                <a16:creationId xmlns:a16="http://schemas.microsoft.com/office/drawing/2014/main" id="{85B2A665-4A71-4BE1-9F11-01BE6C4C2AA3}"/>
              </a:ext>
            </a:extLst>
          </p:cNvPr>
          <p:cNvSpPr txBox="1">
            <a:spLocks/>
          </p:cNvSpPr>
          <p:nvPr/>
        </p:nvSpPr>
        <p:spPr>
          <a:xfrm>
            <a:off x="8637007" y="448130"/>
            <a:ext cx="3059260" cy="7868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800" b="1" dirty="0">
                <a:solidFill>
                  <a:schemeClr val="accent6">
                    <a:lumMod val="75000"/>
                  </a:schemeClr>
                </a:solidFill>
                <a:latin typeface="CrayonL" panose="00000500000000000000" pitchFamily="2" charset="0"/>
                <a:cs typeface="Arial" panose="020B0604020202020204" pitchFamily="34" charset="0"/>
              </a:rPr>
              <a:t>La faim.</a:t>
            </a:r>
          </a:p>
        </p:txBody>
      </p:sp>
      <p:sp>
        <p:nvSpPr>
          <p:cNvPr id="10" name="Espace réservé du contenu 2">
            <a:extLst>
              <a:ext uri="{FF2B5EF4-FFF2-40B4-BE49-F238E27FC236}">
                <a16:creationId xmlns:a16="http://schemas.microsoft.com/office/drawing/2014/main" id="{D1F12ED7-3FB1-4423-861A-DBF5DDFF2E2B}"/>
              </a:ext>
            </a:extLst>
          </p:cNvPr>
          <p:cNvSpPr txBox="1">
            <a:spLocks/>
          </p:cNvSpPr>
          <p:nvPr/>
        </p:nvSpPr>
        <p:spPr>
          <a:xfrm>
            <a:off x="7811307" y="1263830"/>
            <a:ext cx="3496100" cy="7614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Bauhaus 93" panose="04030905020B02020C02" pitchFamily="82" charset="0"/>
                <a:cs typeface="Arial" panose="020B0604020202020204" pitchFamily="34" charset="0"/>
              </a:rPr>
              <a:t>les revenants</a:t>
            </a:r>
          </a:p>
        </p:txBody>
      </p:sp>
      <p:sp>
        <p:nvSpPr>
          <p:cNvPr id="11" name="Espace réservé du contenu 2">
            <a:extLst>
              <a:ext uri="{FF2B5EF4-FFF2-40B4-BE49-F238E27FC236}">
                <a16:creationId xmlns:a16="http://schemas.microsoft.com/office/drawing/2014/main" id="{070B3CB5-E5D8-4FE4-9201-A2F798266920}"/>
              </a:ext>
            </a:extLst>
          </p:cNvPr>
          <p:cNvSpPr txBox="1">
            <a:spLocks/>
          </p:cNvSpPr>
          <p:nvPr/>
        </p:nvSpPr>
        <p:spPr>
          <a:xfrm>
            <a:off x="378801" y="3148869"/>
            <a:ext cx="4507886" cy="108227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8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Je n'osais pas </a:t>
            </a:r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6B8FAE43-4160-4940-A5E2-10E3458AAEB7}"/>
              </a:ext>
            </a:extLst>
          </p:cNvPr>
          <p:cNvSpPr txBox="1">
            <a:spLocks/>
          </p:cNvSpPr>
          <p:nvPr/>
        </p:nvSpPr>
        <p:spPr>
          <a:xfrm>
            <a:off x="4091600" y="3988822"/>
            <a:ext cx="2457131" cy="8410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sauver</a:t>
            </a:r>
          </a:p>
        </p:txBody>
      </p:sp>
      <p:sp>
        <p:nvSpPr>
          <p:cNvPr id="14" name="Espace réservé du contenu 2">
            <a:extLst>
              <a:ext uri="{FF2B5EF4-FFF2-40B4-BE49-F238E27FC236}">
                <a16:creationId xmlns:a16="http://schemas.microsoft.com/office/drawing/2014/main" id="{F086A9A7-F5B3-46A5-BBD0-072FDB83E40C}"/>
              </a:ext>
            </a:extLst>
          </p:cNvPr>
          <p:cNvSpPr txBox="1">
            <a:spLocks/>
          </p:cNvSpPr>
          <p:nvPr/>
        </p:nvSpPr>
        <p:spPr>
          <a:xfrm>
            <a:off x="5028079" y="3014117"/>
            <a:ext cx="3496100" cy="9366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5800" dirty="0">
                <a:latin typeface="Blackadder ITC" panose="04020505051007020D02" pitchFamily="82" charset="0"/>
                <a:cs typeface="Arial" panose="020B0604020202020204" pitchFamily="34" charset="0"/>
              </a:rPr>
              <a:t>comprendre</a:t>
            </a:r>
            <a:endParaRPr lang="fr-FR" sz="4400" dirty="0">
              <a:latin typeface="Blackadder ITC" panose="04020505051007020D02" pitchFamily="82" charset="0"/>
              <a:cs typeface="Arial" panose="020B0604020202020204" pitchFamily="34" charset="0"/>
            </a:endParaRPr>
          </a:p>
        </p:txBody>
      </p:sp>
      <p:sp>
        <p:nvSpPr>
          <p:cNvPr id="15" name="Espace réservé du contenu 2">
            <a:extLst>
              <a:ext uri="{FF2B5EF4-FFF2-40B4-BE49-F238E27FC236}">
                <a16:creationId xmlns:a16="http://schemas.microsoft.com/office/drawing/2014/main" id="{5B572CBA-7E1A-4C83-B8DC-6AAC4B9399B2}"/>
              </a:ext>
            </a:extLst>
          </p:cNvPr>
          <p:cNvSpPr txBox="1">
            <a:spLocks/>
          </p:cNvSpPr>
          <p:nvPr/>
        </p:nvSpPr>
        <p:spPr>
          <a:xfrm>
            <a:off x="543049" y="4167387"/>
            <a:ext cx="2953475" cy="8383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impatience</a:t>
            </a:r>
          </a:p>
        </p:txBody>
      </p:sp>
      <p:sp>
        <p:nvSpPr>
          <p:cNvPr id="17" name="Espace réservé du contenu 2">
            <a:extLst>
              <a:ext uri="{FF2B5EF4-FFF2-40B4-BE49-F238E27FC236}">
                <a16:creationId xmlns:a16="http://schemas.microsoft.com/office/drawing/2014/main" id="{FE58760D-B704-4983-912F-9BCE16199BAF}"/>
              </a:ext>
            </a:extLst>
          </p:cNvPr>
          <p:cNvSpPr txBox="1">
            <a:spLocks/>
          </p:cNvSpPr>
          <p:nvPr/>
        </p:nvSpPr>
        <p:spPr>
          <a:xfrm>
            <a:off x="3897610" y="4922844"/>
            <a:ext cx="2673899" cy="841084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Sacrebleu.</a:t>
            </a:r>
          </a:p>
        </p:txBody>
      </p:sp>
      <p:sp>
        <p:nvSpPr>
          <p:cNvPr id="18" name="Espace réservé du contenu 2">
            <a:extLst>
              <a:ext uri="{FF2B5EF4-FFF2-40B4-BE49-F238E27FC236}">
                <a16:creationId xmlns:a16="http://schemas.microsoft.com/office/drawing/2014/main" id="{39877AC0-AB57-43C4-BFB2-0EE49E769C45}"/>
              </a:ext>
            </a:extLst>
          </p:cNvPr>
          <p:cNvSpPr txBox="1">
            <a:spLocks/>
          </p:cNvSpPr>
          <p:nvPr/>
        </p:nvSpPr>
        <p:spPr>
          <a:xfrm>
            <a:off x="6931531" y="5058571"/>
            <a:ext cx="4960090" cy="100092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000" dirty="0">
                <a:latin typeface="Arial" panose="020B0604020202020204" pitchFamily="34" charset="0"/>
                <a:cs typeface="Arial" panose="020B0604020202020204" pitchFamily="34" charset="0"/>
              </a:rPr>
              <a:t>ma modeste demeure</a:t>
            </a:r>
          </a:p>
        </p:txBody>
      </p:sp>
      <p:sp>
        <p:nvSpPr>
          <p:cNvPr id="19" name="Espace réservé du contenu 2">
            <a:extLst>
              <a:ext uri="{FF2B5EF4-FFF2-40B4-BE49-F238E27FC236}">
                <a16:creationId xmlns:a16="http://schemas.microsoft.com/office/drawing/2014/main" id="{4D14FE6E-017C-4975-AA20-714C9A68E772}"/>
              </a:ext>
            </a:extLst>
          </p:cNvPr>
          <p:cNvSpPr txBox="1">
            <a:spLocks/>
          </p:cNvSpPr>
          <p:nvPr/>
        </p:nvSpPr>
        <p:spPr>
          <a:xfrm>
            <a:off x="7494422" y="5763928"/>
            <a:ext cx="4376161" cy="98377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000" dirty="0">
                <a:solidFill>
                  <a:srgbClr val="CC0000"/>
                </a:solidFill>
                <a:latin typeface="AvenirNext LT Pro Regular" panose="020B0504020202020204" pitchFamily="34" charset="0"/>
                <a:cs typeface="Arial" panose="020B0604020202020204" pitchFamily="34" charset="0"/>
              </a:rPr>
              <a:t>le sac</a:t>
            </a:r>
          </a:p>
        </p:txBody>
      </p:sp>
      <p:sp>
        <p:nvSpPr>
          <p:cNvPr id="21" name="Espace réservé du contenu 2">
            <a:extLst>
              <a:ext uri="{FF2B5EF4-FFF2-40B4-BE49-F238E27FC236}">
                <a16:creationId xmlns:a16="http://schemas.microsoft.com/office/drawing/2014/main" id="{0AA308BE-C5A2-406C-AF7A-D18047BAB5DA}"/>
              </a:ext>
            </a:extLst>
          </p:cNvPr>
          <p:cNvSpPr txBox="1">
            <a:spLocks/>
          </p:cNvSpPr>
          <p:nvPr/>
        </p:nvSpPr>
        <p:spPr>
          <a:xfrm>
            <a:off x="9119255" y="3264794"/>
            <a:ext cx="2154258" cy="761458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toujours</a:t>
            </a:r>
          </a:p>
        </p:txBody>
      </p:sp>
      <p:sp>
        <p:nvSpPr>
          <p:cNvPr id="22" name="Espace réservé du contenu 2">
            <a:extLst>
              <a:ext uri="{FF2B5EF4-FFF2-40B4-BE49-F238E27FC236}">
                <a16:creationId xmlns:a16="http://schemas.microsoft.com/office/drawing/2014/main" id="{51F33A2B-4316-4A8D-A459-7D6C57B84341}"/>
              </a:ext>
            </a:extLst>
          </p:cNvPr>
          <p:cNvSpPr txBox="1">
            <a:spLocks/>
          </p:cNvSpPr>
          <p:nvPr/>
        </p:nvSpPr>
        <p:spPr>
          <a:xfrm>
            <a:off x="321416" y="5008961"/>
            <a:ext cx="3535129" cy="10242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barricader</a:t>
            </a:r>
          </a:p>
        </p:txBody>
      </p:sp>
      <p:sp>
        <p:nvSpPr>
          <p:cNvPr id="23" name="Espace réservé du contenu 2">
            <a:extLst>
              <a:ext uri="{FF2B5EF4-FFF2-40B4-BE49-F238E27FC236}">
                <a16:creationId xmlns:a16="http://schemas.microsoft.com/office/drawing/2014/main" id="{224D0CB1-AD0A-4B2F-861D-93B51C7387E6}"/>
              </a:ext>
            </a:extLst>
          </p:cNvPr>
          <p:cNvSpPr txBox="1">
            <a:spLocks/>
          </p:cNvSpPr>
          <p:nvPr/>
        </p:nvSpPr>
        <p:spPr>
          <a:xfrm>
            <a:off x="2760994" y="2315821"/>
            <a:ext cx="3496100" cy="98377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 habit</a:t>
            </a:r>
          </a:p>
        </p:txBody>
      </p:sp>
      <p:sp>
        <p:nvSpPr>
          <p:cNvPr id="24" name="Espace réservé du contenu 2">
            <a:extLst>
              <a:ext uri="{FF2B5EF4-FFF2-40B4-BE49-F238E27FC236}">
                <a16:creationId xmlns:a16="http://schemas.microsoft.com/office/drawing/2014/main" id="{977D5F13-8D8B-4435-BD14-B498F969C5B9}"/>
              </a:ext>
            </a:extLst>
          </p:cNvPr>
          <p:cNvSpPr txBox="1">
            <a:spLocks/>
          </p:cNvSpPr>
          <p:nvPr/>
        </p:nvSpPr>
        <p:spPr>
          <a:xfrm>
            <a:off x="1791284" y="5767458"/>
            <a:ext cx="4027055" cy="8410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sans ambages</a:t>
            </a:r>
          </a:p>
        </p:txBody>
      </p:sp>
      <p:sp>
        <p:nvSpPr>
          <p:cNvPr id="25" name="Espace réservé du contenu 2">
            <a:extLst>
              <a:ext uri="{FF2B5EF4-FFF2-40B4-BE49-F238E27FC236}">
                <a16:creationId xmlns:a16="http://schemas.microsoft.com/office/drawing/2014/main" id="{66420127-5943-4165-BDFA-0ABB5C91AF2D}"/>
              </a:ext>
            </a:extLst>
          </p:cNvPr>
          <p:cNvSpPr txBox="1">
            <a:spLocks/>
          </p:cNvSpPr>
          <p:nvPr/>
        </p:nvSpPr>
        <p:spPr>
          <a:xfrm>
            <a:off x="8312858" y="2383674"/>
            <a:ext cx="3728951" cy="1038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pincer</a:t>
            </a:r>
          </a:p>
        </p:txBody>
      </p:sp>
      <p:sp>
        <p:nvSpPr>
          <p:cNvPr id="26" name="Espace réservé du contenu 2">
            <a:extLst>
              <a:ext uri="{FF2B5EF4-FFF2-40B4-BE49-F238E27FC236}">
                <a16:creationId xmlns:a16="http://schemas.microsoft.com/office/drawing/2014/main" id="{5E1489C7-875F-4AF0-BFAE-EE9286812561}"/>
              </a:ext>
            </a:extLst>
          </p:cNvPr>
          <p:cNvSpPr txBox="1">
            <a:spLocks/>
          </p:cNvSpPr>
          <p:nvPr/>
        </p:nvSpPr>
        <p:spPr>
          <a:xfrm>
            <a:off x="6461760" y="4019448"/>
            <a:ext cx="5452522" cy="82291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800" b="1" dirty="0">
                <a:solidFill>
                  <a:srgbClr val="CC0000"/>
                </a:solidFill>
                <a:latin typeface="CrayonL" panose="00000500000000000000" pitchFamily="2" charset="0"/>
                <a:cs typeface="Arial" panose="020B0604020202020204" pitchFamily="34" charset="0"/>
              </a:rPr>
              <a:t>Quelle coïncidence ! </a:t>
            </a:r>
          </a:p>
        </p:txBody>
      </p:sp>
      <p:sp>
        <p:nvSpPr>
          <p:cNvPr id="13" name="Espace réservé du pied de page 12">
            <a:extLst>
              <a:ext uri="{FF2B5EF4-FFF2-40B4-BE49-F238E27FC236}">
                <a16:creationId xmlns:a16="http://schemas.microsoft.com/office/drawing/2014/main" id="{2B599D0D-3CBA-4B75-BCF7-0898BBB27C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</p:spTree>
    <p:extLst>
      <p:ext uri="{BB962C8B-B14F-4D97-AF65-F5344CB8AC3E}">
        <p14:creationId xmlns:p14="http://schemas.microsoft.com/office/powerpoint/2010/main" val="2981256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4" grpId="0"/>
      <p:bldP spid="15" grpId="0"/>
      <p:bldP spid="17" grpId="0"/>
      <p:bldP spid="18" grpId="0"/>
      <p:bldP spid="19" grpId="0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7C442A9-6E65-40CE-9FCD-C4121042C6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9545" y="365125"/>
            <a:ext cx="10584255" cy="1325563"/>
          </a:xfrm>
        </p:spPr>
        <p:txBody>
          <a:bodyPr>
            <a:normAutofit/>
          </a:bodyPr>
          <a:lstStyle/>
          <a:p>
            <a:r>
              <a:rPr lang="fr-FR" sz="4000" dirty="0"/>
              <a:t>Le texte de cette semaine est </a:t>
            </a:r>
            <a:r>
              <a:rPr lang="fr-FR" sz="4000" b="1" dirty="0"/>
              <a:t>une pièce de théâtre.</a:t>
            </a:r>
            <a:endParaRPr lang="fr-FR" sz="4000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3B488F2-6FC9-4757-9386-8D0B398E414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9659" y="1801639"/>
            <a:ext cx="11160086" cy="4691235"/>
          </a:xfrm>
        </p:spPr>
        <p:txBody>
          <a:bodyPr>
            <a:normAutofit/>
          </a:bodyPr>
          <a:lstStyle/>
          <a:p>
            <a:pPr marL="0" indent="0">
              <a:lnSpc>
                <a:spcPct val="170000"/>
              </a:lnSpc>
              <a:buNone/>
            </a:pPr>
            <a:r>
              <a:rPr lang="fr-FR" dirty="0"/>
              <a:t>La pièce de théâtre est un texte un peu différent de ce qu’on a pu faire depuis le début de l’année.</a:t>
            </a:r>
          </a:p>
          <a:p>
            <a:pPr marL="0" indent="0">
              <a:lnSpc>
                <a:spcPct val="170000"/>
              </a:lnSpc>
              <a:buNone/>
            </a:pPr>
            <a:r>
              <a:rPr lang="fr-FR" dirty="0"/>
              <a:t>L’auteur écrit pour que son histoire soit jouée.</a:t>
            </a:r>
          </a:p>
          <a:p>
            <a:pPr marL="0" indent="0">
              <a:lnSpc>
                <a:spcPct val="170000"/>
              </a:lnSpc>
              <a:buNone/>
            </a:pPr>
            <a:r>
              <a:rPr lang="fr-FR" dirty="0"/>
              <a:t>Il donne des informations sur le texte, mais aussi sur les lieux, et la manière dont doit être dit le texte.</a:t>
            </a:r>
          </a:p>
          <a:p>
            <a:pPr marL="0" indent="0">
              <a:lnSpc>
                <a:spcPct val="170000"/>
              </a:lnSpc>
              <a:buNone/>
            </a:pPr>
            <a:endParaRPr lang="fr-FR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A05E74B8-052F-4D25-9E2C-DD5CDD7A67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854442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7C442A9-6E65-40CE-9FCD-C4121042C6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9545" y="365125"/>
            <a:ext cx="10584255" cy="1325563"/>
          </a:xfrm>
        </p:spPr>
        <p:txBody>
          <a:bodyPr>
            <a:normAutofit/>
          </a:bodyPr>
          <a:lstStyle/>
          <a:p>
            <a:r>
              <a:rPr lang="fr-FR" sz="4000" dirty="0"/>
              <a:t>Aujourd’hui nous allons continuer la scène 2, la suite de l’histoire</a:t>
            </a:r>
            <a:r>
              <a:rPr lang="fr-FR" sz="4000" b="1" dirty="0"/>
              <a:t>.</a:t>
            </a:r>
            <a:endParaRPr lang="fr-FR" sz="4000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3B488F2-6FC9-4757-9386-8D0B398E414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9659" y="1801639"/>
            <a:ext cx="11160086" cy="4691235"/>
          </a:xfrm>
        </p:spPr>
        <p:txBody>
          <a:bodyPr>
            <a:normAutofit/>
          </a:bodyPr>
          <a:lstStyle/>
          <a:p>
            <a:pPr marL="0" indent="0">
              <a:lnSpc>
                <a:spcPct val="17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On commence par reprendre la scène 2, </a:t>
            </a:r>
          </a:p>
          <a:p>
            <a:pPr marL="0" indent="0">
              <a:lnSpc>
                <a:spcPct val="17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puis on va découvrir la suite.</a:t>
            </a:r>
          </a:p>
          <a:p>
            <a:pPr marL="0" indent="0">
              <a:lnSpc>
                <a:spcPct val="17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On se demandera encore de quoi nous aurons besoin pour jouer la scène.</a:t>
            </a:r>
          </a:p>
          <a:p>
            <a:pPr marL="0" indent="0">
              <a:lnSpc>
                <a:spcPct val="170000"/>
              </a:lnSpc>
              <a:buNone/>
            </a:pPr>
            <a:endParaRPr lang="fr-FR" dirty="0"/>
          </a:p>
          <a:p>
            <a:pPr marL="0" indent="0">
              <a:lnSpc>
                <a:spcPct val="170000"/>
              </a:lnSpc>
              <a:buNone/>
            </a:pPr>
            <a:endParaRPr lang="fr-FR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A05E74B8-052F-4D25-9E2C-DD5CDD7A67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311673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F44A4B2-548D-D1A0-024E-97B2749CD6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3544" y="18255"/>
            <a:ext cx="10515600" cy="1325563"/>
          </a:xfrm>
        </p:spPr>
        <p:txBody>
          <a:bodyPr/>
          <a:lstStyle/>
          <a:p>
            <a:r>
              <a:rPr lang="fr-FR" dirty="0"/>
              <a:t>Scène 2 :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37EB70E0-A107-97C1-80D9-0E22CC350E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4596C5DA-CD3D-8C17-EAE7-9979424B216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Prenez votre texte.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Relisons ensemble le début de la scène 2.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574439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F44A4B2-548D-D1A0-024E-97B2749CD6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3544" y="18255"/>
            <a:ext cx="10515600" cy="1325563"/>
          </a:xfrm>
        </p:spPr>
        <p:txBody>
          <a:bodyPr/>
          <a:lstStyle/>
          <a:p>
            <a:r>
              <a:rPr lang="fr-FR" dirty="0"/>
              <a:t>La suite :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37EB70E0-A107-97C1-80D9-0E22CC350E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4596C5DA-CD3D-8C17-EAE7-9979424B216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Je vous distribue la suite.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Je vous lis une première fois les pages 3 et 4.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870189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tângulo de cantos arredondados 195">
            <a:extLst>
              <a:ext uri="{FF2B5EF4-FFF2-40B4-BE49-F238E27FC236}">
                <a16:creationId xmlns:a16="http://schemas.microsoft.com/office/drawing/2014/main" id="{FD7D2989-198B-4A7D-8D67-330257032255}"/>
              </a:ext>
            </a:extLst>
          </p:cNvPr>
          <p:cNvSpPr/>
          <p:nvPr/>
        </p:nvSpPr>
        <p:spPr>
          <a:xfrm>
            <a:off x="9396404" y="3016566"/>
            <a:ext cx="1427764" cy="1394868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fr-FR" dirty="0"/>
          </a:p>
        </p:txBody>
      </p:sp>
      <p:sp>
        <p:nvSpPr>
          <p:cNvPr id="13" name="CaixaDeTexto 109">
            <a:extLst>
              <a:ext uri="{FF2B5EF4-FFF2-40B4-BE49-F238E27FC236}">
                <a16:creationId xmlns:a16="http://schemas.microsoft.com/office/drawing/2014/main" id="{8E384E50-3182-4DCA-A3BF-9540B385B789}"/>
              </a:ext>
            </a:extLst>
          </p:cNvPr>
          <p:cNvSpPr txBox="1"/>
          <p:nvPr/>
        </p:nvSpPr>
        <p:spPr>
          <a:xfrm>
            <a:off x="9291117" y="2994082"/>
            <a:ext cx="1797290" cy="58669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t-BR" sz="2000" kern="1200" dirty="0">
                <a:solidFill>
                  <a:srgbClr val="000000"/>
                </a:solidFill>
                <a:effectLst/>
                <a:latin typeface="Arial Unicode MS"/>
                <a:ea typeface="Arial Unicode MS"/>
                <a:cs typeface="Arial Unicode MS"/>
              </a:rPr>
              <a:t>Quand ?</a:t>
            </a:r>
            <a:endParaRPr lang="fr-FR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Retângulo de cantos arredondados 195">
            <a:extLst>
              <a:ext uri="{FF2B5EF4-FFF2-40B4-BE49-F238E27FC236}">
                <a16:creationId xmlns:a16="http://schemas.microsoft.com/office/drawing/2014/main" id="{EE231E35-1C0C-437C-A2AF-F3194AB4D78F}"/>
              </a:ext>
            </a:extLst>
          </p:cNvPr>
          <p:cNvSpPr/>
          <p:nvPr/>
        </p:nvSpPr>
        <p:spPr>
          <a:xfrm>
            <a:off x="7395902" y="1942549"/>
            <a:ext cx="1427764" cy="1394868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fr-FR" dirty="0"/>
          </a:p>
        </p:txBody>
      </p:sp>
      <p:sp>
        <p:nvSpPr>
          <p:cNvPr id="11" name="CaixaDeTexto 109">
            <a:extLst>
              <a:ext uri="{FF2B5EF4-FFF2-40B4-BE49-F238E27FC236}">
                <a16:creationId xmlns:a16="http://schemas.microsoft.com/office/drawing/2014/main" id="{0D8E6958-5E6B-411C-AAAA-B83B902483EF}"/>
              </a:ext>
            </a:extLst>
          </p:cNvPr>
          <p:cNvSpPr txBox="1"/>
          <p:nvPr/>
        </p:nvSpPr>
        <p:spPr>
          <a:xfrm>
            <a:off x="7290615" y="1920065"/>
            <a:ext cx="1797290" cy="58669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t-BR" sz="2000" kern="1200" dirty="0">
                <a:solidFill>
                  <a:srgbClr val="000000"/>
                </a:solidFill>
                <a:effectLst/>
                <a:latin typeface="Arial Unicode MS"/>
                <a:ea typeface="Arial Unicode MS"/>
                <a:cs typeface="Arial Unicode MS"/>
              </a:rPr>
              <a:t>Quoi ?</a:t>
            </a:r>
            <a:endParaRPr lang="fr-FR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Retângulo de cantos arredondados 195">
            <a:extLst>
              <a:ext uri="{FF2B5EF4-FFF2-40B4-BE49-F238E27FC236}">
                <a16:creationId xmlns:a16="http://schemas.microsoft.com/office/drawing/2014/main" id="{1C42A4F7-3206-401F-917A-80224E90E182}"/>
              </a:ext>
            </a:extLst>
          </p:cNvPr>
          <p:cNvSpPr/>
          <p:nvPr/>
        </p:nvSpPr>
        <p:spPr>
          <a:xfrm>
            <a:off x="9337718" y="958433"/>
            <a:ext cx="1427764" cy="1394868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D4B93D50-F4FB-4DF3-ABE9-81BA1CD6CA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3600" dirty="0"/>
              <a:t>On doit s’imaginer la scène :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FCB9069-51E6-4733-AC38-04904F41E27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3998205" cy="4351338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fr-FR" dirty="0"/>
              <a:t>Qui ?</a:t>
            </a:r>
          </a:p>
          <a:p>
            <a:endParaRPr lang="fr-FR" dirty="0"/>
          </a:p>
          <a:p>
            <a:pPr marL="0" indent="0">
              <a:buNone/>
            </a:pPr>
            <a:r>
              <a:rPr lang="fr-FR" dirty="0"/>
              <a:t>Quoi ?</a:t>
            </a:r>
          </a:p>
          <a:p>
            <a:endParaRPr lang="fr-FR" dirty="0"/>
          </a:p>
          <a:p>
            <a:pPr marL="0" indent="0">
              <a:buNone/>
            </a:pPr>
            <a:r>
              <a:rPr lang="fr-FR" dirty="0"/>
              <a:t>Quand ?</a:t>
            </a:r>
          </a:p>
          <a:p>
            <a:endParaRPr lang="fr-FR" dirty="0"/>
          </a:p>
          <a:p>
            <a:pPr marL="0" indent="0">
              <a:buNone/>
            </a:pPr>
            <a:r>
              <a:rPr lang="fr-FR" dirty="0"/>
              <a:t>Où ?</a:t>
            </a:r>
          </a:p>
          <a:p>
            <a:endParaRPr lang="fr-FR" dirty="0"/>
          </a:p>
          <a:p>
            <a:pPr marL="0" indent="0">
              <a:buNone/>
            </a:pPr>
            <a:r>
              <a:rPr lang="fr-FR" dirty="0"/>
              <a:t>Pourquoi ?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9C5CE89F-7AEE-40FB-93A1-06D1321CE9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547722" y="1349797"/>
            <a:ext cx="1003504" cy="1003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31FC0F15-42D4-4E73-8262-66856C8586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98073" y="2313996"/>
            <a:ext cx="1023421" cy="1023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>
            <a:extLst>
              <a:ext uri="{FF2B5EF4-FFF2-40B4-BE49-F238E27FC236}">
                <a16:creationId xmlns:a16="http://schemas.microsoft.com/office/drawing/2014/main" id="{2D0347D0-2871-4D17-8131-3D32FB530B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731819" y="3406885"/>
            <a:ext cx="890688" cy="890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CaixaDeTexto 109">
            <a:extLst>
              <a:ext uri="{FF2B5EF4-FFF2-40B4-BE49-F238E27FC236}">
                <a16:creationId xmlns:a16="http://schemas.microsoft.com/office/drawing/2014/main" id="{EBEC4C53-1BFD-4CD9-85FC-96709E2CA9FF}"/>
              </a:ext>
            </a:extLst>
          </p:cNvPr>
          <p:cNvSpPr txBox="1"/>
          <p:nvPr/>
        </p:nvSpPr>
        <p:spPr>
          <a:xfrm>
            <a:off x="9246209" y="963968"/>
            <a:ext cx="1797290" cy="58669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t-BR" sz="2000" kern="1200" dirty="0">
                <a:solidFill>
                  <a:srgbClr val="000000"/>
                </a:solidFill>
                <a:effectLst/>
                <a:latin typeface="Arial Unicode MS"/>
                <a:ea typeface="Arial Unicode MS"/>
                <a:cs typeface="Arial Unicode MS"/>
              </a:rPr>
              <a:t>Qui ?</a:t>
            </a:r>
            <a:endParaRPr lang="fr-FR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4" name="Retângulo de cantos arredondados 195">
            <a:extLst>
              <a:ext uri="{FF2B5EF4-FFF2-40B4-BE49-F238E27FC236}">
                <a16:creationId xmlns:a16="http://schemas.microsoft.com/office/drawing/2014/main" id="{EB92064C-F80D-42B8-ACD3-9072F4595321}"/>
              </a:ext>
            </a:extLst>
          </p:cNvPr>
          <p:cNvSpPr/>
          <p:nvPr/>
        </p:nvSpPr>
        <p:spPr>
          <a:xfrm>
            <a:off x="7439518" y="3759512"/>
            <a:ext cx="1427764" cy="1394868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fr-FR" dirty="0"/>
          </a:p>
        </p:txBody>
      </p:sp>
      <p:sp>
        <p:nvSpPr>
          <p:cNvPr id="15" name="CaixaDeTexto 109">
            <a:extLst>
              <a:ext uri="{FF2B5EF4-FFF2-40B4-BE49-F238E27FC236}">
                <a16:creationId xmlns:a16="http://schemas.microsoft.com/office/drawing/2014/main" id="{2625C0CF-FE83-4323-B3E2-AFA828EECB6B}"/>
              </a:ext>
            </a:extLst>
          </p:cNvPr>
          <p:cNvSpPr txBox="1"/>
          <p:nvPr/>
        </p:nvSpPr>
        <p:spPr>
          <a:xfrm>
            <a:off x="7334231" y="3737028"/>
            <a:ext cx="1797290" cy="58669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t-BR" sz="2000" kern="1200" dirty="0">
                <a:solidFill>
                  <a:srgbClr val="000000"/>
                </a:solidFill>
                <a:effectLst/>
                <a:latin typeface="Arial Unicode MS"/>
                <a:ea typeface="Arial Unicode MS"/>
                <a:cs typeface="Arial Unicode MS"/>
              </a:rPr>
              <a:t>Où ?</a:t>
            </a:r>
            <a:endParaRPr lang="fr-FR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6" name="Retângulo de cantos arredondados 195">
            <a:extLst>
              <a:ext uri="{FF2B5EF4-FFF2-40B4-BE49-F238E27FC236}">
                <a16:creationId xmlns:a16="http://schemas.microsoft.com/office/drawing/2014/main" id="{6FB51AFA-0AF4-4B80-9BDE-4CF61D055016}"/>
              </a:ext>
            </a:extLst>
          </p:cNvPr>
          <p:cNvSpPr/>
          <p:nvPr/>
        </p:nvSpPr>
        <p:spPr>
          <a:xfrm>
            <a:off x="9396404" y="4801753"/>
            <a:ext cx="1427764" cy="1394868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fr-FR" dirty="0"/>
          </a:p>
        </p:txBody>
      </p:sp>
      <p:sp>
        <p:nvSpPr>
          <p:cNvPr id="17" name="CaixaDeTexto 109">
            <a:extLst>
              <a:ext uri="{FF2B5EF4-FFF2-40B4-BE49-F238E27FC236}">
                <a16:creationId xmlns:a16="http://schemas.microsoft.com/office/drawing/2014/main" id="{73422BF9-353C-450C-B342-8A75332601F0}"/>
              </a:ext>
            </a:extLst>
          </p:cNvPr>
          <p:cNvSpPr txBox="1"/>
          <p:nvPr/>
        </p:nvSpPr>
        <p:spPr>
          <a:xfrm>
            <a:off x="9291117" y="4779269"/>
            <a:ext cx="1797290" cy="58669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t-BR" sz="2000" kern="1200" dirty="0">
                <a:solidFill>
                  <a:srgbClr val="000000"/>
                </a:solidFill>
                <a:effectLst/>
                <a:latin typeface="Arial Unicode MS"/>
                <a:ea typeface="Arial Unicode MS"/>
                <a:cs typeface="Arial Unicode MS"/>
              </a:rPr>
              <a:t>Pourquoi ?</a:t>
            </a:r>
            <a:endParaRPr lang="fr-FR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032" name="Picture 8">
            <a:extLst>
              <a:ext uri="{FF2B5EF4-FFF2-40B4-BE49-F238E27FC236}">
                <a16:creationId xmlns:a16="http://schemas.microsoft.com/office/drawing/2014/main" id="{67F38A09-176C-498C-92FB-EE25C27692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06573" y="4041785"/>
            <a:ext cx="660709" cy="6607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>
            <a:extLst>
              <a:ext uri="{FF2B5EF4-FFF2-40B4-BE49-F238E27FC236}">
                <a16:creationId xmlns:a16="http://schemas.microsoft.com/office/drawing/2014/main" id="{155162AF-5828-49B7-BC15-03E018B10C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62715" y="4298024"/>
            <a:ext cx="743858" cy="7438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>
            <a:extLst>
              <a:ext uri="{FF2B5EF4-FFF2-40B4-BE49-F238E27FC236}">
                <a16:creationId xmlns:a16="http://schemas.microsoft.com/office/drawing/2014/main" id="{E1EF7E43-E050-4AFC-9F05-6ED3E067043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748488" y="5175576"/>
            <a:ext cx="1001387" cy="10013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B740DE14-B55E-4289-90B1-29C80CB736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244892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/>
      <p:bldP spid="10" grpId="0" animBg="1"/>
      <p:bldP spid="11" grpId="0"/>
      <p:bldP spid="8" grpId="0" animBg="1"/>
      <p:bldP spid="2" grpId="0"/>
      <p:bldP spid="3" grpId="0" build="p"/>
      <p:bldP spid="9" grpId="0"/>
      <p:bldP spid="14" grpId="0" animBg="1"/>
      <p:bldP spid="15" grpId="0"/>
      <p:bldP spid="16" grpId="0" animBg="1"/>
      <p:bldP spid="1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3D2B657-724E-4E90-AC28-DDF47D01D0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On doit se mettre à la place des personnages.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7EBB8ABA-C127-4676-914F-B1BBD093399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502848"/>
          </a:xfrm>
        </p:spPr>
        <p:txBody>
          <a:bodyPr>
            <a:normAutofit fontScale="92500" lnSpcReduction="20000"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Que ressent la voyante ? 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Pourquoi ?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Que veut-elle obtenir ?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Que ressent la cliente ?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Pourquoi ?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Que veut-elle obtenir ?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Où est la fille ?</a:t>
            </a:r>
          </a:p>
          <a:p>
            <a:pPr marL="0" indent="0">
              <a:lnSpc>
                <a:spcPct val="150000"/>
              </a:lnSpc>
              <a:buNone/>
            </a:pPr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2DD3107A-E976-425F-A89E-9F0CF1F879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08855125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D21E3E8-F1A7-5A41-4922-39D687797D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On doit bien connaître le texte.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8112C093-F6DA-44CD-86EA-51A884812E3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lnSpc>
                <a:spcPct val="200000"/>
              </a:lnSpc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Soit on l’apprend par cœur, soit on le lit, mais de manière fluide.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Pour cela, il faut s’entrainer pleins de fois.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22A063E1-5044-F7CC-D824-1ED622F787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224946846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14097</TotalTime>
  <Words>688</Words>
  <Application>Microsoft Office PowerPoint</Application>
  <PresentationFormat>Grand écran</PresentationFormat>
  <Paragraphs>144</Paragraphs>
  <Slides>24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10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24</vt:i4>
      </vt:variant>
    </vt:vector>
  </HeadingPairs>
  <TitlesOfParts>
    <vt:vector size="35" baseType="lpstr">
      <vt:lpstr>Agency FB</vt:lpstr>
      <vt:lpstr>Arial</vt:lpstr>
      <vt:lpstr>Arial Unicode MS</vt:lpstr>
      <vt:lpstr>AvenirNext LT Pro Regular</vt:lpstr>
      <vt:lpstr>Bahnschrift</vt:lpstr>
      <vt:lpstr>Bauhaus 93</vt:lpstr>
      <vt:lpstr>Blackadder ITC</vt:lpstr>
      <vt:lpstr>Calibri</vt:lpstr>
      <vt:lpstr>Calibri Light</vt:lpstr>
      <vt:lpstr>CrayonL</vt:lpstr>
      <vt:lpstr>Thème Office</vt:lpstr>
      <vt:lpstr>date </vt:lpstr>
      <vt:lpstr>Rappel</vt:lpstr>
      <vt:lpstr>Le texte de cette semaine est une pièce de théâtre.</vt:lpstr>
      <vt:lpstr>Aujourd’hui nous allons continuer la scène 2, la suite de l’histoire.</vt:lpstr>
      <vt:lpstr>Scène 2 :</vt:lpstr>
      <vt:lpstr>La suite :</vt:lpstr>
      <vt:lpstr>On doit s’imaginer la scène :</vt:lpstr>
      <vt:lpstr>On doit se mettre à la place des personnages.</vt:lpstr>
      <vt:lpstr>On doit bien connaître le texte.</vt:lpstr>
      <vt:lpstr>Lecture entrainement.</vt:lpstr>
      <vt:lpstr>Pour maitriser le texte, il faut bien analyser les phrases.</vt:lpstr>
      <vt:lpstr>Exercices :</vt:lpstr>
      <vt:lpstr>Présentation PowerPoint</vt:lpstr>
      <vt:lpstr>Présentation PowerPoint</vt:lpstr>
      <vt:lpstr>Présentation PowerPoint</vt:lpstr>
      <vt:lpstr>Présentation PowerPoint</vt:lpstr>
      <vt:lpstr>Pour bien articuler, il existe des exercices de diction :</vt:lpstr>
      <vt:lpstr>Exercices :</vt:lpstr>
      <vt:lpstr>Présentation PowerPoint</vt:lpstr>
      <vt:lpstr>Bilan : </vt:lpstr>
      <vt:lpstr>La prochaine fois</vt:lpstr>
      <vt:lpstr>Devoirs : </vt:lpstr>
      <vt:lpstr>Lecture mots rapide : chacun son tour</vt:lpstr>
      <vt:lpstr>Lecture mots rapide : chacun son tour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date</dc:title>
  <dc:creator>aline ledoux</dc:creator>
  <cp:lastModifiedBy>fabrice ledoux</cp:lastModifiedBy>
  <cp:revision>201</cp:revision>
  <dcterms:created xsi:type="dcterms:W3CDTF">2021-07-07T15:19:39Z</dcterms:created>
  <dcterms:modified xsi:type="dcterms:W3CDTF">2022-06-09T11:34:15Z</dcterms:modified>
</cp:coreProperties>
</file>