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8"/>
  </p:notesMasterIdLst>
  <p:sldIdLst>
    <p:sldId id="842" r:id="rId2"/>
    <p:sldId id="257" r:id="rId3"/>
    <p:sldId id="874" r:id="rId4"/>
    <p:sldId id="859" r:id="rId5"/>
    <p:sldId id="870" r:id="rId6"/>
    <p:sldId id="860" r:id="rId7"/>
    <p:sldId id="865" r:id="rId8"/>
    <p:sldId id="861" r:id="rId9"/>
    <p:sldId id="867" r:id="rId10"/>
    <p:sldId id="864" r:id="rId11"/>
    <p:sldId id="866" r:id="rId12"/>
    <p:sldId id="862" r:id="rId13"/>
    <p:sldId id="868" r:id="rId14"/>
    <p:sldId id="871" r:id="rId15"/>
    <p:sldId id="872" r:id="rId16"/>
    <p:sldId id="873" r:id="rId17"/>
    <p:sldId id="869" r:id="rId18"/>
    <p:sldId id="875" r:id="rId19"/>
    <p:sldId id="683" r:id="rId20"/>
    <p:sldId id="882" r:id="rId21"/>
    <p:sldId id="876" r:id="rId22"/>
    <p:sldId id="877" r:id="rId23"/>
    <p:sldId id="878" r:id="rId24"/>
    <p:sldId id="879" r:id="rId25"/>
    <p:sldId id="880" r:id="rId26"/>
    <p:sldId id="881" r:id="rId27"/>
    <p:sldId id="883" r:id="rId28"/>
    <p:sldId id="884" r:id="rId29"/>
    <p:sldId id="885" r:id="rId30"/>
    <p:sldId id="886" r:id="rId31"/>
    <p:sldId id="887" r:id="rId32"/>
    <p:sldId id="889" r:id="rId33"/>
    <p:sldId id="609" r:id="rId34"/>
    <p:sldId id="610" r:id="rId35"/>
    <p:sldId id="611" r:id="rId36"/>
    <p:sldId id="612" r:id="rId37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line ledoux" initials="al" lastIdx="27" clrIdx="0">
    <p:extLst>
      <p:ext uri="{19B8F6BF-5375-455C-9EA6-DF929625EA0E}">
        <p15:presenceInfo xmlns:p15="http://schemas.microsoft.com/office/powerpoint/2012/main" userId="c8bab70ecb5fafe6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465" autoAdjust="0"/>
    <p:restoredTop sz="94660"/>
  </p:normalViewPr>
  <p:slideViewPr>
    <p:cSldViewPr snapToGrid="0">
      <p:cViewPr varScale="1">
        <p:scale>
          <a:sx n="106" d="100"/>
          <a:sy n="106" d="100"/>
        </p:scale>
        <p:origin x="61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commentAuthors" Target="commentAuthor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 dirty="0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31C945B-39A5-4DB4-B1A5-574DD76DFD25}" type="datetimeFigureOut">
              <a:rPr lang="fr-FR" smtClean="0"/>
              <a:t>03/06/2022</a:t>
            </a:fld>
            <a:endParaRPr lang="fr-FR" dirty="0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 dirty="0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EF6604E-341A-4519-809B-E1568134DEE9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52961473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DAB6F0F-B100-404D-A594-882D708590D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E0C94CBD-9B86-483A-967A-FE6FC422286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1714FBC5-7A8B-4900-9C85-0FD296B32B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781943-704F-4DE4-8850-A0005D2D25CB}" type="datetime1">
              <a:rPr lang="fr-FR" smtClean="0"/>
              <a:t>03/06/2022</a:t>
            </a:fld>
            <a:endParaRPr lang="fr-FR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138BF6AE-EDA1-4BA4-B3AC-9529CE292A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EC00004C-69AE-4543-8C94-C17AC4F6D9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5368812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3A28EC3-84D8-4032-AD17-2F47098824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261C4CA4-C498-4CD2-80FB-FF754B83F5D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65906C46-AD03-42DF-8957-D286EAE107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6A7C96-06E4-43E3-963E-CCFD9A100F15}" type="datetime1">
              <a:rPr lang="fr-FR" smtClean="0"/>
              <a:t>03/06/2022</a:t>
            </a:fld>
            <a:endParaRPr lang="fr-FR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CDC515FC-BEA7-48FA-A6DB-D9D364BE7E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DEBD4A6E-D8CA-4370-9C65-8AAED5591B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7764509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2349CC8C-C4AA-43F0-BD23-7240FE06B45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5A6AEA36-2C34-4616-8A0F-9F7DD178219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691FBD17-3999-44C0-B14C-3BCB85F7C0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4EB5A1-7783-4F9B-8483-445549FEBE25}" type="datetime1">
              <a:rPr lang="fr-FR" smtClean="0"/>
              <a:t>03/06/2022</a:t>
            </a:fld>
            <a:endParaRPr lang="fr-FR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E3FC40F4-A67D-4FEC-BB81-0C39FE910B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A2636E5F-C438-4FE0-B3B1-703DBC3366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7470438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F17AAF8-DF05-46EE-B472-546608ACB8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0EED8FFD-5CF6-452A-95A1-4B1F85DBFEB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84BFF855-E999-4283-A833-23A5155D23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88A7BC-133B-46C4-9E47-D473924B56E1}" type="datetime1">
              <a:rPr lang="fr-FR" smtClean="0"/>
              <a:t>03/06/2022</a:t>
            </a:fld>
            <a:endParaRPr lang="fr-FR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F009FF0B-4502-45A4-BF9F-388BB83040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E394FE35-A6A1-4820-ADDD-D1830C4C13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9005376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0962A0B-E786-4300-8CD1-7DE29CDD31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CD2C54A0-F916-4E0F-BCBB-A2F024D94B1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8FF58586-786A-49D0-8F78-F5C8236AFD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24E6BA-7128-4686-8A31-29C51CFBC0CE}" type="datetime1">
              <a:rPr lang="fr-FR" smtClean="0"/>
              <a:t>03/06/2022</a:t>
            </a:fld>
            <a:endParaRPr lang="fr-FR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8704028-0553-4A43-B470-421D63E085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7AD231F6-E175-47FD-A578-5E35A1B074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0510496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DEBBA8E-387F-4BEE-9A5C-C5A021E87D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FC340089-670A-44DC-9B21-A9BB7F7DDDF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4DC76ED8-04F3-4733-A721-56732E20B1F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B4335BB2-44CA-44C8-83B5-9B956A8A63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1AB7E8-F485-484C-972A-2F854A4F553C}" type="datetime1">
              <a:rPr lang="fr-FR" smtClean="0"/>
              <a:t>03/06/2022</a:t>
            </a:fld>
            <a:endParaRPr lang="fr-FR" dirty="0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34326505-9CB1-4E62-A00F-D5AF507C9D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99FE55AD-BD3B-4E3B-9EC8-53730A083C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8517943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FE70E86-6B92-4C47-9A63-821DAEA190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D0C7C42-A8E2-4E55-9E77-35C6A9B2292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CCE53314-7A1A-44CE-88A7-C942247DF65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5810F398-8E57-4186-B94E-0D22D4E42A1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B6376583-496C-48F3-BC20-141328BF395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61DEF66A-9709-47CB-90C5-4330F2CF85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B05AAC-A39A-4DEA-AE5A-C05DBEE26458}" type="datetime1">
              <a:rPr lang="fr-FR" smtClean="0"/>
              <a:t>03/06/2022</a:t>
            </a:fld>
            <a:endParaRPr lang="fr-FR" dirty="0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87860900-ABFD-4AC8-B724-751BD56674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E201324E-C3BA-4FC1-9A08-1AE33BBB14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022019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B0DAD87-408F-46D2-99E9-CE36A57116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EB798947-4EBE-47F7-9E78-0CAAD48DC0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AAE9B6-A5C9-4044-912D-CE628192D8D0}" type="datetime1">
              <a:rPr lang="fr-FR" smtClean="0"/>
              <a:t>03/06/2022</a:t>
            </a:fld>
            <a:endParaRPr lang="fr-FR" dirty="0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4002BBFC-7A3D-407C-AB20-8DD37370AD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0FF9EB60-382E-469E-8BB6-F37BABAF43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1033602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A50A2D88-665A-4E9C-BC83-5755B89A0B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CF30BD-83B6-4223-B153-A0CA10E12A3B}" type="datetime1">
              <a:rPr lang="fr-FR" smtClean="0"/>
              <a:t>03/06/2022</a:t>
            </a:fld>
            <a:endParaRPr lang="fr-FR" dirty="0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AF477C43-096E-45F8-8AB0-BC3220F081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9C2F0D7F-7E0E-4263-BAB6-4823394CAD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8426573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F1DC728-CB44-4CF8-8011-0302E0655C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0949F61C-389C-4186-BA2E-122812CB8C4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B1BD9EC1-7D0A-405F-93F6-29EB878ED0C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56C1C02C-21AA-4EBC-891E-1A8DC597B5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BC022E-B635-465C-A76A-0BDCA64AA026}" type="datetime1">
              <a:rPr lang="fr-FR" smtClean="0"/>
              <a:t>03/06/2022</a:t>
            </a:fld>
            <a:endParaRPr lang="fr-FR" dirty="0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B2FD5D96-B10D-42F7-8138-70E53A7C14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2C6450D5-A741-4B1C-A31A-B6A613B97D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5834512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9E46BD8-25F5-471D-9557-14B262094E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8705CE5B-7DED-4ECD-8E6C-97B004E620E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 dirty="0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526595E8-A305-4648-B754-396E3B768C4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F6C9DD33-A6DE-4424-90C8-494D296429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8911D9-CBA6-4D27-A71E-AFAB9C4C8E4C}" type="datetime1">
              <a:rPr lang="fr-FR" smtClean="0"/>
              <a:t>03/06/2022</a:t>
            </a:fld>
            <a:endParaRPr lang="fr-FR" dirty="0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B8738339-AA99-47D7-823F-A79ADA2DA2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094AC332-9A75-4236-A480-B1F399585D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8408159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3B2BAFF4-0459-414D-88F4-39E47F2D8A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1A8ED41F-ED98-4607-8853-56675B98903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1377A596-7AFA-44FC-B3DF-6CAAC9D000B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A069F9-23C4-4166-A2F9-45E728ACEBE8}" type="datetime1">
              <a:rPr lang="fr-FR" smtClean="0"/>
              <a:t>03/06/2022</a:t>
            </a:fld>
            <a:endParaRPr lang="fr-FR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0FD743C0-BA24-4DEF-8A21-7562B2805D0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fr-FR" dirty="0"/>
              <a:t>www.dys-positif.fr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388BA955-1941-4ABE-8CC3-B43B8DB0E5E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600982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0F14924-574F-4232-8F06-D29E2ECB7DA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710489" y="667753"/>
            <a:ext cx="9144000" cy="1362325"/>
          </a:xfrm>
        </p:spPr>
        <p:txBody>
          <a:bodyPr>
            <a:normAutofit fontScale="90000"/>
          </a:bodyPr>
          <a:lstStyle/>
          <a:p>
            <a:r>
              <a:rPr lang="fr-FR" sz="6600" dirty="0">
                <a:latin typeface="Arial" panose="020B0604020202020204" pitchFamily="34" charset="0"/>
                <a:cs typeface="Arial" panose="020B0604020202020204" pitchFamily="34" charset="0"/>
              </a:rPr>
              <a:t>date</a:t>
            </a:r>
            <a:br>
              <a:rPr lang="fr-FR" sz="6600" dirty="0"/>
            </a:br>
            <a:endParaRPr lang="fr-FR" sz="6600" dirty="0">
              <a:solidFill>
                <a:srgbClr val="FF0000"/>
              </a:solidFill>
            </a:endParaRP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5C5A3FDE-59D0-4058-BC93-BA4EED8AFAF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924092"/>
            <a:ext cx="8009299" cy="2985249"/>
          </a:xfrm>
        </p:spPr>
        <p:txBody>
          <a:bodyPr>
            <a:normAutofit/>
          </a:bodyPr>
          <a:lstStyle/>
          <a:p>
            <a:endParaRPr lang="fr-FR" sz="4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fr-FR" sz="4800" dirty="0">
                <a:latin typeface="Arial" panose="020B0604020202020204" pitchFamily="34" charset="0"/>
                <a:cs typeface="Arial" panose="020B0604020202020204" pitchFamily="34" charset="0"/>
              </a:rPr>
              <a:t>Texte 46</a:t>
            </a:r>
          </a:p>
          <a:p>
            <a:endParaRPr lang="fr-FR" sz="4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6" name="Connecteur droit 5">
            <a:extLst>
              <a:ext uri="{FF2B5EF4-FFF2-40B4-BE49-F238E27FC236}">
                <a16:creationId xmlns:a16="http://schemas.microsoft.com/office/drawing/2014/main" id="{B23EC4B5-2950-49EC-9837-4C09BCDB426E}"/>
              </a:ext>
            </a:extLst>
          </p:cNvPr>
          <p:cNvCxnSpPr/>
          <p:nvPr/>
        </p:nvCxnSpPr>
        <p:spPr>
          <a:xfrm>
            <a:off x="4724399" y="2477085"/>
            <a:ext cx="2803358" cy="0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E0351F2C-B94C-42AF-90A4-BF11A1097F8B}"/>
              </a:ext>
            </a:extLst>
          </p:cNvPr>
          <p:cNvCxnSpPr/>
          <p:nvPr/>
        </p:nvCxnSpPr>
        <p:spPr>
          <a:xfrm>
            <a:off x="1419726" y="279484"/>
            <a:ext cx="0" cy="6460958"/>
          </a:xfrm>
          <a:prstGeom prst="line">
            <a:avLst/>
          </a:prstGeom>
          <a:ln>
            <a:solidFill>
              <a:srgbClr val="C853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ZoneTexte 10">
            <a:extLst>
              <a:ext uri="{FF2B5EF4-FFF2-40B4-BE49-F238E27FC236}">
                <a16:creationId xmlns:a16="http://schemas.microsoft.com/office/drawing/2014/main" id="{A69193A5-1634-4443-B437-E3B9112FDD39}"/>
              </a:ext>
            </a:extLst>
          </p:cNvPr>
          <p:cNvSpPr txBox="1"/>
          <p:nvPr/>
        </p:nvSpPr>
        <p:spPr>
          <a:xfrm>
            <a:off x="0" y="531628"/>
            <a:ext cx="171048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dirty="0"/>
              <a:t>NOM - Prénom</a:t>
            </a:r>
          </a:p>
          <a:p>
            <a:r>
              <a:rPr lang="fr-FR" sz="1600" dirty="0"/>
              <a:t>Classe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B4CF1636-40A1-401A-AE7A-51222AFF5D0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772274" y="945363"/>
            <a:ext cx="930730" cy="608997"/>
          </a:xfrm>
          <a:prstGeom prst="rect">
            <a:avLst/>
          </a:prstGeom>
        </p:spPr>
      </p:pic>
      <p:sp>
        <p:nvSpPr>
          <p:cNvPr id="9" name="Espace réservé du pied de page 8">
            <a:extLst>
              <a:ext uri="{FF2B5EF4-FFF2-40B4-BE49-F238E27FC236}">
                <a16:creationId xmlns:a16="http://schemas.microsoft.com/office/drawing/2014/main" id="{4AAA9BE5-8D1E-4FA9-AF6B-FA9237A3F0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E7C13BD9-9CE9-5A31-AD5D-5EEE05A43DA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77572" y="4401939"/>
            <a:ext cx="2261103" cy="15074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41129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1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60E7FFA2-E6E7-0775-F0F6-83B66A9236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  <p:pic>
        <p:nvPicPr>
          <p:cNvPr id="6" name="Espace réservé du contenu 5">
            <a:extLst>
              <a:ext uri="{FF2B5EF4-FFF2-40B4-BE49-F238E27FC236}">
                <a16:creationId xmlns:a16="http://schemas.microsoft.com/office/drawing/2014/main" id="{E66F81B6-CDBD-EDEF-6F0C-5DA40C84E44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32907" y="1345791"/>
            <a:ext cx="6527007" cy="4351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353453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F96CA36-5EEF-52CA-79AD-24C8EF081C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C7B3B838-6BE1-E7A6-3CC6-930DA43DEC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  <p:pic>
        <p:nvPicPr>
          <p:cNvPr id="7" name="Espace réservé du contenu 6">
            <a:extLst>
              <a:ext uri="{FF2B5EF4-FFF2-40B4-BE49-F238E27FC236}">
                <a16:creationId xmlns:a16="http://schemas.microsoft.com/office/drawing/2014/main" id="{B93AEDDC-AC4F-0FB7-D1D6-73319646F20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495763" y="666781"/>
            <a:ext cx="3728901" cy="55933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978905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22BB2BD2-2703-834E-156C-D6D627906C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  <p:pic>
        <p:nvPicPr>
          <p:cNvPr id="6" name="Espace réservé du contenu 5">
            <a:extLst>
              <a:ext uri="{FF2B5EF4-FFF2-40B4-BE49-F238E27FC236}">
                <a16:creationId xmlns:a16="http://schemas.microsoft.com/office/drawing/2014/main" id="{CFA07162-1803-40BE-F64F-AE0ABFEDCAA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32496" y="1119454"/>
            <a:ext cx="6527007" cy="4351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224726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FD8C4FF6-FADA-CE5D-16B2-B211F780EB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  <p:pic>
        <p:nvPicPr>
          <p:cNvPr id="6" name="Espace réservé du contenu 5">
            <a:extLst>
              <a:ext uri="{FF2B5EF4-FFF2-40B4-BE49-F238E27FC236}">
                <a16:creationId xmlns:a16="http://schemas.microsoft.com/office/drawing/2014/main" id="{15ACA298-AF15-9530-7608-10DA6F89234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239730" y="956681"/>
            <a:ext cx="7282736" cy="48551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718131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0164346C-4C00-5961-D0C6-FCDF0CCD7A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  <p:pic>
        <p:nvPicPr>
          <p:cNvPr id="6" name="Espace réservé du contenu 5">
            <a:extLst>
              <a:ext uri="{FF2B5EF4-FFF2-40B4-BE49-F238E27FC236}">
                <a16:creationId xmlns:a16="http://schemas.microsoft.com/office/drawing/2014/main" id="{5D9A7827-38DD-D6C4-849C-FAA23F49EFC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038600" y="915194"/>
            <a:ext cx="3507846" cy="52617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305775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15A38EE6-E6BD-4E46-2101-EACA819C9B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  <p:pic>
        <p:nvPicPr>
          <p:cNvPr id="6" name="Espace réservé du contenu 5">
            <a:extLst>
              <a:ext uri="{FF2B5EF4-FFF2-40B4-BE49-F238E27FC236}">
                <a16:creationId xmlns:a16="http://schemas.microsoft.com/office/drawing/2014/main" id="{4A3E10A8-92E5-E035-3BDA-F04B9894AFC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60892" y="1253331"/>
            <a:ext cx="6527007" cy="4351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069550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9B74B40F-BCDB-581D-A144-3033EFD5ED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  <p:pic>
        <p:nvPicPr>
          <p:cNvPr id="6" name="Espace réservé du contenu 5">
            <a:extLst>
              <a:ext uri="{FF2B5EF4-FFF2-40B4-BE49-F238E27FC236}">
                <a16:creationId xmlns:a16="http://schemas.microsoft.com/office/drawing/2014/main" id="{72BA99B1-693E-6AA1-13E8-16035A4B750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820562" y="588137"/>
            <a:ext cx="3725884" cy="55888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41520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0AE01C1-2A96-A4FA-A716-58DBE2756F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  <p:pic>
        <p:nvPicPr>
          <p:cNvPr id="6" name="Espace réservé du contenu 5">
            <a:extLst>
              <a:ext uri="{FF2B5EF4-FFF2-40B4-BE49-F238E27FC236}">
                <a16:creationId xmlns:a16="http://schemas.microsoft.com/office/drawing/2014/main" id="{C936F2E6-97EA-8867-DCBA-4D8D450BE9D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621386" y="289373"/>
            <a:ext cx="3925060" cy="58875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824512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Espace réservé du contenu 4">
            <a:extLst>
              <a:ext uri="{FF2B5EF4-FFF2-40B4-BE49-F238E27FC236}">
                <a16:creationId xmlns:a16="http://schemas.microsoft.com/office/drawing/2014/main" id="{B21C7080-8551-3C49-BEEC-970D8380F57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224274" y="928993"/>
            <a:ext cx="7500020" cy="5000013"/>
          </a:xfrm>
          <a:prstGeom prst="rect">
            <a:avLst/>
          </a:prstGeom>
        </p:spPr>
      </p:pic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78E01395-995F-342E-24EC-59BC26D65A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32402036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7C442A9-6E65-40CE-9FCD-C4121042C6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9545" y="365125"/>
            <a:ext cx="10584255" cy="1325563"/>
          </a:xfrm>
        </p:spPr>
        <p:txBody>
          <a:bodyPr>
            <a:normAutofit/>
          </a:bodyPr>
          <a:lstStyle/>
          <a:p>
            <a:r>
              <a:rPr lang="fr-FR" sz="4000" dirty="0"/>
              <a:t>Pour chaque émotion, on remarque :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43B488F2-6FC9-4757-9386-8D0B398E414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9659" y="1801639"/>
            <a:ext cx="11160086" cy="4691235"/>
          </a:xfrm>
        </p:spPr>
        <p:txBody>
          <a:bodyPr>
            <a:normAutofit/>
          </a:bodyPr>
          <a:lstStyle/>
          <a:p>
            <a:pPr>
              <a:lnSpc>
                <a:spcPct val="170000"/>
              </a:lnSpc>
              <a:buFontTx/>
              <a:buChar char="-"/>
            </a:pPr>
            <a:r>
              <a:rPr lang="fr-FR" dirty="0"/>
              <a:t>Les yeux,</a:t>
            </a:r>
          </a:p>
          <a:p>
            <a:pPr>
              <a:lnSpc>
                <a:spcPct val="170000"/>
              </a:lnSpc>
              <a:buFontTx/>
              <a:buChar char="-"/>
            </a:pPr>
            <a:r>
              <a:rPr lang="fr-FR" dirty="0"/>
              <a:t>Les mains,</a:t>
            </a:r>
          </a:p>
          <a:p>
            <a:pPr>
              <a:lnSpc>
                <a:spcPct val="170000"/>
              </a:lnSpc>
              <a:buFontTx/>
              <a:buChar char="-"/>
            </a:pPr>
            <a:r>
              <a:rPr lang="fr-FR" dirty="0"/>
              <a:t>L’expression du visage,</a:t>
            </a:r>
          </a:p>
          <a:p>
            <a:pPr>
              <a:lnSpc>
                <a:spcPct val="170000"/>
              </a:lnSpc>
              <a:buFontTx/>
              <a:buChar char="-"/>
            </a:pPr>
            <a:r>
              <a:rPr lang="fr-FR" dirty="0"/>
              <a:t>Le reste du corps.</a:t>
            </a:r>
          </a:p>
          <a:p>
            <a:pPr>
              <a:lnSpc>
                <a:spcPct val="170000"/>
              </a:lnSpc>
              <a:buFontTx/>
              <a:buChar char="-"/>
            </a:pPr>
            <a:r>
              <a:rPr lang="fr-FR" dirty="0"/>
              <a:t>On a presque l’impression d’entendre ce qu’ils disent.</a:t>
            </a:r>
          </a:p>
          <a:p>
            <a:pPr marL="0" indent="0">
              <a:lnSpc>
                <a:spcPct val="170000"/>
              </a:lnSpc>
              <a:buNone/>
            </a:pPr>
            <a:endParaRPr lang="fr-FR" dirty="0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A05E74B8-052F-4D25-9E2C-DD5CDD7A67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8544420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7B41B47-2347-4737-A023-BFB42ABEF0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6250" y="281953"/>
            <a:ext cx="10515600" cy="928010"/>
          </a:xfrm>
        </p:spPr>
        <p:txBody>
          <a:bodyPr>
            <a:noAutofit/>
          </a:bodyPr>
          <a:lstStyle/>
          <a:p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Rappel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26B0763F-253A-41EE-B0FC-964DB5073E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6250" y="1209963"/>
            <a:ext cx="10515600" cy="928009"/>
          </a:xfrm>
        </p:spPr>
        <p:txBody>
          <a:bodyPr>
            <a:normAutofit/>
          </a:bodyPr>
          <a:lstStyle/>
          <a:p>
            <a:pPr>
              <a:lnSpc>
                <a:spcPct val="160000"/>
              </a:lnSpc>
            </a:pP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De la dernière séance, que vous revient-il ?</a:t>
            </a:r>
          </a:p>
        </p:txBody>
      </p:sp>
      <p:sp>
        <p:nvSpPr>
          <p:cNvPr id="6" name="Espace réservé du contenu 3">
            <a:extLst>
              <a:ext uri="{FF2B5EF4-FFF2-40B4-BE49-F238E27FC236}">
                <a16:creationId xmlns:a16="http://schemas.microsoft.com/office/drawing/2014/main" id="{C8E61FD7-BB94-4DB8-B482-1F2DD24D5515}"/>
              </a:ext>
            </a:extLst>
          </p:cNvPr>
          <p:cNvSpPr txBox="1">
            <a:spLocks/>
          </p:cNvSpPr>
          <p:nvPr/>
        </p:nvSpPr>
        <p:spPr>
          <a:xfrm>
            <a:off x="401546" y="2194649"/>
            <a:ext cx="11422153" cy="438139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fr-FR" sz="3200" dirty="0"/>
              <a:t>on a travaillé sur les émotions.</a:t>
            </a: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059C8C59-11C1-49B0-B672-2BDC7F47CD02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204451" y="1153286"/>
            <a:ext cx="330113" cy="542164"/>
          </a:xfrm>
          <a:prstGeom prst="rect">
            <a:avLst/>
          </a:prstGeom>
        </p:spPr>
      </p:pic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354C704C-F07B-4DC3-9AEE-7DE9106334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3352791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  <p:bldP spid="6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05E5A656-E0B3-6D07-B695-F196D5E11F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65772" y="2141537"/>
            <a:ext cx="10515600" cy="4351338"/>
          </a:xfrm>
        </p:spPr>
        <p:txBody>
          <a:bodyPr>
            <a:normAutofit/>
          </a:bodyPr>
          <a:lstStyle/>
          <a:p>
            <a:pPr marL="0" indent="0">
              <a:lnSpc>
                <a:spcPct val="200000"/>
              </a:lnSpc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Sur votre cahier, vous allez recopier les mots des listes qui seront projetées.</a:t>
            </a:r>
          </a:p>
          <a:p>
            <a:pPr marL="0" indent="0">
              <a:lnSpc>
                <a:spcPct val="200000"/>
              </a:lnSpc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À la fin de chaque liste, vous collez l’étiquette correspondant à la famille d’émotions de la liste.</a:t>
            </a: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1F42A579-BAD9-2544-1F5D-990F4006EF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  <p:sp>
        <p:nvSpPr>
          <p:cNvPr id="5" name="Titre 1">
            <a:extLst>
              <a:ext uri="{FF2B5EF4-FFF2-40B4-BE49-F238E27FC236}">
                <a16:creationId xmlns:a16="http://schemas.microsoft.com/office/drawing/2014/main" id="{DAF454A8-F591-96AE-B1E0-BAB26F63A3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fr-FR" dirty="0"/>
              <a:t>Chaque famille d’émotion peut être décrite avec des adjectifs différents.</a:t>
            </a:r>
          </a:p>
        </p:txBody>
      </p:sp>
    </p:spTree>
    <p:extLst>
      <p:ext uri="{BB962C8B-B14F-4D97-AF65-F5344CB8AC3E}">
        <p14:creationId xmlns:p14="http://schemas.microsoft.com/office/powerpoint/2010/main" val="32383871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D0457181-68DD-35D7-BDAC-ED6558E8D5B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29146" y="339388"/>
            <a:ext cx="2031749" cy="6016962"/>
          </a:xfrm>
        </p:spPr>
        <p:txBody>
          <a:bodyPr>
            <a:no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amusé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heureux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radieux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léger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ravi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comblé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satisfait</a:t>
            </a: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3B22E685-6253-FA2E-D28F-6FD4A805D3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  <p:sp>
        <p:nvSpPr>
          <p:cNvPr id="5" name="Espace réservé du contenu 2">
            <a:extLst>
              <a:ext uri="{FF2B5EF4-FFF2-40B4-BE49-F238E27FC236}">
                <a16:creationId xmlns:a16="http://schemas.microsoft.com/office/drawing/2014/main" id="{E2C26A18-87E1-9A1E-FB0A-28863BA42472}"/>
              </a:ext>
            </a:extLst>
          </p:cNvPr>
          <p:cNvSpPr txBox="1">
            <a:spLocks/>
          </p:cNvSpPr>
          <p:nvPr/>
        </p:nvSpPr>
        <p:spPr>
          <a:xfrm>
            <a:off x="3060590" y="346733"/>
            <a:ext cx="2879001" cy="374158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content</a:t>
            </a:r>
          </a:p>
          <a:p>
            <a:pPr marL="0" inden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joyeux</a:t>
            </a:r>
          </a:p>
          <a:p>
            <a:pPr marL="0" inden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amoureux</a:t>
            </a:r>
          </a:p>
          <a:p>
            <a:pPr marL="0" inden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émerveillé</a:t>
            </a:r>
          </a:p>
          <a:p>
            <a:pPr marL="0" inden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lumineux</a:t>
            </a:r>
          </a:p>
          <a:p>
            <a:pPr marL="0" inden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rayonnant</a:t>
            </a:r>
          </a:p>
          <a:p>
            <a:pPr marL="0" inden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….</a:t>
            </a:r>
          </a:p>
        </p:txBody>
      </p:sp>
      <p:sp>
        <p:nvSpPr>
          <p:cNvPr id="6" name="Zone de texte 2">
            <a:extLst>
              <a:ext uri="{FF2B5EF4-FFF2-40B4-BE49-F238E27FC236}">
                <a16:creationId xmlns:a16="http://schemas.microsoft.com/office/drawing/2014/main" id="{3B133BC0-5035-DA6F-03A0-AD065178233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52411" y="2210178"/>
            <a:ext cx="5038725" cy="143637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fr-FR" sz="7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joie</a:t>
            </a:r>
            <a:endParaRPr lang="fr-FR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075875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 build="p"/>
      <p:bldP spid="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6F26E63E-BB9E-340A-415C-FFBC9B6CED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  <p:sp>
        <p:nvSpPr>
          <p:cNvPr id="5" name="Espace réservé du contenu 2">
            <a:extLst>
              <a:ext uri="{FF2B5EF4-FFF2-40B4-BE49-F238E27FC236}">
                <a16:creationId xmlns:a16="http://schemas.microsoft.com/office/drawing/2014/main" id="{49ABEA3D-87E7-D76C-9D19-B73D00E8572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66184" y="787651"/>
            <a:ext cx="2249032" cy="5232903"/>
          </a:xfrm>
        </p:spPr>
        <p:txBody>
          <a:bodyPr>
            <a:normAutofit fontScale="77500" lnSpcReduction="20000"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mécontent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agacé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fâché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grincheux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énervé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vexé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irrité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scandalisé</a:t>
            </a:r>
          </a:p>
          <a:p>
            <a:pPr marL="0" indent="0">
              <a:lnSpc>
                <a:spcPct val="150000"/>
              </a:lnSpc>
              <a:buNone/>
            </a:pPr>
            <a:endParaRPr lang="fr-FR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Espace réservé du contenu 2">
            <a:extLst>
              <a:ext uri="{FF2B5EF4-FFF2-40B4-BE49-F238E27FC236}">
                <a16:creationId xmlns:a16="http://schemas.microsoft.com/office/drawing/2014/main" id="{B6274D6A-1DE7-3355-AFE3-D98FA393E2AC}"/>
              </a:ext>
            </a:extLst>
          </p:cNvPr>
          <p:cNvSpPr txBox="1">
            <a:spLocks/>
          </p:cNvSpPr>
          <p:nvPr/>
        </p:nvSpPr>
        <p:spPr>
          <a:xfrm>
            <a:off x="3127217" y="739093"/>
            <a:ext cx="2631303" cy="5100392"/>
          </a:xfrm>
          <a:prstGeom prst="rect">
            <a:avLst/>
          </a:prstGeom>
        </p:spPr>
        <p:txBody>
          <a:bodyPr vert="horz" lIns="91440" tIns="45720" rIns="91440" bIns="45720" rtlCol="0">
            <a:normAutofit fontScale="3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60000"/>
              </a:lnSpc>
              <a:buFont typeface="Arial" panose="020B0604020202020204" pitchFamily="34" charset="0"/>
              <a:buNone/>
            </a:pPr>
            <a:r>
              <a:rPr lang="fr-FR" sz="8600" dirty="0">
                <a:latin typeface="Arial" panose="020B0604020202020204" pitchFamily="34" charset="0"/>
                <a:cs typeface="Arial" panose="020B0604020202020204" pitchFamily="34" charset="0"/>
              </a:rPr>
              <a:t>tendu</a:t>
            </a:r>
          </a:p>
          <a:p>
            <a:pPr marL="0" indent="0">
              <a:lnSpc>
                <a:spcPct val="160000"/>
              </a:lnSpc>
              <a:buFont typeface="Arial" panose="020B0604020202020204" pitchFamily="34" charset="0"/>
              <a:buNone/>
            </a:pPr>
            <a:r>
              <a:rPr lang="fr-FR" sz="8600" dirty="0">
                <a:latin typeface="Arial" panose="020B0604020202020204" pitchFamily="34" charset="0"/>
                <a:cs typeface="Arial" panose="020B0604020202020204" pitchFamily="34" charset="0"/>
              </a:rPr>
              <a:t>impatient</a:t>
            </a:r>
          </a:p>
          <a:p>
            <a:pPr marL="0" indent="0">
              <a:lnSpc>
                <a:spcPct val="160000"/>
              </a:lnSpc>
              <a:buFont typeface="Arial" panose="020B0604020202020204" pitchFamily="34" charset="0"/>
              <a:buNone/>
            </a:pPr>
            <a:r>
              <a:rPr lang="fr-FR" sz="8600" dirty="0">
                <a:latin typeface="Arial" panose="020B0604020202020204" pitchFamily="34" charset="0"/>
                <a:cs typeface="Arial" panose="020B0604020202020204" pitchFamily="34" charset="0"/>
              </a:rPr>
              <a:t>furieux</a:t>
            </a:r>
          </a:p>
          <a:p>
            <a:pPr marL="0" indent="0">
              <a:lnSpc>
                <a:spcPct val="160000"/>
              </a:lnSpc>
              <a:buFont typeface="Arial" panose="020B0604020202020204" pitchFamily="34" charset="0"/>
              <a:buNone/>
            </a:pPr>
            <a:r>
              <a:rPr lang="fr-FR" sz="8600" dirty="0">
                <a:latin typeface="Arial" panose="020B0604020202020204" pitchFamily="34" charset="0"/>
                <a:cs typeface="Arial" panose="020B0604020202020204" pitchFamily="34" charset="0"/>
              </a:rPr>
              <a:t>tendu</a:t>
            </a:r>
          </a:p>
          <a:p>
            <a:pPr marL="0" indent="0">
              <a:lnSpc>
                <a:spcPct val="160000"/>
              </a:lnSpc>
              <a:buFont typeface="Arial" panose="020B0604020202020204" pitchFamily="34" charset="0"/>
              <a:buNone/>
            </a:pPr>
            <a:r>
              <a:rPr lang="fr-FR" sz="8600" dirty="0">
                <a:latin typeface="Arial" panose="020B0604020202020204" pitchFamily="34" charset="0"/>
                <a:cs typeface="Arial" panose="020B0604020202020204" pitchFamily="34" charset="0"/>
              </a:rPr>
              <a:t>haineux</a:t>
            </a:r>
          </a:p>
          <a:p>
            <a:pPr marL="0" indent="0">
              <a:lnSpc>
                <a:spcPct val="160000"/>
              </a:lnSpc>
              <a:buFont typeface="Arial" panose="020B0604020202020204" pitchFamily="34" charset="0"/>
              <a:buNone/>
            </a:pPr>
            <a:r>
              <a:rPr lang="fr-FR" sz="8600" dirty="0">
                <a:latin typeface="Arial" panose="020B0604020202020204" pitchFamily="34" charset="0"/>
                <a:cs typeface="Arial" panose="020B0604020202020204" pitchFamily="34" charset="0"/>
              </a:rPr>
              <a:t>en furie</a:t>
            </a:r>
          </a:p>
          <a:p>
            <a:pPr marL="0" indent="0">
              <a:lnSpc>
                <a:spcPct val="160000"/>
              </a:lnSpc>
              <a:buFont typeface="Arial" panose="020B0604020202020204" pitchFamily="34" charset="0"/>
              <a:buNone/>
            </a:pPr>
            <a:r>
              <a:rPr lang="fr-FR" sz="8600" dirty="0">
                <a:latin typeface="Arial" panose="020B0604020202020204" pitchFamily="34" charset="0"/>
                <a:cs typeface="Arial" panose="020B0604020202020204" pitchFamily="34" charset="0"/>
              </a:rPr>
              <a:t>contrarié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fr-FR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Font typeface="Arial" panose="020B0604020202020204" pitchFamily="34" charset="0"/>
              <a:buNone/>
            </a:pPr>
            <a:endParaRPr lang="fr-FR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Zone de texte 2">
            <a:extLst>
              <a:ext uri="{FF2B5EF4-FFF2-40B4-BE49-F238E27FC236}">
                <a16:creationId xmlns:a16="http://schemas.microsoft.com/office/drawing/2014/main" id="{F5C614EB-C120-313F-7158-BD27F43A3FF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58521" y="2388141"/>
            <a:ext cx="5038725" cy="143637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fr-FR" sz="7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colère</a:t>
            </a:r>
            <a:endParaRPr lang="fr-FR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713727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6" grpId="0" build="p"/>
      <p:bldP spid="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19DC89DC-DFBD-56B4-3136-659EB348C2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  <p:sp>
        <p:nvSpPr>
          <p:cNvPr id="5" name="Espace réservé du contenu 2">
            <a:extLst>
              <a:ext uri="{FF2B5EF4-FFF2-40B4-BE49-F238E27FC236}">
                <a16:creationId xmlns:a16="http://schemas.microsoft.com/office/drawing/2014/main" id="{A21E5CDB-F8A7-9E68-B845-13EC0326A2E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88910" y="384196"/>
            <a:ext cx="2113230" cy="5600961"/>
          </a:xfrm>
        </p:spPr>
        <p:txBody>
          <a:bodyPr>
            <a:normAutofit fontScale="92500" lnSpcReduction="10000"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affolé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apeuré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craintif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inquiet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soucieux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paniqué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terrifié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épouvanté</a:t>
            </a:r>
          </a:p>
          <a:p>
            <a:pPr marL="0" indent="0">
              <a:buNone/>
            </a:pPr>
            <a:endParaRPr lang="fr-FR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Espace réservé du contenu 2">
            <a:extLst>
              <a:ext uri="{FF2B5EF4-FFF2-40B4-BE49-F238E27FC236}">
                <a16:creationId xmlns:a16="http://schemas.microsoft.com/office/drawing/2014/main" id="{5AB648EB-9C9F-6919-6679-72C56FEA8789}"/>
              </a:ext>
            </a:extLst>
          </p:cNvPr>
          <p:cNvSpPr txBox="1">
            <a:spLocks/>
          </p:cNvSpPr>
          <p:nvPr/>
        </p:nvSpPr>
        <p:spPr>
          <a:xfrm>
            <a:off x="3263020" y="342879"/>
            <a:ext cx="2113230" cy="535870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effrayé</a:t>
            </a:r>
          </a:p>
          <a:p>
            <a:pPr marL="0" inden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terrorisé</a:t>
            </a:r>
          </a:p>
          <a:p>
            <a:pPr marL="0" inden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vulnérable</a:t>
            </a:r>
          </a:p>
          <a:p>
            <a:pPr marL="0" inden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méfiant</a:t>
            </a:r>
          </a:p>
          <a:p>
            <a:pPr marL="0" inden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alarmé</a:t>
            </a:r>
          </a:p>
          <a:p>
            <a:pPr marL="0" inden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….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fr-FR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B64746E4-249E-DC92-BF6B-DB535B2FB39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42454" y="1967807"/>
            <a:ext cx="5011346" cy="19265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38570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6" grpId="0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41BC5419-D04B-81B7-431A-8B12D278EC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  <p:sp>
        <p:nvSpPr>
          <p:cNvPr id="5" name="Espace réservé du contenu 2">
            <a:extLst>
              <a:ext uri="{FF2B5EF4-FFF2-40B4-BE49-F238E27FC236}">
                <a16:creationId xmlns:a16="http://schemas.microsoft.com/office/drawing/2014/main" id="{E72E0011-63B8-9BC9-F60D-257DAC72FB1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5028" y="648336"/>
            <a:ext cx="2543974" cy="5861106"/>
          </a:xfrm>
        </p:spPr>
        <p:txBody>
          <a:bodyPr>
            <a:normAutofit fontScale="92500" lnSpcReduction="20000"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blessé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découragé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abattu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malheureux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triste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chagriné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las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résigné</a:t>
            </a:r>
          </a:p>
          <a:p>
            <a:pPr marL="0" indent="0">
              <a:buNone/>
            </a:pPr>
            <a:endParaRPr lang="fr-FR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Espace réservé du contenu 2">
            <a:extLst>
              <a:ext uri="{FF2B5EF4-FFF2-40B4-BE49-F238E27FC236}">
                <a16:creationId xmlns:a16="http://schemas.microsoft.com/office/drawing/2014/main" id="{5C7B7495-3E8E-D626-D3FA-034996C14489}"/>
              </a:ext>
            </a:extLst>
          </p:cNvPr>
          <p:cNvSpPr txBox="1">
            <a:spLocks/>
          </p:cNvSpPr>
          <p:nvPr/>
        </p:nvSpPr>
        <p:spPr>
          <a:xfrm>
            <a:off x="3282635" y="518751"/>
            <a:ext cx="2940113" cy="5690912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peiné</a:t>
            </a:r>
          </a:p>
          <a:p>
            <a:pPr marL="0" inden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anéanti</a:t>
            </a:r>
          </a:p>
          <a:p>
            <a:pPr marL="0" inden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déprimé</a:t>
            </a:r>
          </a:p>
          <a:p>
            <a:pPr marL="0" inden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éteint</a:t>
            </a:r>
          </a:p>
          <a:p>
            <a:pPr marL="0" inden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seul</a:t>
            </a:r>
          </a:p>
          <a:p>
            <a:pPr marL="0" inden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humilié</a:t>
            </a:r>
          </a:p>
          <a:p>
            <a:pPr marL="0" inden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….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fr-FR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Zone de texte 2">
            <a:extLst>
              <a:ext uri="{FF2B5EF4-FFF2-40B4-BE49-F238E27FC236}">
                <a16:creationId xmlns:a16="http://schemas.microsoft.com/office/drawing/2014/main" id="{E5AEE5ED-D17E-D523-99DA-06D736384F4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31479" y="2587149"/>
            <a:ext cx="5000625" cy="143637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fr-FR" sz="7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tristesse</a:t>
            </a:r>
            <a:endParaRPr lang="fr-FR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416356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6" grpId="0" build="p"/>
      <p:bldP spid="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80328E1-45B7-6C7E-D04D-FDE2A3BC06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3846883B-F847-4C80-6855-B2091D7C20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  <p:sp>
        <p:nvSpPr>
          <p:cNvPr id="5" name="Espace réservé du contenu 2">
            <a:extLst>
              <a:ext uri="{FF2B5EF4-FFF2-40B4-BE49-F238E27FC236}">
                <a16:creationId xmlns:a16="http://schemas.microsoft.com/office/drawing/2014/main" id="{7E6EFD90-C0C5-CC0E-4669-12D553DD7B8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2665491" cy="4351338"/>
          </a:xfrm>
        </p:spPr>
        <p:txBody>
          <a:bodyPr/>
          <a:lstStyle/>
          <a:p>
            <a:pPr marL="0" indent="0"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incertain</a:t>
            </a:r>
          </a:p>
          <a:p>
            <a:pPr marL="0" indent="0"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choqué</a:t>
            </a:r>
          </a:p>
          <a:p>
            <a:pPr marL="0" indent="0"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surpris</a:t>
            </a:r>
          </a:p>
          <a:p>
            <a:pPr marL="0" indent="0"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stupéfait</a:t>
            </a:r>
          </a:p>
          <a:p>
            <a:pPr marL="0" indent="0"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troublé</a:t>
            </a:r>
          </a:p>
          <a:p>
            <a:pPr marL="0" indent="0"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désorienté</a:t>
            </a:r>
          </a:p>
          <a:p>
            <a:pPr marL="0" indent="0"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bluffé</a:t>
            </a:r>
          </a:p>
          <a:p>
            <a:pPr marL="0" indent="0"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étonné</a:t>
            </a:r>
          </a:p>
          <a:p>
            <a:pPr marL="0" indent="0">
              <a:buNone/>
            </a:pPr>
            <a:endParaRPr lang="fr-FR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Espace réservé du contenu 2">
            <a:extLst>
              <a:ext uri="{FF2B5EF4-FFF2-40B4-BE49-F238E27FC236}">
                <a16:creationId xmlns:a16="http://schemas.microsoft.com/office/drawing/2014/main" id="{E34C5299-D5CE-6649-8D77-4C6B2D59ADA6}"/>
              </a:ext>
            </a:extLst>
          </p:cNvPr>
          <p:cNvSpPr txBox="1">
            <a:spLocks/>
          </p:cNvSpPr>
          <p:nvPr/>
        </p:nvSpPr>
        <p:spPr>
          <a:xfrm>
            <a:off x="2730374" y="1847850"/>
            <a:ext cx="3045737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dérangé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embarrassé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interloqué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abasourdi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perplexe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fr-FR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Zone de texte 5">
            <a:extLst>
              <a:ext uri="{FF2B5EF4-FFF2-40B4-BE49-F238E27FC236}">
                <a16:creationId xmlns:a16="http://schemas.microsoft.com/office/drawing/2014/main" id="{B5305B27-68A2-B177-0768-F7FDC66A9C5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49588" y="2837685"/>
            <a:ext cx="5000625" cy="143637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fr-FR" sz="7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surprise</a:t>
            </a:r>
            <a:endParaRPr lang="fr-FR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001397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6" grpId="0" build="p"/>
      <p:bldP spid="7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FC9CEBD-BD42-E5C5-E324-694639D474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AAEF6C3C-F4BB-DD78-3DB9-91D22F18BB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  <p:sp>
        <p:nvSpPr>
          <p:cNvPr id="5" name="Espace réservé du contenu 2">
            <a:extLst>
              <a:ext uri="{FF2B5EF4-FFF2-40B4-BE49-F238E27FC236}">
                <a16:creationId xmlns:a16="http://schemas.microsoft.com/office/drawing/2014/main" id="{8955B9C7-A668-DF44-D0AF-F579602B5AC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écœuré</a:t>
            </a:r>
          </a:p>
          <a:p>
            <a:pPr marL="0" indent="0"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dégoûté</a:t>
            </a:r>
          </a:p>
          <a:p>
            <a:pPr marL="0" indent="0"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rebuté</a:t>
            </a:r>
          </a:p>
          <a:p>
            <a:pPr marL="0" indent="0"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répugné</a:t>
            </a:r>
          </a:p>
          <a:p>
            <a:pPr marL="0" indent="0"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nauséeux</a:t>
            </a:r>
          </a:p>
          <a:p>
            <a:pPr marL="0" indent="0"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trahi</a:t>
            </a:r>
          </a:p>
          <a:p>
            <a:pPr marL="0" indent="0"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repoussé</a:t>
            </a:r>
          </a:p>
          <a:p>
            <a:pPr marL="0" indent="0">
              <a:buNone/>
            </a:pPr>
            <a:endParaRPr lang="fr-FR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fr-FR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120D11BA-9ABD-D5E4-F5E1-0D4CB3C753E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70153" y="2465748"/>
            <a:ext cx="5011346" cy="19265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36904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ECBF7E1-CAE7-3BB4-1EFD-181F2F9CCB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Je vous distribue maintenant le début du texte.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3E1E9EC5-1A3E-8871-DBCE-9345865F2F3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fr-FR" sz="3600" dirty="0"/>
              <a:t>C’est une pièce contemporaine. </a:t>
            </a: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703ECC0A-AE7E-9DD3-8582-5829E19335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41236841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3E4D6B1-473E-101E-2367-48A8DA6067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Vous lisez seul une première fois.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F10F7137-89F0-E642-7008-6FBF3F44055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6F5BA7FD-0C46-01FD-5864-B2D333BC3D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85786810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20E7D82-E485-14D5-DAC3-56AC6CD090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Les questions : 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72A73A7A-4845-159D-4091-5867DA996D4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/>
              <a:t>Qui ?</a:t>
            </a:r>
          </a:p>
          <a:p>
            <a:endParaRPr lang="fr-FR" dirty="0"/>
          </a:p>
          <a:p>
            <a:r>
              <a:rPr lang="fr-FR" dirty="0"/>
              <a:t>Où?</a:t>
            </a:r>
          </a:p>
          <a:p>
            <a:endParaRPr lang="fr-FR" dirty="0"/>
          </a:p>
          <a:p>
            <a:r>
              <a:rPr lang="fr-FR" dirty="0"/>
              <a:t>Que se passe-t-il ?</a:t>
            </a: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19485D92-407B-0FA1-A710-F595D43A8F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83034374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AFFB3F3-21AF-AE80-FC09-AE19B9DE21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Il existe 6 grandes familles d’émotions. </a:t>
            </a: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913F5253-734C-AA97-38B0-66A398F82C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  <p:sp>
        <p:nvSpPr>
          <p:cNvPr id="7" name="Zone de texte 2">
            <a:extLst>
              <a:ext uri="{FF2B5EF4-FFF2-40B4-BE49-F238E27FC236}">
                <a16:creationId xmlns:a16="http://schemas.microsoft.com/office/drawing/2014/main" id="{7C0681B1-3B57-F4F3-E68A-3F80AC1E385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1421" y="1868964"/>
            <a:ext cx="5038725" cy="143637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fr-FR" sz="7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joie</a:t>
            </a:r>
            <a:endParaRPr lang="fr-FR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Zone de texte 2">
            <a:extLst>
              <a:ext uri="{FF2B5EF4-FFF2-40B4-BE49-F238E27FC236}">
                <a16:creationId xmlns:a16="http://schemas.microsoft.com/office/drawing/2014/main" id="{367DE756-5A5B-3599-88CD-963E1732C8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1420" y="3483610"/>
            <a:ext cx="5038725" cy="143637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fr-FR" sz="7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colère</a:t>
            </a:r>
            <a:endParaRPr lang="fr-FR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9" name="Zone de texte 2">
            <a:extLst>
              <a:ext uri="{FF2B5EF4-FFF2-40B4-BE49-F238E27FC236}">
                <a16:creationId xmlns:a16="http://schemas.microsoft.com/office/drawing/2014/main" id="{F3E2FD8E-946A-C15E-4B0B-F2CEAEDFC57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0469" y="5034859"/>
            <a:ext cx="5000625" cy="143637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fr-FR" sz="7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tristesse</a:t>
            </a:r>
            <a:endParaRPr lang="fr-FR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0" name="Zone de texte 5">
            <a:extLst>
              <a:ext uri="{FF2B5EF4-FFF2-40B4-BE49-F238E27FC236}">
                <a16:creationId xmlns:a16="http://schemas.microsoft.com/office/drawing/2014/main" id="{7D71659D-F55C-2538-F5E0-06E0964137F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03909" y="1868964"/>
            <a:ext cx="5000625" cy="143637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fr-FR" sz="7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surprise</a:t>
            </a:r>
            <a:endParaRPr lang="fr-FR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2" name="Zone de texte 4">
            <a:extLst>
              <a:ext uri="{FF2B5EF4-FFF2-40B4-BE49-F238E27FC236}">
                <a16:creationId xmlns:a16="http://schemas.microsoft.com/office/drawing/2014/main" id="{12980984-C78D-5A65-292A-7DFD267459D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03908" y="3499731"/>
            <a:ext cx="5000625" cy="143637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fr-FR" sz="7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peur</a:t>
            </a:r>
            <a:endParaRPr lang="fr-FR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3" name="Zone de texte 8">
            <a:extLst>
              <a:ext uri="{FF2B5EF4-FFF2-40B4-BE49-F238E27FC236}">
                <a16:creationId xmlns:a16="http://schemas.microsoft.com/office/drawing/2014/main" id="{21122A6E-C461-BD87-185D-1F4B7C982F9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03908" y="5034859"/>
            <a:ext cx="5000625" cy="143637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fr-FR" sz="720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dégout</a:t>
            </a:r>
            <a:endParaRPr lang="fr-FR" sz="110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853762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 animBg="1"/>
      <p:bldP spid="8" grpId="0" animBg="1"/>
      <p:bldP spid="9" grpId="0" animBg="1"/>
      <p:bldP spid="10" grpId="0" animBg="1"/>
      <p:bldP spid="12" grpId="0" animBg="1"/>
      <p:bldP spid="1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F44A4B2-548D-D1A0-024E-97B2749CD6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Lisons ensemble : 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C0555955-DBA4-BF80-BA4C-61AB738F522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39501"/>
            <a:ext cx="10515600" cy="473746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Une voyante qui n'a pas perdu la boule !</a:t>
            </a:r>
          </a:p>
          <a:p>
            <a:pPr marL="0" indent="0" algn="just">
              <a:lnSpc>
                <a:spcPct val="150000"/>
              </a:lnSpc>
              <a:spcAft>
                <a:spcPts val="600"/>
              </a:spcAft>
              <a:buNone/>
            </a:pPr>
            <a:r>
              <a:rPr lang="fr-CH" sz="1800" b="1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VOYANTE</a:t>
            </a:r>
            <a:r>
              <a:rPr lang="fr-CH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  <a:endParaRPr lang="fr-FR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indent="0" algn="just">
              <a:lnSpc>
                <a:spcPct val="150000"/>
              </a:lnSpc>
              <a:spcAft>
                <a:spcPts val="600"/>
              </a:spcAft>
              <a:buNone/>
            </a:pPr>
            <a:r>
              <a:rPr lang="fr-CH" sz="1800" i="1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(Musique de la Grèce antique. La voyante fait des incantations devant sa boule magique.)</a:t>
            </a:r>
            <a:endParaRPr lang="fr-FR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indent="0" algn="just">
              <a:lnSpc>
                <a:spcPct val="150000"/>
              </a:lnSpc>
              <a:spcAft>
                <a:spcPts val="600"/>
              </a:spcAft>
              <a:buNone/>
            </a:pPr>
            <a:r>
              <a:rPr lang="fr-CH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Rien, rien, je ne vois toujours rien dans cette foutue boule. Et pourtant il faudra bien lui dire quelque chose.</a:t>
            </a:r>
            <a:endParaRPr lang="fr-FR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indent="0" algn="just">
              <a:lnSpc>
                <a:spcPct val="150000"/>
              </a:lnSpc>
              <a:spcAft>
                <a:spcPts val="600"/>
              </a:spcAft>
              <a:buNone/>
            </a:pPr>
            <a:r>
              <a:rPr lang="fr-CH" sz="1800" i="1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(Entre la fille de la voyante. La musique s'éteint.)</a:t>
            </a:r>
            <a:endParaRPr lang="fr-FR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indent="0" algn="just">
              <a:lnSpc>
                <a:spcPct val="150000"/>
              </a:lnSpc>
              <a:spcAft>
                <a:spcPts val="600"/>
              </a:spcAft>
              <a:buNone/>
            </a:pPr>
            <a:r>
              <a:rPr lang="fr-CH" sz="1800" b="1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FILLE</a:t>
            </a:r>
            <a:r>
              <a:rPr lang="fr-CH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 </a:t>
            </a:r>
            <a:endParaRPr lang="fr-FR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indent="0" algn="just">
              <a:lnSpc>
                <a:spcPct val="150000"/>
              </a:lnSpc>
              <a:spcAft>
                <a:spcPts val="600"/>
              </a:spcAft>
              <a:buNone/>
            </a:pPr>
            <a:r>
              <a:rPr lang="fr-CH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Est-ce que c'est écrit dans ta boule si tu me feras à souper ce soir ?</a:t>
            </a:r>
            <a:endParaRPr lang="fr-FR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indent="0">
              <a:buNone/>
            </a:pPr>
            <a:endParaRPr lang="fr-FR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fr-FR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37EB70E0-A107-97C1-80D9-0E22CC350E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8685368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AA693EAC-7F45-591A-E9A4-EC608C6AAFC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715224"/>
            <a:ext cx="10515600" cy="5461739"/>
          </a:xfrm>
        </p:spPr>
        <p:txBody>
          <a:bodyPr>
            <a:normAutofit/>
          </a:bodyPr>
          <a:lstStyle/>
          <a:p>
            <a:pPr marL="0" indent="0" algn="just">
              <a:lnSpc>
                <a:spcPct val="150000"/>
              </a:lnSpc>
              <a:spcAft>
                <a:spcPts val="600"/>
              </a:spcAft>
              <a:buNone/>
            </a:pPr>
            <a:r>
              <a:rPr lang="fr-CH" sz="1800" b="1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VOYANTE</a:t>
            </a:r>
            <a:r>
              <a:rPr lang="fr-CH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  <a:endParaRPr lang="fr-FR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indent="0" algn="just">
              <a:lnSpc>
                <a:spcPct val="150000"/>
              </a:lnSpc>
              <a:spcAft>
                <a:spcPts val="600"/>
              </a:spcAft>
              <a:buNone/>
            </a:pPr>
            <a:r>
              <a:rPr lang="fr-CH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Tu sais bien que je n'aime pas que tu plaisantes avec mon instrument de travail</a:t>
            </a:r>
            <a:r>
              <a:rPr lang="fr-CH" sz="1800" i="1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.</a:t>
            </a:r>
            <a:endParaRPr lang="fr-FR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indent="0" algn="just">
              <a:lnSpc>
                <a:spcPct val="150000"/>
              </a:lnSpc>
              <a:spcAft>
                <a:spcPts val="600"/>
              </a:spcAft>
              <a:buNone/>
            </a:pPr>
            <a:r>
              <a:rPr lang="fr-CH" sz="1800" i="1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(Elle crache sur sa boule puis l'astique avec un chiffon sec.)</a:t>
            </a:r>
            <a:endParaRPr lang="fr-FR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indent="0" algn="just">
              <a:lnSpc>
                <a:spcPct val="150000"/>
              </a:lnSpc>
              <a:spcAft>
                <a:spcPts val="600"/>
              </a:spcAft>
              <a:buNone/>
            </a:pPr>
            <a:r>
              <a:rPr lang="fr-CH" sz="1800" b="1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FILLE</a:t>
            </a:r>
            <a:r>
              <a:rPr lang="fr-CH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  <a:endParaRPr lang="fr-FR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indent="0" algn="just">
              <a:lnSpc>
                <a:spcPct val="150000"/>
              </a:lnSpc>
              <a:spcAft>
                <a:spcPts val="600"/>
              </a:spcAft>
              <a:buNone/>
            </a:pPr>
            <a:r>
              <a:rPr lang="fr-CH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Instrument de travail ?  Un vulgaire globe de lampe ! Un piège à pigeons, oui !</a:t>
            </a:r>
            <a:endParaRPr lang="fr-FR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indent="0" algn="just">
              <a:lnSpc>
                <a:spcPct val="150000"/>
              </a:lnSpc>
              <a:spcAft>
                <a:spcPts val="600"/>
              </a:spcAft>
              <a:buNone/>
            </a:pPr>
            <a:r>
              <a:rPr lang="fr-CH" sz="1800" b="1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VOYANTE</a:t>
            </a:r>
            <a:r>
              <a:rPr lang="fr-CH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  <a:endParaRPr lang="fr-FR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indent="0" algn="just">
              <a:lnSpc>
                <a:spcPct val="150000"/>
              </a:lnSpc>
              <a:spcAft>
                <a:spcPts val="600"/>
              </a:spcAft>
              <a:buNone/>
            </a:pPr>
            <a:r>
              <a:rPr lang="fr-CH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Il n'empêche que c'est grâce à ce piège à pigeons, - comme tu dis - que je gagne de quoi mettre du pain sur notre table.</a:t>
            </a:r>
            <a:endParaRPr lang="fr-FR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fr-FR" dirty="0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6390B32C-9569-9B65-2101-7ACC64A10B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841475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AA693EAC-7F45-591A-E9A4-EC608C6AAFC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715225"/>
            <a:ext cx="10515600" cy="3322622"/>
          </a:xfrm>
        </p:spPr>
        <p:txBody>
          <a:bodyPr>
            <a:normAutofit/>
          </a:bodyPr>
          <a:lstStyle/>
          <a:p>
            <a:pPr marL="0" indent="0" algn="just">
              <a:lnSpc>
                <a:spcPct val="150000"/>
              </a:lnSpc>
              <a:spcAft>
                <a:spcPts val="600"/>
              </a:spcAft>
              <a:buNone/>
            </a:pPr>
            <a:r>
              <a:rPr lang="fr-CH" sz="1800" b="1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FILLE</a:t>
            </a:r>
            <a:r>
              <a:rPr lang="fr-CH" sz="1800" i="1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(Elle avise un vieux morceau de pain sec.)</a:t>
            </a:r>
            <a:r>
              <a:rPr lang="fr-CH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  <a:endParaRPr lang="fr-FR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indent="0" algn="just">
              <a:lnSpc>
                <a:spcPct val="150000"/>
              </a:lnSpc>
              <a:spcAft>
                <a:spcPts val="600"/>
              </a:spcAft>
              <a:buNone/>
            </a:pPr>
            <a:r>
              <a:rPr lang="fr-CH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Du pain ? T'appelles ça du pain ? </a:t>
            </a:r>
            <a:r>
              <a:rPr lang="fr-CH" sz="1800" i="1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(Elle arrache avec peine un morceau.) (La bouche pleine) U</a:t>
            </a:r>
            <a:r>
              <a:rPr lang="fr-CH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n vulgaire morceau de farine rongé par la moisissure !</a:t>
            </a:r>
            <a:endParaRPr lang="fr-FR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indent="0" algn="just">
              <a:lnSpc>
                <a:spcPct val="150000"/>
              </a:lnSpc>
              <a:spcAft>
                <a:spcPts val="600"/>
              </a:spcAft>
              <a:buNone/>
            </a:pPr>
            <a:r>
              <a:rPr lang="fr-CH" sz="1800" b="1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VOYANTE</a:t>
            </a:r>
            <a:r>
              <a:rPr lang="fr-CH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  <a:endParaRPr lang="fr-FR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indent="0" algn="just">
              <a:lnSpc>
                <a:spcPct val="150000"/>
              </a:lnSpc>
              <a:spcAft>
                <a:spcPts val="600"/>
              </a:spcAft>
              <a:buNone/>
            </a:pPr>
            <a:r>
              <a:rPr lang="fr-CH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Patiente encore un peu ma fille. Tout à l'heure, nous allons recevoir la baronne de la Tronche Machin Truc Chose…</a:t>
            </a:r>
          </a:p>
          <a:p>
            <a:pPr marL="0" indent="0">
              <a:buNone/>
            </a:pPr>
            <a:endParaRPr lang="fr-FR" dirty="0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6390B32C-9569-9B65-2101-7ACC64A10B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4CD50CC1-C834-EC36-69D7-F46EBC25308F}"/>
              </a:ext>
            </a:extLst>
          </p:cNvPr>
          <p:cNvSpPr txBox="1"/>
          <p:nvPr/>
        </p:nvSpPr>
        <p:spPr>
          <a:xfrm>
            <a:off x="6096000" y="4196601"/>
            <a:ext cx="307817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b="1" i="1" dirty="0"/>
              <a:t>À suivre</a:t>
            </a:r>
          </a:p>
        </p:txBody>
      </p:sp>
    </p:spTree>
    <p:extLst>
      <p:ext uri="{BB962C8B-B14F-4D97-AF65-F5344CB8AC3E}">
        <p14:creationId xmlns:p14="http://schemas.microsoft.com/office/powerpoint/2010/main" val="32595122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21E61A0-2490-4183-822F-9E9FCC12EE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La prochaine fois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24F4DA87-D3F0-4047-A099-D4D353E281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9186" y="2242079"/>
            <a:ext cx="10515600" cy="2373842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Nous travaillerons sur le texte de théâtre.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EE46BE2A-6A8D-48F2-B9AD-2B3912DC322B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82150" y="470429"/>
            <a:ext cx="1771650" cy="1771650"/>
          </a:xfrm>
          <a:prstGeom prst="rect">
            <a:avLst/>
          </a:prstGeom>
        </p:spPr>
      </p:pic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86E60064-01A9-403E-A284-DC31075511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1606547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5692713-694F-455D-B898-645DE92D8E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Devoirs : 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F300D477-FC8F-4B00-8EF2-2535664DC2D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1847473"/>
          </a:xfrm>
        </p:spPr>
        <p:txBody>
          <a:bodyPr>
            <a:normAutofit lnSpcReduction="10000"/>
          </a:bodyPr>
          <a:lstStyle/>
          <a:p>
            <a:pPr>
              <a:lnSpc>
                <a:spcPct val="150000"/>
              </a:lnSpc>
            </a:pPr>
            <a:r>
              <a:rPr lang="fr-FR" sz="3600"/>
              <a:t>Relire le texte à haute voix.</a:t>
            </a:r>
          </a:p>
          <a:p>
            <a:pPr>
              <a:lnSpc>
                <a:spcPct val="150000"/>
              </a:lnSpc>
            </a:pPr>
            <a:r>
              <a:rPr lang="fr-FR" sz="3600"/>
              <a:t>Copier </a:t>
            </a:r>
            <a:r>
              <a:rPr lang="fr-FR" sz="3600" dirty="0"/>
              <a:t>les mots de la semaine.</a:t>
            </a:r>
          </a:p>
          <a:p>
            <a:pPr marL="0" indent="0">
              <a:lnSpc>
                <a:spcPct val="150000"/>
              </a:lnSpc>
              <a:buNone/>
            </a:pPr>
            <a:endParaRPr lang="fr-FR" dirty="0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6E0303FA-F7A4-4380-B965-7009C54F9F1C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81124" y="666196"/>
            <a:ext cx="1761897" cy="1761897"/>
          </a:xfrm>
          <a:prstGeom prst="rect">
            <a:avLst/>
          </a:prstGeom>
        </p:spPr>
      </p:pic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4583C1FD-5594-4674-8F7D-C4C0C8F392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0046427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71DF8C1-E775-439B-B6A4-49A9D7227B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91807" y="117079"/>
            <a:ext cx="10515600" cy="954828"/>
          </a:xfrm>
        </p:spPr>
        <p:txBody>
          <a:bodyPr>
            <a:normAutofit/>
          </a:bodyPr>
          <a:lstStyle/>
          <a:p>
            <a:r>
              <a:rPr lang="fr-FR" sz="3200" dirty="0"/>
              <a:t>Lecture mots rapide : chacun son tour</a:t>
            </a:r>
          </a:p>
        </p:txBody>
      </p:sp>
      <p:sp>
        <p:nvSpPr>
          <p:cNvPr id="4" name="Espace réservé du contenu 2">
            <a:extLst>
              <a:ext uri="{FF2B5EF4-FFF2-40B4-BE49-F238E27FC236}">
                <a16:creationId xmlns:a16="http://schemas.microsoft.com/office/drawing/2014/main" id="{46AF363D-9795-4F7C-B118-ED9CA919279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624459" y="914982"/>
            <a:ext cx="3197166" cy="7130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r-FR" sz="4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mon fils</a:t>
            </a:r>
          </a:p>
        </p:txBody>
      </p:sp>
      <p:sp>
        <p:nvSpPr>
          <p:cNvPr id="5" name="Espace réservé du contenu 2">
            <a:extLst>
              <a:ext uri="{FF2B5EF4-FFF2-40B4-BE49-F238E27FC236}">
                <a16:creationId xmlns:a16="http://schemas.microsoft.com/office/drawing/2014/main" id="{B2EB32F3-BEF7-4A4B-9F0A-FB0C51F27178}"/>
              </a:ext>
            </a:extLst>
          </p:cNvPr>
          <p:cNvSpPr txBox="1">
            <a:spLocks/>
          </p:cNvSpPr>
          <p:nvPr/>
        </p:nvSpPr>
        <p:spPr>
          <a:xfrm>
            <a:off x="422541" y="1051489"/>
            <a:ext cx="2298625" cy="908927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Monsieur</a:t>
            </a:r>
          </a:p>
        </p:txBody>
      </p:sp>
      <p:sp>
        <p:nvSpPr>
          <p:cNvPr id="6" name="Espace réservé du contenu 2">
            <a:extLst>
              <a:ext uri="{FF2B5EF4-FFF2-40B4-BE49-F238E27FC236}">
                <a16:creationId xmlns:a16="http://schemas.microsoft.com/office/drawing/2014/main" id="{1D3D23FA-871F-443F-BE59-3C57F720B069}"/>
              </a:ext>
            </a:extLst>
          </p:cNvPr>
          <p:cNvSpPr txBox="1">
            <a:spLocks/>
          </p:cNvSpPr>
          <p:nvPr/>
        </p:nvSpPr>
        <p:spPr>
          <a:xfrm>
            <a:off x="2970986" y="1282962"/>
            <a:ext cx="2403653" cy="91149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5400" dirty="0">
                <a:latin typeface="Agency FB" panose="020B0503020202020204" pitchFamily="34" charset="0"/>
                <a:cs typeface="Arial" panose="020B0604020202020204" pitchFamily="34" charset="0"/>
              </a:rPr>
              <a:t>l’affaire</a:t>
            </a:r>
          </a:p>
        </p:txBody>
      </p:sp>
      <p:sp>
        <p:nvSpPr>
          <p:cNvPr id="7" name="Espace réservé du contenu 2">
            <a:extLst>
              <a:ext uri="{FF2B5EF4-FFF2-40B4-BE49-F238E27FC236}">
                <a16:creationId xmlns:a16="http://schemas.microsoft.com/office/drawing/2014/main" id="{DA4E737C-2A09-4865-8478-1AF54FE0A2AC}"/>
              </a:ext>
            </a:extLst>
          </p:cNvPr>
          <p:cNvSpPr txBox="1">
            <a:spLocks/>
          </p:cNvSpPr>
          <p:nvPr/>
        </p:nvSpPr>
        <p:spPr>
          <a:xfrm>
            <a:off x="257966" y="2112888"/>
            <a:ext cx="3449142" cy="8410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latin typeface="Bahnschrift" panose="020B0502040204020203" pitchFamily="34" charset="0"/>
                <a:cs typeface="Arial" panose="020B0604020202020204" pitchFamily="34" charset="0"/>
              </a:rPr>
              <a:t>votre logis</a:t>
            </a:r>
          </a:p>
        </p:txBody>
      </p:sp>
      <p:sp>
        <p:nvSpPr>
          <p:cNvPr id="9" name="Espace réservé du contenu 2">
            <a:extLst>
              <a:ext uri="{FF2B5EF4-FFF2-40B4-BE49-F238E27FC236}">
                <a16:creationId xmlns:a16="http://schemas.microsoft.com/office/drawing/2014/main" id="{85B2A665-4A71-4BE1-9F11-01BE6C4C2AA3}"/>
              </a:ext>
            </a:extLst>
          </p:cNvPr>
          <p:cNvSpPr txBox="1">
            <a:spLocks/>
          </p:cNvSpPr>
          <p:nvPr/>
        </p:nvSpPr>
        <p:spPr>
          <a:xfrm>
            <a:off x="9472894" y="837375"/>
            <a:ext cx="2203779" cy="7868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800" b="1" dirty="0">
                <a:solidFill>
                  <a:schemeClr val="accent6">
                    <a:lumMod val="75000"/>
                  </a:schemeClr>
                </a:solidFill>
                <a:latin typeface="CrayonL" panose="00000500000000000000" pitchFamily="2" charset="0"/>
                <a:cs typeface="Arial" panose="020B0604020202020204" pitchFamily="34" charset="0"/>
              </a:rPr>
              <a:t>riche</a:t>
            </a:r>
          </a:p>
        </p:txBody>
      </p:sp>
      <p:sp>
        <p:nvSpPr>
          <p:cNvPr id="10" name="Espace réservé du contenu 2">
            <a:extLst>
              <a:ext uri="{FF2B5EF4-FFF2-40B4-BE49-F238E27FC236}">
                <a16:creationId xmlns:a16="http://schemas.microsoft.com/office/drawing/2014/main" id="{D1F12ED7-3FB1-4423-861A-DBF5DDFF2E2B}"/>
              </a:ext>
            </a:extLst>
          </p:cNvPr>
          <p:cNvSpPr txBox="1">
            <a:spLocks/>
          </p:cNvSpPr>
          <p:nvPr/>
        </p:nvSpPr>
        <p:spPr>
          <a:xfrm>
            <a:off x="7222948" y="1602298"/>
            <a:ext cx="2908300" cy="7614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latin typeface="Bauhaus 93" panose="04030905020B02020C02" pitchFamily="82" charset="0"/>
                <a:cs typeface="Arial" panose="020B0604020202020204" pitchFamily="34" charset="0"/>
              </a:rPr>
              <a:t>ce soir</a:t>
            </a:r>
          </a:p>
        </p:txBody>
      </p:sp>
      <p:sp>
        <p:nvSpPr>
          <p:cNvPr id="11" name="Espace réservé du contenu 2">
            <a:extLst>
              <a:ext uri="{FF2B5EF4-FFF2-40B4-BE49-F238E27FC236}">
                <a16:creationId xmlns:a16="http://schemas.microsoft.com/office/drawing/2014/main" id="{070B3CB5-E5D8-4FE4-9201-A2F798266920}"/>
              </a:ext>
            </a:extLst>
          </p:cNvPr>
          <p:cNvSpPr txBox="1">
            <a:spLocks/>
          </p:cNvSpPr>
          <p:nvPr/>
        </p:nvSpPr>
        <p:spPr>
          <a:xfrm>
            <a:off x="558618" y="2946715"/>
            <a:ext cx="3678778" cy="105164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 mariage</a:t>
            </a:r>
          </a:p>
        </p:txBody>
      </p:sp>
      <p:sp>
        <p:nvSpPr>
          <p:cNvPr id="12" name="Espace réservé du contenu 2">
            <a:extLst>
              <a:ext uri="{FF2B5EF4-FFF2-40B4-BE49-F238E27FC236}">
                <a16:creationId xmlns:a16="http://schemas.microsoft.com/office/drawing/2014/main" id="{6B8FAE43-4160-4940-A5E2-10E3458AAEB7}"/>
              </a:ext>
            </a:extLst>
          </p:cNvPr>
          <p:cNvSpPr txBox="1">
            <a:spLocks/>
          </p:cNvSpPr>
          <p:nvPr/>
        </p:nvSpPr>
        <p:spPr>
          <a:xfrm>
            <a:off x="3765617" y="3400577"/>
            <a:ext cx="2828010" cy="10935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aussitôt</a:t>
            </a:r>
          </a:p>
        </p:txBody>
      </p:sp>
      <p:sp>
        <p:nvSpPr>
          <p:cNvPr id="14" name="Espace réservé du contenu 2">
            <a:extLst>
              <a:ext uri="{FF2B5EF4-FFF2-40B4-BE49-F238E27FC236}">
                <a16:creationId xmlns:a16="http://schemas.microsoft.com/office/drawing/2014/main" id="{F086A9A7-F5B3-46A5-BBD0-072FDB83E40C}"/>
              </a:ext>
            </a:extLst>
          </p:cNvPr>
          <p:cNvSpPr txBox="1">
            <a:spLocks/>
          </p:cNvSpPr>
          <p:nvPr/>
        </p:nvSpPr>
        <p:spPr>
          <a:xfrm>
            <a:off x="6557218" y="3388104"/>
            <a:ext cx="2773597" cy="9366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5800" dirty="0">
                <a:latin typeface="Blackadder ITC" panose="04020505051007020D02" pitchFamily="82" charset="0"/>
                <a:cs typeface="Arial" panose="020B0604020202020204" pitchFamily="34" charset="0"/>
              </a:rPr>
              <a:t>beaucoup</a:t>
            </a:r>
            <a:endParaRPr lang="fr-FR" sz="4400" dirty="0">
              <a:latin typeface="Blackadder ITC" panose="04020505051007020D02" pitchFamily="82" charset="0"/>
              <a:cs typeface="Arial" panose="020B0604020202020204" pitchFamily="34" charset="0"/>
            </a:endParaRPr>
          </a:p>
        </p:txBody>
      </p:sp>
      <p:sp>
        <p:nvSpPr>
          <p:cNvPr id="15" name="Espace réservé du contenu 2">
            <a:extLst>
              <a:ext uri="{FF2B5EF4-FFF2-40B4-BE49-F238E27FC236}">
                <a16:creationId xmlns:a16="http://schemas.microsoft.com/office/drawing/2014/main" id="{5B572CBA-7E1A-4C83-B8DC-6AAC4B9399B2}"/>
              </a:ext>
            </a:extLst>
          </p:cNvPr>
          <p:cNvSpPr txBox="1">
            <a:spLocks/>
          </p:cNvSpPr>
          <p:nvPr/>
        </p:nvSpPr>
        <p:spPr>
          <a:xfrm>
            <a:off x="370313" y="4182391"/>
            <a:ext cx="3884338" cy="8383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rompre</a:t>
            </a:r>
          </a:p>
        </p:txBody>
      </p:sp>
      <p:sp>
        <p:nvSpPr>
          <p:cNvPr id="17" name="Espace réservé du contenu 2">
            <a:extLst>
              <a:ext uri="{FF2B5EF4-FFF2-40B4-BE49-F238E27FC236}">
                <a16:creationId xmlns:a16="http://schemas.microsoft.com/office/drawing/2014/main" id="{FE58760D-B704-4983-912F-9BCE16199BAF}"/>
              </a:ext>
            </a:extLst>
          </p:cNvPr>
          <p:cNvSpPr txBox="1">
            <a:spLocks/>
          </p:cNvSpPr>
          <p:nvPr/>
        </p:nvSpPr>
        <p:spPr>
          <a:xfrm>
            <a:off x="4446398" y="5483411"/>
            <a:ext cx="3206418" cy="913356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 dépêcher</a:t>
            </a:r>
          </a:p>
        </p:txBody>
      </p:sp>
      <p:sp>
        <p:nvSpPr>
          <p:cNvPr id="18" name="Espace réservé du contenu 2">
            <a:extLst>
              <a:ext uri="{FF2B5EF4-FFF2-40B4-BE49-F238E27FC236}">
                <a16:creationId xmlns:a16="http://schemas.microsoft.com/office/drawing/2014/main" id="{39877AC0-AB57-43C4-BFB2-0EE49E769C45}"/>
              </a:ext>
            </a:extLst>
          </p:cNvPr>
          <p:cNvSpPr txBox="1">
            <a:spLocks/>
          </p:cNvSpPr>
          <p:nvPr/>
        </p:nvSpPr>
        <p:spPr>
          <a:xfrm>
            <a:off x="4477523" y="4488417"/>
            <a:ext cx="4344102" cy="10009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Attendez.</a:t>
            </a:r>
          </a:p>
        </p:txBody>
      </p:sp>
      <p:sp>
        <p:nvSpPr>
          <p:cNvPr id="19" name="Espace réservé du contenu 2">
            <a:extLst>
              <a:ext uri="{FF2B5EF4-FFF2-40B4-BE49-F238E27FC236}">
                <a16:creationId xmlns:a16="http://schemas.microsoft.com/office/drawing/2014/main" id="{4D14FE6E-017C-4975-AA20-714C9A68E772}"/>
              </a:ext>
            </a:extLst>
          </p:cNvPr>
          <p:cNvSpPr txBox="1">
            <a:spLocks/>
          </p:cNvSpPr>
          <p:nvPr/>
        </p:nvSpPr>
        <p:spPr>
          <a:xfrm>
            <a:off x="8664166" y="5541283"/>
            <a:ext cx="3206418" cy="98377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000" dirty="0">
                <a:solidFill>
                  <a:srgbClr val="CC0000"/>
                </a:solidFill>
                <a:latin typeface="AvenirNext LT Pro Regular" panose="020B0504020202020204" pitchFamily="34" charset="0"/>
                <a:cs typeface="Arial" panose="020B0604020202020204" pitchFamily="34" charset="0"/>
              </a:rPr>
              <a:t>étrange</a:t>
            </a:r>
          </a:p>
        </p:txBody>
      </p:sp>
      <p:sp>
        <p:nvSpPr>
          <p:cNvPr id="21" name="Espace réservé du contenu 2">
            <a:extLst>
              <a:ext uri="{FF2B5EF4-FFF2-40B4-BE49-F238E27FC236}">
                <a16:creationId xmlns:a16="http://schemas.microsoft.com/office/drawing/2014/main" id="{0AA308BE-C5A2-406C-AF7A-D18047BAB5DA}"/>
              </a:ext>
            </a:extLst>
          </p:cNvPr>
          <p:cNvSpPr txBox="1">
            <a:spLocks/>
          </p:cNvSpPr>
          <p:nvPr/>
        </p:nvSpPr>
        <p:spPr>
          <a:xfrm>
            <a:off x="9468705" y="3488502"/>
            <a:ext cx="2133837" cy="7614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mort</a:t>
            </a:r>
          </a:p>
        </p:txBody>
      </p:sp>
      <p:sp>
        <p:nvSpPr>
          <p:cNvPr id="22" name="Espace réservé du contenu 2">
            <a:extLst>
              <a:ext uri="{FF2B5EF4-FFF2-40B4-BE49-F238E27FC236}">
                <a16:creationId xmlns:a16="http://schemas.microsoft.com/office/drawing/2014/main" id="{51F33A2B-4316-4A8D-A459-7D6C57B84341}"/>
              </a:ext>
            </a:extLst>
          </p:cNvPr>
          <p:cNvSpPr txBox="1">
            <a:spLocks/>
          </p:cNvSpPr>
          <p:nvPr/>
        </p:nvSpPr>
        <p:spPr>
          <a:xfrm>
            <a:off x="321416" y="5008961"/>
            <a:ext cx="3535129" cy="10242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mon pauvre</a:t>
            </a:r>
          </a:p>
        </p:txBody>
      </p:sp>
      <p:sp>
        <p:nvSpPr>
          <p:cNvPr id="23" name="Espace réservé du contenu 2">
            <a:extLst>
              <a:ext uri="{FF2B5EF4-FFF2-40B4-BE49-F238E27FC236}">
                <a16:creationId xmlns:a16="http://schemas.microsoft.com/office/drawing/2014/main" id="{224D0CB1-AD0A-4B2F-861D-93B51C7387E6}"/>
              </a:ext>
            </a:extLst>
          </p:cNvPr>
          <p:cNvSpPr txBox="1">
            <a:spLocks/>
          </p:cNvSpPr>
          <p:nvPr/>
        </p:nvSpPr>
        <p:spPr>
          <a:xfrm>
            <a:off x="4595457" y="2423333"/>
            <a:ext cx="2908300" cy="98377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 frère</a:t>
            </a:r>
          </a:p>
        </p:txBody>
      </p:sp>
      <p:sp>
        <p:nvSpPr>
          <p:cNvPr id="24" name="Espace réservé du contenu 2">
            <a:extLst>
              <a:ext uri="{FF2B5EF4-FFF2-40B4-BE49-F238E27FC236}">
                <a16:creationId xmlns:a16="http://schemas.microsoft.com/office/drawing/2014/main" id="{977D5F13-8D8B-4435-BD14-B498F969C5B9}"/>
              </a:ext>
            </a:extLst>
          </p:cNvPr>
          <p:cNvSpPr txBox="1">
            <a:spLocks/>
          </p:cNvSpPr>
          <p:nvPr/>
        </p:nvSpPr>
        <p:spPr>
          <a:xfrm>
            <a:off x="1254982" y="5964311"/>
            <a:ext cx="3432008" cy="84108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 goupil</a:t>
            </a:r>
          </a:p>
        </p:txBody>
      </p:sp>
      <p:sp>
        <p:nvSpPr>
          <p:cNvPr id="25" name="Espace réservé du contenu 2">
            <a:extLst>
              <a:ext uri="{FF2B5EF4-FFF2-40B4-BE49-F238E27FC236}">
                <a16:creationId xmlns:a16="http://schemas.microsoft.com/office/drawing/2014/main" id="{66420127-5943-4165-BDFA-0ABB5C91AF2D}"/>
              </a:ext>
            </a:extLst>
          </p:cNvPr>
          <p:cNvSpPr txBox="1">
            <a:spLocks/>
          </p:cNvSpPr>
          <p:nvPr/>
        </p:nvSpPr>
        <p:spPr>
          <a:xfrm>
            <a:off x="7819935" y="2512465"/>
            <a:ext cx="3961382" cy="10387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Il se coucha .</a:t>
            </a:r>
          </a:p>
        </p:txBody>
      </p:sp>
      <p:sp>
        <p:nvSpPr>
          <p:cNvPr id="26" name="Espace réservé du contenu 2">
            <a:extLst>
              <a:ext uri="{FF2B5EF4-FFF2-40B4-BE49-F238E27FC236}">
                <a16:creationId xmlns:a16="http://schemas.microsoft.com/office/drawing/2014/main" id="{5E1489C7-875F-4AF0-BFAE-EE9286812561}"/>
              </a:ext>
            </a:extLst>
          </p:cNvPr>
          <p:cNvSpPr txBox="1">
            <a:spLocks/>
          </p:cNvSpPr>
          <p:nvPr/>
        </p:nvSpPr>
        <p:spPr>
          <a:xfrm>
            <a:off x="7998246" y="4537288"/>
            <a:ext cx="4344102" cy="98377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800" b="1" dirty="0">
                <a:solidFill>
                  <a:srgbClr val="CC0000"/>
                </a:solidFill>
                <a:latin typeface="CrayonL" panose="00000500000000000000" pitchFamily="2" charset="0"/>
                <a:cs typeface="Arial" panose="020B0604020202020204" pitchFamily="34" charset="0"/>
              </a:rPr>
              <a:t>tuer</a:t>
            </a:r>
          </a:p>
        </p:txBody>
      </p:sp>
      <p:sp>
        <p:nvSpPr>
          <p:cNvPr id="13" name="Espace réservé du pied de page 12">
            <a:extLst>
              <a:ext uri="{FF2B5EF4-FFF2-40B4-BE49-F238E27FC236}">
                <a16:creationId xmlns:a16="http://schemas.microsoft.com/office/drawing/2014/main" id="{89FE8567-FB20-4AB4-93BE-AE11825DDB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8042762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  <p:bldP spid="5" grpId="0"/>
      <p:bldP spid="6" grpId="0"/>
      <p:bldP spid="7" grpId="0"/>
      <p:bldP spid="9" grpId="0"/>
      <p:bldP spid="10" grpId="0"/>
      <p:bldP spid="11" grpId="0"/>
      <p:bldP spid="12" grpId="0"/>
      <p:bldP spid="14" grpId="0"/>
      <p:bldP spid="15" grpId="0"/>
      <p:bldP spid="17" grpId="0"/>
      <p:bldP spid="18" grpId="0"/>
      <p:bldP spid="19" grpId="0"/>
      <p:bldP spid="21" grpId="0"/>
      <p:bldP spid="22" grpId="0"/>
      <p:bldP spid="23" grpId="0"/>
      <p:bldP spid="24" grpId="0"/>
      <p:bldP spid="25" grpId="0"/>
      <p:bldP spid="26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71DF8C1-E775-439B-B6A4-49A9D7227B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91807" y="117079"/>
            <a:ext cx="10515600" cy="954828"/>
          </a:xfrm>
        </p:spPr>
        <p:txBody>
          <a:bodyPr>
            <a:normAutofit/>
          </a:bodyPr>
          <a:lstStyle/>
          <a:p>
            <a:r>
              <a:rPr lang="fr-FR" sz="3200" dirty="0"/>
              <a:t>Lecture mots rapide : chacun son tour</a:t>
            </a:r>
          </a:p>
        </p:txBody>
      </p:sp>
      <p:sp>
        <p:nvSpPr>
          <p:cNvPr id="4" name="Espace réservé du contenu 2">
            <a:extLst>
              <a:ext uri="{FF2B5EF4-FFF2-40B4-BE49-F238E27FC236}">
                <a16:creationId xmlns:a16="http://schemas.microsoft.com/office/drawing/2014/main" id="{46AF363D-9795-4F7C-B118-ED9CA919279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40873" y="1087127"/>
            <a:ext cx="1908509" cy="7130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r-FR" sz="4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mentir</a:t>
            </a:r>
          </a:p>
        </p:txBody>
      </p:sp>
      <p:sp>
        <p:nvSpPr>
          <p:cNvPr id="5" name="Espace réservé du contenu 2">
            <a:extLst>
              <a:ext uri="{FF2B5EF4-FFF2-40B4-BE49-F238E27FC236}">
                <a16:creationId xmlns:a16="http://schemas.microsoft.com/office/drawing/2014/main" id="{B2EB32F3-BEF7-4A4B-9F0A-FB0C51F27178}"/>
              </a:ext>
            </a:extLst>
          </p:cNvPr>
          <p:cNvSpPr txBox="1">
            <a:spLocks/>
          </p:cNvSpPr>
          <p:nvPr/>
        </p:nvSpPr>
        <p:spPr>
          <a:xfrm>
            <a:off x="422541" y="1051489"/>
            <a:ext cx="1961145" cy="90892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choisir</a:t>
            </a:r>
          </a:p>
        </p:txBody>
      </p:sp>
      <p:sp>
        <p:nvSpPr>
          <p:cNvPr id="6" name="Espace réservé du contenu 2">
            <a:extLst>
              <a:ext uri="{FF2B5EF4-FFF2-40B4-BE49-F238E27FC236}">
                <a16:creationId xmlns:a16="http://schemas.microsoft.com/office/drawing/2014/main" id="{1D3D23FA-871F-443F-BE59-3C57F720B069}"/>
              </a:ext>
            </a:extLst>
          </p:cNvPr>
          <p:cNvSpPr txBox="1">
            <a:spLocks/>
          </p:cNvSpPr>
          <p:nvPr/>
        </p:nvSpPr>
        <p:spPr>
          <a:xfrm>
            <a:off x="2760994" y="1188810"/>
            <a:ext cx="2107866" cy="91149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5400" dirty="0">
                <a:latin typeface="Agency FB" panose="020B0503020202020204" pitchFamily="34" charset="0"/>
                <a:cs typeface="Arial" panose="020B0604020202020204" pitchFamily="34" charset="0"/>
              </a:rPr>
              <a:t>imaginer</a:t>
            </a:r>
          </a:p>
        </p:txBody>
      </p:sp>
      <p:sp>
        <p:nvSpPr>
          <p:cNvPr id="7" name="Espace réservé du contenu 2">
            <a:extLst>
              <a:ext uri="{FF2B5EF4-FFF2-40B4-BE49-F238E27FC236}">
                <a16:creationId xmlns:a16="http://schemas.microsoft.com/office/drawing/2014/main" id="{DA4E737C-2A09-4865-8478-1AF54FE0A2AC}"/>
              </a:ext>
            </a:extLst>
          </p:cNvPr>
          <p:cNvSpPr txBox="1">
            <a:spLocks/>
          </p:cNvSpPr>
          <p:nvPr/>
        </p:nvSpPr>
        <p:spPr>
          <a:xfrm>
            <a:off x="589458" y="1966626"/>
            <a:ext cx="2403654" cy="8410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latin typeface="Bahnschrift" panose="020B0502040204020203" pitchFamily="34" charset="0"/>
                <a:cs typeface="Arial" panose="020B0604020202020204" pitchFamily="34" charset="0"/>
              </a:rPr>
              <a:t>sa voix </a:t>
            </a:r>
          </a:p>
        </p:txBody>
      </p:sp>
      <p:sp>
        <p:nvSpPr>
          <p:cNvPr id="8" name="Espace réservé du contenu 2">
            <a:extLst>
              <a:ext uri="{FF2B5EF4-FFF2-40B4-BE49-F238E27FC236}">
                <a16:creationId xmlns:a16="http://schemas.microsoft.com/office/drawing/2014/main" id="{CD57077F-0A7C-4ED7-9674-BF2239CCA85A}"/>
              </a:ext>
            </a:extLst>
          </p:cNvPr>
          <p:cNvSpPr txBox="1">
            <a:spLocks/>
          </p:cNvSpPr>
          <p:nvPr/>
        </p:nvSpPr>
        <p:spPr>
          <a:xfrm>
            <a:off x="5713796" y="1928172"/>
            <a:ext cx="2259784" cy="8169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tromper</a:t>
            </a:r>
          </a:p>
        </p:txBody>
      </p:sp>
      <p:sp>
        <p:nvSpPr>
          <p:cNvPr id="9" name="Espace réservé du contenu 2">
            <a:extLst>
              <a:ext uri="{FF2B5EF4-FFF2-40B4-BE49-F238E27FC236}">
                <a16:creationId xmlns:a16="http://schemas.microsoft.com/office/drawing/2014/main" id="{85B2A665-4A71-4BE1-9F11-01BE6C4C2AA3}"/>
              </a:ext>
            </a:extLst>
          </p:cNvPr>
          <p:cNvSpPr txBox="1">
            <a:spLocks/>
          </p:cNvSpPr>
          <p:nvPr/>
        </p:nvSpPr>
        <p:spPr>
          <a:xfrm>
            <a:off x="8637007" y="448130"/>
            <a:ext cx="3059260" cy="7868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800" b="1" dirty="0">
                <a:solidFill>
                  <a:schemeClr val="accent6">
                    <a:lumMod val="75000"/>
                  </a:schemeClr>
                </a:solidFill>
                <a:latin typeface="CrayonL" panose="00000500000000000000" pitchFamily="2" charset="0"/>
                <a:cs typeface="Arial" panose="020B0604020202020204" pitchFamily="34" charset="0"/>
              </a:rPr>
              <a:t>La faim.</a:t>
            </a:r>
          </a:p>
        </p:txBody>
      </p:sp>
      <p:sp>
        <p:nvSpPr>
          <p:cNvPr id="10" name="Espace réservé du contenu 2">
            <a:extLst>
              <a:ext uri="{FF2B5EF4-FFF2-40B4-BE49-F238E27FC236}">
                <a16:creationId xmlns:a16="http://schemas.microsoft.com/office/drawing/2014/main" id="{D1F12ED7-3FB1-4423-861A-DBF5DDFF2E2B}"/>
              </a:ext>
            </a:extLst>
          </p:cNvPr>
          <p:cNvSpPr txBox="1">
            <a:spLocks/>
          </p:cNvSpPr>
          <p:nvPr/>
        </p:nvSpPr>
        <p:spPr>
          <a:xfrm>
            <a:off x="7811307" y="1263830"/>
            <a:ext cx="3496100" cy="7614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latin typeface="Bauhaus 93" panose="04030905020B02020C02" pitchFamily="82" charset="0"/>
                <a:cs typeface="Arial" panose="020B0604020202020204" pitchFamily="34" charset="0"/>
              </a:rPr>
              <a:t>une ruse</a:t>
            </a:r>
          </a:p>
        </p:txBody>
      </p:sp>
      <p:sp>
        <p:nvSpPr>
          <p:cNvPr id="11" name="Espace réservé du contenu 2">
            <a:extLst>
              <a:ext uri="{FF2B5EF4-FFF2-40B4-BE49-F238E27FC236}">
                <a16:creationId xmlns:a16="http://schemas.microsoft.com/office/drawing/2014/main" id="{070B3CB5-E5D8-4FE4-9201-A2F798266920}"/>
              </a:ext>
            </a:extLst>
          </p:cNvPr>
          <p:cNvSpPr txBox="1">
            <a:spLocks/>
          </p:cNvSpPr>
          <p:nvPr/>
        </p:nvSpPr>
        <p:spPr>
          <a:xfrm>
            <a:off x="378801" y="3148869"/>
            <a:ext cx="4507886" cy="108227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8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 violence</a:t>
            </a:r>
          </a:p>
        </p:txBody>
      </p:sp>
      <p:sp>
        <p:nvSpPr>
          <p:cNvPr id="12" name="Espace réservé du contenu 2">
            <a:extLst>
              <a:ext uri="{FF2B5EF4-FFF2-40B4-BE49-F238E27FC236}">
                <a16:creationId xmlns:a16="http://schemas.microsoft.com/office/drawing/2014/main" id="{6B8FAE43-4160-4940-A5E2-10E3458AAEB7}"/>
              </a:ext>
            </a:extLst>
          </p:cNvPr>
          <p:cNvSpPr txBox="1">
            <a:spLocks/>
          </p:cNvSpPr>
          <p:nvPr/>
        </p:nvSpPr>
        <p:spPr>
          <a:xfrm>
            <a:off x="4588678" y="4061822"/>
            <a:ext cx="2457131" cy="84108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sauver</a:t>
            </a:r>
          </a:p>
        </p:txBody>
      </p:sp>
      <p:sp>
        <p:nvSpPr>
          <p:cNvPr id="14" name="Espace réservé du contenu 2">
            <a:extLst>
              <a:ext uri="{FF2B5EF4-FFF2-40B4-BE49-F238E27FC236}">
                <a16:creationId xmlns:a16="http://schemas.microsoft.com/office/drawing/2014/main" id="{F086A9A7-F5B3-46A5-BBD0-072FDB83E40C}"/>
              </a:ext>
            </a:extLst>
          </p:cNvPr>
          <p:cNvSpPr txBox="1">
            <a:spLocks/>
          </p:cNvSpPr>
          <p:nvPr/>
        </p:nvSpPr>
        <p:spPr>
          <a:xfrm>
            <a:off x="5028079" y="3014117"/>
            <a:ext cx="3496100" cy="9366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5800" dirty="0">
                <a:latin typeface="Blackadder ITC" panose="04020505051007020D02" pitchFamily="82" charset="0"/>
                <a:cs typeface="Arial" panose="020B0604020202020204" pitchFamily="34" charset="0"/>
              </a:rPr>
              <a:t>comprendre</a:t>
            </a:r>
            <a:endParaRPr lang="fr-FR" sz="4400" dirty="0">
              <a:latin typeface="Blackadder ITC" panose="04020505051007020D02" pitchFamily="82" charset="0"/>
              <a:cs typeface="Arial" panose="020B0604020202020204" pitchFamily="34" charset="0"/>
            </a:endParaRPr>
          </a:p>
        </p:txBody>
      </p:sp>
      <p:sp>
        <p:nvSpPr>
          <p:cNvPr id="15" name="Espace réservé du contenu 2">
            <a:extLst>
              <a:ext uri="{FF2B5EF4-FFF2-40B4-BE49-F238E27FC236}">
                <a16:creationId xmlns:a16="http://schemas.microsoft.com/office/drawing/2014/main" id="{5B572CBA-7E1A-4C83-B8DC-6AAC4B9399B2}"/>
              </a:ext>
            </a:extLst>
          </p:cNvPr>
          <p:cNvSpPr txBox="1">
            <a:spLocks/>
          </p:cNvSpPr>
          <p:nvPr/>
        </p:nvSpPr>
        <p:spPr>
          <a:xfrm>
            <a:off x="543049" y="4167387"/>
            <a:ext cx="2953475" cy="8383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remuer</a:t>
            </a:r>
          </a:p>
        </p:txBody>
      </p:sp>
      <p:sp>
        <p:nvSpPr>
          <p:cNvPr id="17" name="Espace réservé du contenu 2">
            <a:extLst>
              <a:ext uri="{FF2B5EF4-FFF2-40B4-BE49-F238E27FC236}">
                <a16:creationId xmlns:a16="http://schemas.microsoft.com/office/drawing/2014/main" id="{FE58760D-B704-4983-912F-9BCE16199BAF}"/>
              </a:ext>
            </a:extLst>
          </p:cNvPr>
          <p:cNvSpPr txBox="1">
            <a:spLocks/>
          </p:cNvSpPr>
          <p:nvPr/>
        </p:nvSpPr>
        <p:spPr>
          <a:xfrm>
            <a:off x="3897611" y="4922844"/>
            <a:ext cx="2260936" cy="8410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pendant</a:t>
            </a:r>
          </a:p>
        </p:txBody>
      </p:sp>
      <p:sp>
        <p:nvSpPr>
          <p:cNvPr id="18" name="Espace réservé du contenu 2">
            <a:extLst>
              <a:ext uri="{FF2B5EF4-FFF2-40B4-BE49-F238E27FC236}">
                <a16:creationId xmlns:a16="http://schemas.microsoft.com/office/drawing/2014/main" id="{39877AC0-AB57-43C4-BFB2-0EE49E769C45}"/>
              </a:ext>
            </a:extLst>
          </p:cNvPr>
          <p:cNvSpPr txBox="1">
            <a:spLocks/>
          </p:cNvSpPr>
          <p:nvPr/>
        </p:nvSpPr>
        <p:spPr>
          <a:xfrm>
            <a:off x="6910493" y="4893168"/>
            <a:ext cx="4235807" cy="10009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000" dirty="0">
                <a:latin typeface="Arial" panose="020B0604020202020204" pitchFamily="34" charset="0"/>
                <a:cs typeface="Arial" panose="020B0604020202020204" pitchFamily="34" charset="0"/>
              </a:rPr>
              <a:t>sans crainte.</a:t>
            </a:r>
          </a:p>
        </p:txBody>
      </p:sp>
      <p:sp>
        <p:nvSpPr>
          <p:cNvPr id="19" name="Espace réservé du contenu 2">
            <a:extLst>
              <a:ext uri="{FF2B5EF4-FFF2-40B4-BE49-F238E27FC236}">
                <a16:creationId xmlns:a16="http://schemas.microsoft.com/office/drawing/2014/main" id="{4D14FE6E-017C-4975-AA20-714C9A68E772}"/>
              </a:ext>
            </a:extLst>
          </p:cNvPr>
          <p:cNvSpPr txBox="1">
            <a:spLocks/>
          </p:cNvSpPr>
          <p:nvPr/>
        </p:nvSpPr>
        <p:spPr>
          <a:xfrm>
            <a:off x="7494422" y="5763928"/>
            <a:ext cx="4376161" cy="98377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000" dirty="0">
                <a:solidFill>
                  <a:srgbClr val="CC0000"/>
                </a:solidFill>
                <a:latin typeface="AvenirNext LT Pro Regular" panose="020B0504020202020204" pitchFamily="34" charset="0"/>
                <a:cs typeface="Arial" panose="020B0604020202020204" pitchFamily="34" charset="0"/>
              </a:rPr>
              <a:t>le sac</a:t>
            </a:r>
          </a:p>
        </p:txBody>
      </p:sp>
      <p:sp>
        <p:nvSpPr>
          <p:cNvPr id="21" name="Espace réservé du contenu 2">
            <a:extLst>
              <a:ext uri="{FF2B5EF4-FFF2-40B4-BE49-F238E27FC236}">
                <a16:creationId xmlns:a16="http://schemas.microsoft.com/office/drawing/2014/main" id="{0AA308BE-C5A2-406C-AF7A-D18047BAB5DA}"/>
              </a:ext>
            </a:extLst>
          </p:cNvPr>
          <p:cNvSpPr txBox="1">
            <a:spLocks/>
          </p:cNvSpPr>
          <p:nvPr/>
        </p:nvSpPr>
        <p:spPr>
          <a:xfrm>
            <a:off x="9119255" y="3264794"/>
            <a:ext cx="2154258" cy="761458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toujours</a:t>
            </a:r>
          </a:p>
        </p:txBody>
      </p:sp>
      <p:sp>
        <p:nvSpPr>
          <p:cNvPr id="22" name="Espace réservé du contenu 2">
            <a:extLst>
              <a:ext uri="{FF2B5EF4-FFF2-40B4-BE49-F238E27FC236}">
                <a16:creationId xmlns:a16="http://schemas.microsoft.com/office/drawing/2014/main" id="{51F33A2B-4316-4A8D-A459-7D6C57B84341}"/>
              </a:ext>
            </a:extLst>
          </p:cNvPr>
          <p:cNvSpPr txBox="1">
            <a:spLocks/>
          </p:cNvSpPr>
          <p:nvPr/>
        </p:nvSpPr>
        <p:spPr>
          <a:xfrm>
            <a:off x="321416" y="5008961"/>
            <a:ext cx="3535129" cy="10242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barricader</a:t>
            </a:r>
          </a:p>
        </p:txBody>
      </p:sp>
      <p:sp>
        <p:nvSpPr>
          <p:cNvPr id="23" name="Espace réservé du contenu 2">
            <a:extLst>
              <a:ext uri="{FF2B5EF4-FFF2-40B4-BE49-F238E27FC236}">
                <a16:creationId xmlns:a16="http://schemas.microsoft.com/office/drawing/2014/main" id="{224D0CB1-AD0A-4B2F-861D-93B51C7387E6}"/>
              </a:ext>
            </a:extLst>
          </p:cNvPr>
          <p:cNvSpPr txBox="1">
            <a:spLocks/>
          </p:cNvSpPr>
          <p:nvPr/>
        </p:nvSpPr>
        <p:spPr>
          <a:xfrm>
            <a:off x="2760994" y="2315821"/>
            <a:ext cx="3496100" cy="98377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 habit</a:t>
            </a:r>
          </a:p>
        </p:txBody>
      </p:sp>
      <p:sp>
        <p:nvSpPr>
          <p:cNvPr id="24" name="Espace réservé du contenu 2">
            <a:extLst>
              <a:ext uri="{FF2B5EF4-FFF2-40B4-BE49-F238E27FC236}">
                <a16:creationId xmlns:a16="http://schemas.microsoft.com/office/drawing/2014/main" id="{977D5F13-8D8B-4435-BD14-B498F969C5B9}"/>
              </a:ext>
            </a:extLst>
          </p:cNvPr>
          <p:cNvSpPr txBox="1">
            <a:spLocks/>
          </p:cNvSpPr>
          <p:nvPr/>
        </p:nvSpPr>
        <p:spPr>
          <a:xfrm>
            <a:off x="1791284" y="5767458"/>
            <a:ext cx="4027055" cy="84108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longtemps</a:t>
            </a:r>
          </a:p>
        </p:txBody>
      </p:sp>
      <p:sp>
        <p:nvSpPr>
          <p:cNvPr id="25" name="Espace réservé du contenu 2">
            <a:extLst>
              <a:ext uri="{FF2B5EF4-FFF2-40B4-BE49-F238E27FC236}">
                <a16:creationId xmlns:a16="http://schemas.microsoft.com/office/drawing/2014/main" id="{66420127-5943-4165-BDFA-0ABB5C91AF2D}"/>
              </a:ext>
            </a:extLst>
          </p:cNvPr>
          <p:cNvSpPr txBox="1">
            <a:spLocks/>
          </p:cNvSpPr>
          <p:nvPr/>
        </p:nvSpPr>
        <p:spPr>
          <a:xfrm>
            <a:off x="8312858" y="2383674"/>
            <a:ext cx="3728951" cy="10387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pincer</a:t>
            </a:r>
          </a:p>
        </p:txBody>
      </p:sp>
      <p:sp>
        <p:nvSpPr>
          <p:cNvPr id="26" name="Espace réservé du contenu 2">
            <a:extLst>
              <a:ext uri="{FF2B5EF4-FFF2-40B4-BE49-F238E27FC236}">
                <a16:creationId xmlns:a16="http://schemas.microsoft.com/office/drawing/2014/main" id="{5E1489C7-875F-4AF0-BFAE-EE9286812561}"/>
              </a:ext>
            </a:extLst>
          </p:cNvPr>
          <p:cNvSpPr txBox="1">
            <a:spLocks/>
          </p:cNvSpPr>
          <p:nvPr/>
        </p:nvSpPr>
        <p:spPr>
          <a:xfrm>
            <a:off x="7108004" y="3994066"/>
            <a:ext cx="4902706" cy="129866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6000" b="1" dirty="0">
                <a:solidFill>
                  <a:srgbClr val="CC0000"/>
                </a:solidFill>
                <a:latin typeface="CrayonL" panose="00000500000000000000" pitchFamily="2" charset="0"/>
                <a:cs typeface="Arial" panose="020B0604020202020204" pitchFamily="34" charset="0"/>
              </a:rPr>
              <a:t>L’invention</a:t>
            </a:r>
          </a:p>
        </p:txBody>
      </p:sp>
      <p:sp>
        <p:nvSpPr>
          <p:cNvPr id="13" name="Espace réservé du pied de page 12">
            <a:extLst>
              <a:ext uri="{FF2B5EF4-FFF2-40B4-BE49-F238E27FC236}">
                <a16:creationId xmlns:a16="http://schemas.microsoft.com/office/drawing/2014/main" id="{2B599D0D-3CBA-4B75-BCF7-0898BBB27C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</p:spTree>
    <p:extLst>
      <p:ext uri="{BB962C8B-B14F-4D97-AF65-F5344CB8AC3E}">
        <p14:creationId xmlns:p14="http://schemas.microsoft.com/office/powerpoint/2010/main" val="29812560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4" grpId="0"/>
      <p:bldP spid="15" grpId="0"/>
      <p:bldP spid="17" grpId="0"/>
      <p:bldP spid="18" grpId="0"/>
      <p:bldP spid="19" grpId="0"/>
      <p:bldP spid="21" grpId="0"/>
      <p:bldP spid="22" grpId="0"/>
      <p:bldP spid="23" grpId="0"/>
      <p:bldP spid="24" grpId="0"/>
      <p:bldP spid="25" grpId="0"/>
      <p:bldP spid="2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D33B12A-FF39-848D-C366-63A5454EE6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Je vais encore vous projeter des photos.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133203FE-E11C-8A11-F46F-B05F8D41417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lnSpc>
                <a:spcPct val="200000"/>
              </a:lnSpc>
              <a:buNone/>
            </a:pPr>
            <a:r>
              <a:rPr lang="fr-FR" dirty="0"/>
              <a:t>Pour chaque photo, vous devrez montrer à mon signal l’étiquette qui correspond :</a:t>
            </a:r>
          </a:p>
          <a:p>
            <a:pPr>
              <a:lnSpc>
                <a:spcPct val="200000"/>
              </a:lnSpc>
              <a:buFontTx/>
              <a:buChar char="-"/>
            </a:pPr>
            <a:r>
              <a:rPr lang="fr-FR" dirty="0"/>
              <a:t>Quelle émotion est représentée ?</a:t>
            </a:r>
          </a:p>
          <a:p>
            <a:pPr marL="0" indent="0">
              <a:lnSpc>
                <a:spcPct val="200000"/>
              </a:lnSpc>
              <a:buNone/>
            </a:pPr>
            <a:r>
              <a:rPr lang="fr-FR" dirty="0"/>
              <a:t>Puis vous devrez me dire : Comment on le sait ? </a:t>
            </a:r>
          </a:p>
          <a:p>
            <a:endParaRPr lang="fr-FR" dirty="0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599C4536-091B-DA8F-23F3-18CEF76ABF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3053569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6EA3EDB4-06F0-5301-4D85-E30A8A0326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  <p:pic>
        <p:nvPicPr>
          <p:cNvPr id="6" name="Espace réservé du contenu 5">
            <a:extLst>
              <a:ext uri="{FF2B5EF4-FFF2-40B4-BE49-F238E27FC236}">
                <a16:creationId xmlns:a16="http://schemas.microsoft.com/office/drawing/2014/main" id="{3E1ACED0-BCB5-E74D-FCFC-E7FFBCD95B5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927386" y="1222218"/>
            <a:ext cx="7432118" cy="49547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106952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260E899B-8E1F-2251-92BD-458DD8DA82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  <p:pic>
        <p:nvPicPr>
          <p:cNvPr id="6" name="Espace réservé du contenu 5">
            <a:extLst>
              <a:ext uri="{FF2B5EF4-FFF2-40B4-BE49-F238E27FC236}">
                <a16:creationId xmlns:a16="http://schemas.microsoft.com/office/drawing/2014/main" id="{E1796CD7-8EDC-E274-440D-6232290E61D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038600" y="915194"/>
            <a:ext cx="3507846" cy="52617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681884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30B6C1AB-BEDE-0DC3-FD0A-D59772C17B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  <p:pic>
        <p:nvPicPr>
          <p:cNvPr id="6" name="Espace réservé du contenu 5">
            <a:extLst>
              <a:ext uri="{FF2B5EF4-FFF2-40B4-BE49-F238E27FC236}">
                <a16:creationId xmlns:a16="http://schemas.microsoft.com/office/drawing/2014/main" id="{5BFC632E-6DA9-FEC9-F75C-E1ACB75076C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892990" y="696779"/>
            <a:ext cx="3653456" cy="54801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984650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2F145DB9-F2CA-2F07-C530-F63E3A5297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  <p:pic>
        <p:nvPicPr>
          <p:cNvPr id="6" name="Espace réservé du contenu 5">
            <a:extLst>
              <a:ext uri="{FF2B5EF4-FFF2-40B4-BE49-F238E27FC236}">
                <a16:creationId xmlns:a16="http://schemas.microsoft.com/office/drawing/2014/main" id="{BCDCD914-D0F7-3321-73E8-AE7EC659661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038600" y="915194"/>
            <a:ext cx="3507846" cy="52617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008425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F3273D32-CE27-51AE-ADEB-C1BAE80B94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  <p:pic>
        <p:nvPicPr>
          <p:cNvPr id="9" name="Espace réservé du contenu 8">
            <a:extLst>
              <a:ext uri="{FF2B5EF4-FFF2-40B4-BE49-F238E27FC236}">
                <a16:creationId xmlns:a16="http://schemas.microsoft.com/office/drawing/2014/main" id="{19BDDF8B-EE75-7B6F-CE37-D2B1886A18A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038600" y="915194"/>
            <a:ext cx="3507846" cy="52617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1157708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15362</TotalTime>
  <Words>778</Words>
  <Application>Microsoft Office PowerPoint</Application>
  <PresentationFormat>Grand écran</PresentationFormat>
  <Paragraphs>223</Paragraphs>
  <Slides>36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10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36</vt:i4>
      </vt:variant>
    </vt:vector>
  </HeadingPairs>
  <TitlesOfParts>
    <vt:vector size="47" baseType="lpstr">
      <vt:lpstr>Agency FB</vt:lpstr>
      <vt:lpstr>Arial</vt:lpstr>
      <vt:lpstr>AvenirNext LT Pro Regular</vt:lpstr>
      <vt:lpstr>Bahnschrift</vt:lpstr>
      <vt:lpstr>Bauhaus 93</vt:lpstr>
      <vt:lpstr>Blackadder ITC</vt:lpstr>
      <vt:lpstr>Calibri</vt:lpstr>
      <vt:lpstr>Calibri Light</vt:lpstr>
      <vt:lpstr>CrayonL</vt:lpstr>
      <vt:lpstr>Times New Roman</vt:lpstr>
      <vt:lpstr>Thème Office</vt:lpstr>
      <vt:lpstr>date </vt:lpstr>
      <vt:lpstr>Rappel</vt:lpstr>
      <vt:lpstr>Il existe 6 grandes familles d’émotions. </vt:lpstr>
      <vt:lpstr>Je vais encore vous projeter des photos.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Pour chaque émotion, on remarque :</vt:lpstr>
      <vt:lpstr>Chaque famille d’émotion peut être décrite avec des adjectifs différents.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Je vous distribue maintenant le début du texte.</vt:lpstr>
      <vt:lpstr>Vous lisez seul une première fois.</vt:lpstr>
      <vt:lpstr>Les questions : </vt:lpstr>
      <vt:lpstr>Lisons ensemble : </vt:lpstr>
      <vt:lpstr>Présentation PowerPoint</vt:lpstr>
      <vt:lpstr>Présentation PowerPoint</vt:lpstr>
      <vt:lpstr>La prochaine fois</vt:lpstr>
      <vt:lpstr>Devoirs : </vt:lpstr>
      <vt:lpstr>Lecture mots rapide : chacun son tour</vt:lpstr>
      <vt:lpstr>Lecture mots rapide : chacun son tour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date</dc:title>
  <dc:creator>aline ledoux</dc:creator>
  <cp:lastModifiedBy>aline ledoux</cp:lastModifiedBy>
  <cp:revision>205</cp:revision>
  <dcterms:created xsi:type="dcterms:W3CDTF">2021-07-07T15:19:39Z</dcterms:created>
  <dcterms:modified xsi:type="dcterms:W3CDTF">2022-06-03T08:38:05Z</dcterms:modified>
</cp:coreProperties>
</file>