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842" r:id="rId2"/>
    <p:sldId id="257" r:id="rId3"/>
    <p:sldId id="613" r:id="rId4"/>
    <p:sldId id="258" r:id="rId5"/>
    <p:sldId id="682" r:id="rId6"/>
    <p:sldId id="851" r:id="rId7"/>
    <p:sldId id="683" r:id="rId8"/>
    <p:sldId id="852" r:id="rId9"/>
    <p:sldId id="853" r:id="rId10"/>
    <p:sldId id="696" r:id="rId11"/>
    <p:sldId id="523" r:id="rId12"/>
    <p:sldId id="676" r:id="rId13"/>
    <p:sldId id="679" r:id="rId14"/>
    <p:sldId id="680" r:id="rId15"/>
    <p:sldId id="695" r:id="rId16"/>
    <p:sldId id="400" r:id="rId17"/>
    <p:sldId id="646" r:id="rId18"/>
    <p:sldId id="647" r:id="rId19"/>
    <p:sldId id="510" r:id="rId20"/>
    <p:sldId id="388" r:id="rId21"/>
    <p:sldId id="389" r:id="rId22"/>
    <p:sldId id="512" r:id="rId23"/>
    <p:sldId id="649" r:id="rId24"/>
    <p:sldId id="675" r:id="rId25"/>
    <p:sldId id="821" r:id="rId26"/>
    <p:sldId id="840" r:id="rId27"/>
    <p:sldId id="854" r:id="rId28"/>
    <p:sldId id="608" r:id="rId29"/>
    <p:sldId id="609" r:id="rId30"/>
    <p:sldId id="610" r:id="rId31"/>
    <p:sldId id="611" r:id="rId32"/>
    <p:sldId id="612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6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01/06/2022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01/06/2022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umni.fr/video/c-est-qui-molier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8009299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45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Les fourberies de Scapin.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975FEDC-FC0D-9D98-F258-1EECF31E8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1149" y="2609353"/>
            <a:ext cx="2020401" cy="329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1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FE3FCA-0CDC-4F8B-82DA-EBFA728C1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fr-FR" dirty="0"/>
              <a:t>Les fourberies de Scapin.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85F4237-F2BA-4615-81C7-2CDF70D2E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72CAE2-BC03-4D3A-9EE5-30EB933635FC}"/>
              </a:ext>
            </a:extLst>
          </p:cNvPr>
          <p:cNvSpPr txBox="1"/>
          <p:nvPr/>
        </p:nvSpPr>
        <p:spPr>
          <a:xfrm>
            <a:off x="920530" y="1199169"/>
            <a:ext cx="10351034" cy="5157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Cette pièce est une comédie écrite par Molière en 1671.</a:t>
            </a:r>
          </a:p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Elle est encore jouée de nos jours.</a:t>
            </a:r>
          </a:p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Scapin est le valet de Léandre.</a:t>
            </a:r>
          </a:p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En l’absence de leurs pères partis en voyage, Octave, fils d’Argante s'est épris de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Hyacinte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, jeune fille pauvre et de naissance inconnue qu’il vient d’épouser, tandis que Léandre, fils de Géronte, est tombé amoureux d'une « jeune Égyptienne »,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Zerbinette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, de passage dans sa troupe .</a:t>
            </a:r>
            <a:endParaRPr lang="fr-FR" sz="16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B179C22-F5F6-2D87-4189-4DFAE6C65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6580" y="443619"/>
            <a:ext cx="1827784" cy="298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9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564760" y="2197716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5" name="Retângulo de cantos arredondados 195">
            <a:extLst>
              <a:ext uri="{FF2B5EF4-FFF2-40B4-BE49-F238E27FC236}">
                <a16:creationId xmlns:a16="http://schemas.microsoft.com/office/drawing/2014/main" id="{77AF5AC4-9EAB-4F04-8C18-74447080C3CA}"/>
              </a:ext>
            </a:extLst>
          </p:cNvPr>
          <p:cNvSpPr/>
          <p:nvPr/>
        </p:nvSpPr>
        <p:spPr>
          <a:xfrm>
            <a:off x="9357053" y="4690740"/>
            <a:ext cx="1797290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13480" y="889048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valet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28568" y="3429000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se garder de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verbe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13480" y="215550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péril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valet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392379" y="2267760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péril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8224" y="780437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7295" y="2033309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045" y="3595286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43136" y="1329512"/>
            <a:ext cx="802750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domestique.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28568" y="2735837"/>
            <a:ext cx="8819167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danger.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384404" y="4102537"/>
            <a:ext cx="826937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s’abstenir, ne pas faire quelque chose</a:t>
            </a: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9344725" y="4772511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quérir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A6D4DCF2-7BAF-4528-A1AC-98D90F1D8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761E1AA-61FF-D1BF-D8E6-8EA81B1F43B7}"/>
              </a:ext>
            </a:extLst>
          </p:cNvPr>
          <p:cNvSpPr txBox="1"/>
          <p:nvPr/>
        </p:nvSpPr>
        <p:spPr>
          <a:xfrm>
            <a:off x="413480" y="4815623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quérir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verbe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4F68E29E-4F42-8A07-D48C-597CAD4252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8640" y="4811572"/>
            <a:ext cx="268247" cy="457240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C55DE371-5BB0-B4C4-0D7E-C883288957CD}"/>
              </a:ext>
            </a:extLst>
          </p:cNvPr>
          <p:cNvSpPr txBox="1"/>
          <p:nvPr/>
        </p:nvSpPr>
        <p:spPr>
          <a:xfrm>
            <a:off x="382804" y="5411196"/>
            <a:ext cx="8864931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chercher dans l'intention de ramener, de rapporter -  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ne s'emploie plus qu'à l'infinitif : aller quérir le médecin.</a:t>
            </a:r>
          </a:p>
        </p:txBody>
      </p:sp>
      <p:sp>
        <p:nvSpPr>
          <p:cNvPr id="28" name="Retângulo de cantos arredondados 195">
            <a:extLst>
              <a:ext uri="{FF2B5EF4-FFF2-40B4-BE49-F238E27FC236}">
                <a16:creationId xmlns:a16="http://schemas.microsoft.com/office/drawing/2014/main" id="{C76EF081-4FC9-C7C7-B796-61424E1C88FC}"/>
              </a:ext>
            </a:extLst>
          </p:cNvPr>
          <p:cNvSpPr/>
          <p:nvPr/>
        </p:nvSpPr>
        <p:spPr>
          <a:xfrm>
            <a:off x="7676679" y="3163546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30" name="CaixaDeTexto 109">
            <a:extLst>
              <a:ext uri="{FF2B5EF4-FFF2-40B4-BE49-F238E27FC236}">
                <a16:creationId xmlns:a16="http://schemas.microsoft.com/office/drawing/2014/main" id="{024C35C6-68DC-3985-85CE-2A4886CAF088}"/>
              </a:ext>
            </a:extLst>
          </p:cNvPr>
          <p:cNvSpPr txBox="1"/>
          <p:nvPr/>
        </p:nvSpPr>
        <p:spPr>
          <a:xfrm>
            <a:off x="7504345" y="3296033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se garder de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33D59C2-F614-C6C9-8F3F-4803F1FBD7E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3885" y="827389"/>
            <a:ext cx="1269163" cy="126916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0626644-656E-F779-174C-E0C43133AFE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4869" y="2522034"/>
            <a:ext cx="1228769" cy="122876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9C955EE-63E1-7307-9C11-5C075784B3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3130" y="3700255"/>
            <a:ext cx="1005786" cy="100578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98DB911-F189-38CC-49E6-F39F95F0B6A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2072" y="5239065"/>
            <a:ext cx="972998" cy="97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  <p:bldP spid="23" grpId="0"/>
      <p:bldP spid="26" grpId="0"/>
      <p:bldP spid="28" grpId="0" animBg="1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4992911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fr-FR" sz="2400" dirty="0"/>
              <a:t>Le texte :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Je vous le distribue.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Vous suivez la lecture – je lis.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Vous remarquerez que je ne lis pas tout.</a:t>
            </a:r>
            <a:endParaRPr lang="fr-FR" sz="3000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828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On se pose des questions  pour le résumé: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40DE14-B55E-4289-90B1-29C80CB7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48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32072E2-F1F4-435B-BE58-369C3AB8D13E}"/>
              </a:ext>
            </a:extLst>
          </p:cNvPr>
          <p:cNvSpPr txBox="1"/>
          <p:nvPr/>
        </p:nvSpPr>
        <p:spPr>
          <a:xfrm>
            <a:off x="539417" y="763278"/>
            <a:ext cx="10729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ui ?  Géronte, et Scapin - le valet.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28DB0F-53D7-4C26-84C9-1212C3AF27BA}"/>
              </a:ext>
            </a:extLst>
          </p:cNvPr>
          <p:cNvSpPr txBox="1"/>
          <p:nvPr/>
        </p:nvSpPr>
        <p:spPr>
          <a:xfrm>
            <a:off x="539417" y="1729137"/>
            <a:ext cx="11193547" cy="3903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uoi ? Scapin fait croire à Géronte qu’il est en danger car rechercher par des malfrats.</a:t>
            </a:r>
          </a:p>
          <a:p>
            <a:pPr>
              <a:lnSpc>
                <a:spcPct val="150000"/>
              </a:lnSpc>
            </a:pPr>
            <a:r>
              <a:rPr lang="fr-FR" sz="2800" dirty="0"/>
              <a:t>Pour pouvoir rentrer chez lui en sécurité et aller chercher de l’aide, Scapin propose à Géronte de se cacher dans un sac.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uand ? Un jour.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</a:rPr>
              <a:t>O</a:t>
            </a:r>
            <a:r>
              <a:rPr lang="fr-FR" sz="2800" dirty="0"/>
              <a:t>ù? Ce n’est pas dit.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DA76363-0162-444E-A194-7C3F4E19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109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D2B657-724E-4E90-AC28-DDF47D01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résumé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BB8ABA-C127-4676-914F-B1BBD0933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8016"/>
            <a:ext cx="10515600" cy="174917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Scapin suggère à Géronte d'échapper à la fureur du spadassin en se cachant dans un sac.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DD3107A-E976-425F-A89E-9F0CF1F8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551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BA0D84-3462-446E-AFC6-BA42584D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dirty="0"/>
              <a:t>Hypothèses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9F26F9-6B84-4634-8841-7C54C04C9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338" y="1690688"/>
            <a:ext cx="10758408" cy="1077912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votre avis, que va-il se passer 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1B28AD-17A0-4F76-ADF6-F9DD568CBA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5938" y="935177"/>
            <a:ext cx="552773" cy="92989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0D8F648-81A6-472B-BE43-795638502E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063" y="186162"/>
            <a:ext cx="1213963" cy="1213963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DA4F1AF7-DF46-4AAD-9E8D-6B8D19F9D13E}"/>
              </a:ext>
            </a:extLst>
          </p:cNvPr>
          <p:cNvSpPr txBox="1">
            <a:spLocks/>
          </p:cNvSpPr>
          <p:nvPr/>
        </p:nvSpPr>
        <p:spPr>
          <a:xfrm>
            <a:off x="710338" y="3119993"/>
            <a:ext cx="10758408" cy="107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Parlez lentement, je note toutes vos propositions.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3BBFEFA-FABC-4A4F-B704-D2EBCA0BE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463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AAE841-8A91-480B-A361-3C94338A8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Collons et rangeons tout ça.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FADCB1-1F76-4996-8069-0783232C2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962" y="2134384"/>
            <a:ext cx="10515600" cy="13255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3200" dirty="0"/>
              <a:t>Voici le lexique de la semaine :</a:t>
            </a:r>
          </a:p>
          <a:p>
            <a:pPr marL="0" indent="0">
              <a:buNone/>
            </a:pPr>
            <a:r>
              <a:rPr lang="fr-FR" sz="3200" dirty="0"/>
              <a:t>On le note dans la partie lexique de notre classeur.</a:t>
            </a:r>
          </a:p>
          <a:p>
            <a:pPr marL="0" indent="0">
              <a:buNone/>
            </a:pPr>
            <a:r>
              <a:rPr lang="fr-FR" sz="3200" dirty="0"/>
              <a:t>Vous copiez le résumé.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0709161-E727-4429-8F3B-DDF10E2D273A}"/>
              </a:ext>
            </a:extLst>
          </p:cNvPr>
          <p:cNvSpPr txBox="1">
            <a:spLocks/>
          </p:cNvSpPr>
          <p:nvPr/>
        </p:nvSpPr>
        <p:spPr>
          <a:xfrm>
            <a:off x="838199" y="1929236"/>
            <a:ext cx="10778067" cy="889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32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E99E48-834A-4635-890D-052471583FF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251" y="78898"/>
            <a:ext cx="1898015" cy="189801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1030E41-A21C-4910-9293-7E61FD89D7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576" y="1839807"/>
            <a:ext cx="1098676" cy="109424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16D2D1F-5BF1-42A7-97EC-7667AB6F8B7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9914" y="3172601"/>
            <a:ext cx="849424" cy="946502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581A9D4-0024-4E66-8BCB-A833064881F3}"/>
              </a:ext>
            </a:extLst>
          </p:cNvPr>
          <p:cNvSpPr txBox="1">
            <a:spLocks/>
          </p:cNvSpPr>
          <p:nvPr/>
        </p:nvSpPr>
        <p:spPr>
          <a:xfrm>
            <a:off x="838200" y="3590006"/>
            <a:ext cx="10515600" cy="26116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Vous relisez le texte par 2.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Un qui fait Géronte, un qui fait Scapin.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Pas de chronométrage cette semaine, le texte est difficile.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E6F53ECA-BC97-4DDE-839A-31AFDAB49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403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951120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beaucoup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ainsi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 travers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terminé l’histoire « les marchands de poissons»,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516AD6-A48E-47CB-A0E7-BD4189FB5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590" y="2068113"/>
            <a:ext cx="3702584" cy="15409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5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361BFD0-1C37-48F7-AFEC-6BA794D42D48}"/>
              </a:ext>
            </a:extLst>
          </p:cNvPr>
          <p:cNvSpPr txBox="1">
            <a:spLocks/>
          </p:cNvSpPr>
          <p:nvPr/>
        </p:nvSpPr>
        <p:spPr>
          <a:xfrm>
            <a:off x="332719" y="4294645"/>
            <a:ext cx="5579194" cy="132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ainsi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A9B01E4-FA42-4141-8297-B80758326C1A}"/>
              </a:ext>
            </a:extLst>
          </p:cNvPr>
          <p:cNvSpPr txBox="1">
            <a:spLocks/>
          </p:cNvSpPr>
          <p:nvPr/>
        </p:nvSpPr>
        <p:spPr>
          <a:xfrm>
            <a:off x="4138976" y="2362666"/>
            <a:ext cx="4204546" cy="12691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098851FD-1224-4C28-AEBA-86854FDD4DE7}"/>
              </a:ext>
            </a:extLst>
          </p:cNvPr>
          <p:cNvSpPr txBox="1">
            <a:spLocks/>
          </p:cNvSpPr>
          <p:nvPr/>
        </p:nvSpPr>
        <p:spPr>
          <a:xfrm>
            <a:off x="3376919" y="4218940"/>
            <a:ext cx="5438162" cy="1359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 travers</a:t>
            </a:r>
          </a:p>
          <a:p>
            <a:pPr marL="0" indent="0">
              <a:buNone/>
            </a:pPr>
            <a:endParaRPr lang="fr-FR" sz="6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F5B6D707-D28A-45F5-91E1-5B9EC0D401F9}"/>
              </a:ext>
            </a:extLst>
          </p:cNvPr>
          <p:cNvSpPr txBox="1">
            <a:spLocks/>
          </p:cNvSpPr>
          <p:nvPr/>
        </p:nvSpPr>
        <p:spPr>
          <a:xfrm>
            <a:off x="8153400" y="2060016"/>
            <a:ext cx="3535379" cy="126910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beaucoup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6334A38-19C1-44AE-AB4F-25309EE6C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Regardons les un par un pour les photographier dans notre tête.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5C7EC427-DB7C-4684-AEF8-1AA84FFED0F7}"/>
              </a:ext>
            </a:extLst>
          </p:cNvPr>
          <p:cNvSpPr txBox="1">
            <a:spLocks/>
          </p:cNvSpPr>
          <p:nvPr/>
        </p:nvSpPr>
        <p:spPr>
          <a:xfrm>
            <a:off x="7903675" y="4409465"/>
            <a:ext cx="3645627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1EE8C3A2-A835-46E3-9AEF-56B4814FC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66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34537" y="2006271"/>
            <a:ext cx="3878863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1285593" y="1289745"/>
            <a:ext cx="3779258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comment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38792" y="3469943"/>
            <a:ext cx="278318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4625674" y="2307075"/>
            <a:ext cx="4203186" cy="1154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011805" y="2741583"/>
            <a:ext cx="3153020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012317" y="1289745"/>
            <a:ext cx="3649301" cy="843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comment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ainsi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45226" y="429435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ainsi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4954045" y="3952603"/>
            <a:ext cx="315302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377313" y="3741201"/>
            <a:ext cx="3547716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610511" y="5202588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054989" y="5724785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 travers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6" y="2586659"/>
            <a:ext cx="2977173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ainsi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924189" y="479932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 travers</a:t>
            </a:r>
          </a:p>
        </p:txBody>
      </p:sp>
      <p:sp>
        <p:nvSpPr>
          <p:cNvPr id="16" name="Espace réservé du pied de page 15">
            <a:extLst>
              <a:ext uri="{FF2B5EF4-FFF2-40B4-BE49-F238E27FC236}">
                <a16:creationId xmlns:a16="http://schemas.microsoft.com/office/drawing/2014/main" id="{2C7F9687-0432-4EB2-8933-6619A8BD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13DF82B-17D6-7A9B-530E-9052B16A4AFE}"/>
              </a:ext>
            </a:extLst>
          </p:cNvPr>
          <p:cNvSpPr txBox="1">
            <a:spLocks/>
          </p:cNvSpPr>
          <p:nvPr/>
        </p:nvSpPr>
        <p:spPr>
          <a:xfrm>
            <a:off x="6807567" y="5388937"/>
            <a:ext cx="3878863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8290" y="1688712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 travers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162939" y="1015605"/>
            <a:ext cx="3235827" cy="101733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le lendemain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où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20089" y="2524901"/>
            <a:ext cx="3103069" cy="978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quand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3355663" y="4070109"/>
            <a:ext cx="5143732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b="1" dirty="0">
                <a:latin typeface="CrayonL" panose="00000500000000000000" pitchFamily="2" charset="0"/>
                <a:cs typeface="Arial" panose="020B0604020202020204" pitchFamily="34" charset="0"/>
              </a:rPr>
              <a:t>comment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comme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deux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7432895" y="387760"/>
            <a:ext cx="4215239" cy="1345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près de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5177610" y="516447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demain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64FDAD-92C7-4399-9E2C-B93C6FBB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les dicte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C8CED5-840D-4515-AA8E-F56976B000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2457" y="2117976"/>
            <a:ext cx="2668305" cy="2668305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7EC25C2-337F-4C4C-BAF7-9FD6C43C9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148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0D43EE6-5025-4638-9EB1-5EBB93F3F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AB1EDA9-8F1D-9064-CD2F-8126D2FB4321}"/>
              </a:ext>
            </a:extLst>
          </p:cNvPr>
          <p:cNvSpPr txBox="1"/>
          <p:nvPr/>
        </p:nvSpPr>
        <p:spPr>
          <a:xfrm>
            <a:off x="3885320" y="1629802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beaucoup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 travers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ainsi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</p:txBody>
      </p:sp>
    </p:spTree>
    <p:extLst>
      <p:ext uri="{BB962C8B-B14F-4D97-AF65-F5344CB8AC3E}">
        <p14:creationId xmlns:p14="http://schemas.microsoft.com/office/powerpoint/2010/main" val="11934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C946231-724E-7FB3-9FDA-A61B1C33928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9422" y="1322992"/>
            <a:ext cx="8233594" cy="202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3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004868A-C406-29EF-7148-A38F2D6AE9D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4188" y="1098682"/>
            <a:ext cx="9466642" cy="233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48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regarderons la suite.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 étude de la langue.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654"/>
            <a:ext cx="10515600" cy="1325563"/>
          </a:xfrm>
        </p:spPr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 thème de la période est toujours la ruse.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230"/>
            <a:ext cx="10515600" cy="474273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lirons </a:t>
            </a:r>
            <a:r>
              <a:rPr lang="fr-FR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plusieurs types d’histoires.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avons des objectifs précis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Avoir un classeur propre, et faire le travail demandé avec soin.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travaillerons sur la ruse, la force et les fables.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Evidemment nous continuons le travail d’entrainement à la lecture, d’étude de la langue et le futur en conjugaison.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8A1592-1F2B-4D00-8DE3-345F950D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Copier les mots de la semaine.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31971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fils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Monsieur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l’affaire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57966" y="2112888"/>
            <a:ext cx="3449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votre logis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riche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ce soir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mariage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beaucoup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370313" y="41823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rompre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446398" y="5483411"/>
            <a:ext cx="3206418" cy="9133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dépêcher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477523" y="4488417"/>
            <a:ext cx="4344102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Attendez.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664166" y="5541283"/>
            <a:ext cx="320641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étrange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pauvre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4595457" y="2423333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frère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54982" y="596431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goupil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819935" y="2512465"/>
            <a:ext cx="3961382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se coucha .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tuer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0873" y="1087127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imaginer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13796" y="1928172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tromper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637007" y="448130"/>
            <a:ext cx="3059260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 faim.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11307" y="1263830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8801" y="3148869"/>
            <a:ext cx="4507886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violence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4588678" y="4061822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28079" y="3014117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remuer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sans crainte.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sac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19255" y="3264794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barricader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60994" y="2315821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habit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312858" y="2383674"/>
            <a:ext cx="3728951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pincer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108004" y="3994066"/>
            <a:ext cx="4902706" cy="1298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L’invention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6C06B3-09EB-40F2-A786-AE9B9AA3A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358" y="828136"/>
            <a:ext cx="11153274" cy="559672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L’objectif est toujours de se fabriquer une représentation mentale d’un texte mais surtout de comprendre les émotions des personnages.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faudra à chaque fois se mettre à la place de chaque personnage pour comprendre si il a raison ou tord, s’il est gentil ou méchant.</a:t>
            </a:r>
          </a:p>
          <a:p>
            <a:pPr>
              <a:lnSpc>
                <a:spcPct val="150000"/>
              </a:lnSpc>
            </a:pP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r-FR" sz="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A7FE0CC-821B-406E-A134-AE0407A4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747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55CBC4-8CBF-42BC-BD1D-28AFE90C6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chaque histoire, nous verrons la ruse.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2158C3-035D-4671-9E4B-7EB6553F0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83747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chaque fois, on se demandera pourquoi l’histoire est une ruse?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0830DDD-4F2D-4245-9732-A2781DE6A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86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33B12A-FF39-848D-C366-63A5454EE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Cette semaine et la suivante, nous travaillerons un peu différemment.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33203FE-E11C-8A11-F46F-B05F8D414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On va commencer par regarder un extrait d’une pièce de théâtre classique : les fourberies de Scapin.</a:t>
            </a:r>
          </a:p>
          <a:p>
            <a:pPr marL="0" indent="0">
              <a:buNone/>
            </a:pPr>
            <a:r>
              <a:rPr lang="fr-FR" dirty="0"/>
              <a:t>Vous verrez, il y a encore une ruse.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Puis nous travaillerons sur une pièce contemporaine où là encore, il y a une ruse.</a:t>
            </a:r>
          </a:p>
          <a:p>
            <a:pPr marL="0" indent="0">
              <a:buNone/>
            </a:pPr>
            <a:r>
              <a:rPr lang="fr-FR" dirty="0"/>
              <a:t>Vous apprendrez la pièce et vous la jouerez devant la classe.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99C4536-091B-DA8F-23F3-18CEF76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9468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Le texte de cette semaine est </a:t>
            </a:r>
            <a:r>
              <a:rPr lang="fr-FR" sz="4000" b="1" dirty="0"/>
              <a:t>une pièce de théâtre.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/>
              <a:t>La pièce de théâtre est un texte un peu différent de ce qu’on a pu faire depuis le début de l’année.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L’auteur écrit pour que son histoire soit jouée.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Il donne des informations sur le texte, mais aussi sur les lieux, et la manière dont doit être dit le texte.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FE3FCA-0CDC-4F8B-82DA-EBFA728C1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fr-FR" dirty="0"/>
              <a:t>Molière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85F4237-F2BA-4615-81C7-2CDF70D2E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72CAE2-BC03-4D3A-9EE5-30EB933635FC}"/>
              </a:ext>
            </a:extLst>
          </p:cNvPr>
          <p:cNvSpPr txBox="1"/>
          <p:nvPr/>
        </p:nvSpPr>
        <p:spPr>
          <a:xfrm>
            <a:off x="955990" y="1563939"/>
            <a:ext cx="8676898" cy="4418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Molière (de son vrai nom Jean-Baptiste Poquelin) est un homme de théâtre complet – il écrit, joue et dirige -  né à Paris le 15 janvier 1622, mort à Paris le 17 février 1673.</a:t>
            </a:r>
          </a:p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Son grand père et son père était tapissier du roi, mais Molière choisit de faire du théâtre.</a:t>
            </a:r>
          </a:p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Après des débuts compliqués, il va connaître un grand succès.</a:t>
            </a:r>
            <a:endParaRPr lang="fr-FR" sz="16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8AAF81B-6897-0097-F20E-A56EC7A7C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5912" y="319889"/>
            <a:ext cx="2114588" cy="232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1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AF0232-4011-D0A7-5E4A-CE1A82A4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hlinkClick r:id="rId2"/>
              </a:rPr>
              <a:t>https://www.lumni.fr/video/c-est-qui-moliere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E496C7A-BAC3-E1A8-E24C-903DE9FDD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426396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14006</TotalTime>
  <Words>1138</Words>
  <Application>Microsoft Office PowerPoint</Application>
  <PresentationFormat>Grand écran</PresentationFormat>
  <Paragraphs>238</Paragraphs>
  <Slides>32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48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Le thème de la période est toujours la ruse. </vt:lpstr>
      <vt:lpstr>Présentation PowerPoint</vt:lpstr>
      <vt:lpstr>Dans chaque histoire, nous verrons la ruse.</vt:lpstr>
      <vt:lpstr>Cette semaine et la suivante, nous travaillerons un peu différemment.</vt:lpstr>
      <vt:lpstr>Le texte de cette semaine est une pièce de théâtre.</vt:lpstr>
      <vt:lpstr>Molière</vt:lpstr>
      <vt:lpstr>Présentation PowerPoint</vt:lpstr>
      <vt:lpstr>Les fourberies de Scapin. </vt:lpstr>
      <vt:lpstr>Les mots difficiles :</vt:lpstr>
      <vt:lpstr>Présentation PowerPoint</vt:lpstr>
      <vt:lpstr>On se pose des questions  pour le résumé:</vt:lpstr>
      <vt:lpstr>Présentation PowerPoint</vt:lpstr>
      <vt:lpstr>Le résumé</vt:lpstr>
      <vt:lpstr>Hypothèses : </vt:lpstr>
      <vt:lpstr>Collons et rangeons tout ça.</vt:lpstr>
      <vt:lpstr>Lecture entrainement.</vt:lpstr>
      <vt:lpstr>Les mots invariables de la semaine : </vt:lpstr>
      <vt:lpstr>Regardons les un par un pour les photographier dans notre tête.</vt:lpstr>
      <vt:lpstr>Lecture rapide : chacun son tour</vt:lpstr>
      <vt:lpstr>Présentation PowerPoint</vt:lpstr>
      <vt:lpstr>Je vous les dicte :</vt:lpstr>
      <vt:lpstr>Correction :</vt:lpstr>
      <vt:lpstr>Exercices :</vt:lpstr>
      <vt:lpstr>Présentation PowerPoint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194</cp:revision>
  <dcterms:created xsi:type="dcterms:W3CDTF">2021-07-07T15:19:39Z</dcterms:created>
  <dcterms:modified xsi:type="dcterms:W3CDTF">2022-06-01T03:38:50Z</dcterms:modified>
</cp:coreProperties>
</file>