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842" r:id="rId2"/>
    <p:sldId id="851" r:id="rId3"/>
    <p:sldId id="702" r:id="rId4"/>
    <p:sldId id="703" r:id="rId5"/>
    <p:sldId id="696" r:id="rId6"/>
    <p:sldId id="676" r:id="rId7"/>
    <p:sldId id="279" r:id="rId8"/>
    <p:sldId id="306" r:id="rId9"/>
    <p:sldId id="843" r:id="rId10"/>
    <p:sldId id="847" r:id="rId11"/>
    <p:sldId id="848" r:id="rId12"/>
    <p:sldId id="849" r:id="rId13"/>
    <p:sldId id="853" r:id="rId14"/>
    <p:sldId id="854" r:id="rId15"/>
    <p:sldId id="855" r:id="rId16"/>
    <p:sldId id="856" r:id="rId17"/>
    <p:sldId id="695" r:id="rId18"/>
    <p:sldId id="647" r:id="rId19"/>
    <p:sldId id="648" r:id="rId20"/>
    <p:sldId id="510" r:id="rId21"/>
    <p:sldId id="389" r:id="rId22"/>
    <p:sldId id="512" r:id="rId23"/>
    <p:sldId id="860" r:id="rId24"/>
    <p:sldId id="821" r:id="rId25"/>
    <p:sldId id="840" r:id="rId26"/>
    <p:sldId id="608" r:id="rId27"/>
    <p:sldId id="609" r:id="rId28"/>
    <p:sldId id="610" r:id="rId29"/>
    <p:sldId id="611" r:id="rId30"/>
    <p:sldId id="612" r:id="rId3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153" d="100"/>
          <a:sy n="153" d="100"/>
        </p:scale>
        <p:origin x="186" y="2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23/05/2022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23/05/2022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23/05/2022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23/05/2022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youtube.com/watch?v=f7y-7AVFzL8"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416ADCA8-1DEE-878A-0959-60856DBA36B5}"/>
              </a:ext>
            </a:extLst>
          </p:cNvPr>
          <p:cNvPicPr>
            <a:picLocks noChangeAspect="1"/>
          </p:cNvPicPr>
          <p:nvPr/>
        </p:nvPicPr>
        <p:blipFill rotWithShape="1">
          <a:blip r:embed="rId2"/>
          <a:srcRect t="4286" r="6600"/>
          <a:stretch/>
        </p:blipFill>
        <p:spPr>
          <a:xfrm>
            <a:off x="9237855" y="2924092"/>
            <a:ext cx="2595025" cy="2372008"/>
          </a:xfrm>
          <a:prstGeom prst="rect">
            <a:avLst/>
          </a:prstGeom>
        </p:spPr>
      </p:pic>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8009299"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44</a:t>
            </a:r>
          </a:p>
          <a:p>
            <a:r>
              <a:rPr lang="fr-FR" sz="4800" dirty="0">
                <a:latin typeface="Arial" panose="020B0604020202020204" pitchFamily="34" charset="0"/>
                <a:cs typeface="Arial" panose="020B0604020202020204" pitchFamily="34" charset="0"/>
              </a:rPr>
              <a:t>Les marchands de poissons</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7411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992911"/>
          </a:xfrm>
        </p:spPr>
        <p:txBody>
          <a:bodyPr>
            <a:normAutofit/>
          </a:bodyPr>
          <a:lstStyle/>
          <a:p>
            <a:pPr marL="0" indent="0">
              <a:lnSpc>
                <a:spcPct val="200000"/>
              </a:lnSpc>
              <a:buNone/>
            </a:pPr>
            <a:r>
              <a:rPr lang="fr-FR" sz="3000" dirty="0">
                <a:latin typeface="Arial" panose="020B0604020202020204" pitchFamily="34" charset="0"/>
                <a:cs typeface="Arial" panose="020B0604020202020204" pitchFamily="34" charset="0"/>
              </a:rPr>
              <a:t>La voiture avance ; un des marchands regarde, voit le corps immobile et appelle son compagnon :</a:t>
            </a:r>
          </a:p>
          <a:p>
            <a:pPr marL="0" indent="0">
              <a:lnSpc>
                <a:spcPct val="200000"/>
              </a:lnSpc>
              <a:buNone/>
            </a:pPr>
            <a:r>
              <a:rPr lang="fr-FR" sz="3000" dirty="0">
                <a:latin typeface="Arial" panose="020B0604020202020204" pitchFamily="34" charset="0"/>
                <a:cs typeface="Arial" panose="020B0604020202020204" pitchFamily="34" charset="0"/>
              </a:rPr>
              <a:t>« Regarde, là. C’est un goupil ou un blaireau.</a:t>
            </a:r>
          </a:p>
          <a:p>
            <a:pPr marL="0" indent="0">
              <a:lnSpc>
                <a:spcPct val="200000"/>
              </a:lnSpc>
              <a:buNone/>
            </a:pPr>
            <a:r>
              <a:rPr lang="fr-FR" sz="3000" dirty="0">
                <a:latin typeface="Arial" panose="020B0604020202020204" pitchFamily="34" charset="0"/>
                <a:cs typeface="Arial" panose="020B0604020202020204" pitchFamily="34" charset="0"/>
              </a:rPr>
              <a:t>– C’est un goupil, dit l’autre ; vite ! Descendons et attrapons-le en prenant bien garde qu’il ne nous échappe pas.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45256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465416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Les deux hommes se dépêchent et s’approchent de Renart.</a:t>
            </a:r>
          </a:p>
          <a:p>
            <a:pPr marL="0" indent="0">
              <a:lnSpc>
                <a:spcPct val="150000"/>
              </a:lnSpc>
              <a:buNone/>
            </a:pPr>
            <a:r>
              <a:rPr lang="fr-FR" dirty="0">
                <a:latin typeface="Arial" panose="020B0604020202020204" pitchFamily="34" charset="0"/>
                <a:cs typeface="Arial" panose="020B0604020202020204" pitchFamily="34" charset="0"/>
              </a:rPr>
              <a:t>Ils le poussent du pied, le pincent, le tournent et le retournent sans crainte d’être mordus. Ils le croient mort.</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056422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4654163"/>
          </a:xfrm>
        </p:spPr>
        <p:txBody>
          <a:bodyPr>
            <a:normAutofit fontScale="85000" lnSpcReduction="10000"/>
          </a:bodyPr>
          <a:lstStyle/>
          <a:p>
            <a:pPr marL="0" indent="0">
              <a:lnSpc>
                <a:spcPct val="150000"/>
              </a:lnSpc>
              <a:buNone/>
            </a:pPr>
            <a:r>
              <a:rPr lang="fr-FR" dirty="0">
                <a:latin typeface="Arial" panose="020B0604020202020204" pitchFamily="34" charset="0"/>
                <a:cs typeface="Arial" panose="020B0604020202020204" pitchFamily="34" charset="0"/>
              </a:rPr>
              <a:t>« Il vaut bien trois sous, dit l’un.</a:t>
            </a:r>
          </a:p>
          <a:p>
            <a:pPr marL="0" indent="0">
              <a:lnSpc>
                <a:spcPct val="150000"/>
              </a:lnSpc>
              <a:buNone/>
            </a:pPr>
            <a:r>
              <a:rPr lang="fr-FR" dirty="0">
                <a:latin typeface="Arial" panose="020B0604020202020204" pitchFamily="34" charset="0"/>
                <a:cs typeface="Arial" panose="020B0604020202020204" pitchFamily="34" charset="0"/>
              </a:rPr>
              <a:t>– Il en vaut bien au moins quatre, reprend l’autre. Nous ne sommes pas chargés : jetons-le sur la charrette. Vois comme sa gorge est blanche et nette ! »</a:t>
            </a:r>
          </a:p>
          <a:p>
            <a:pPr marL="0" indent="0">
              <a:lnSpc>
                <a:spcPct val="150000"/>
              </a:lnSpc>
              <a:buNone/>
            </a:pP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Ainsi dit, ainsi fait. Ils le saisissent par les pieds, le lancent entre les paniers et se remettent en route.</a:t>
            </a:r>
          </a:p>
          <a:p>
            <a:pPr marL="0" indent="0" algn="r">
              <a:lnSpc>
                <a:spcPct val="150000"/>
              </a:lnSpc>
              <a:buNone/>
            </a:pPr>
            <a:r>
              <a:rPr lang="fr-FR" dirty="0">
                <a:latin typeface="Arial" panose="020B0604020202020204" pitchFamily="34" charset="0"/>
                <a:cs typeface="Arial" panose="020B0604020202020204" pitchFamily="34" charset="0"/>
              </a:rPr>
              <a:t>		</a:t>
            </a:r>
            <a:endParaRPr lang="fr-FR" b="1" i="1" dirty="0">
              <a:latin typeface="Arial" panose="020B0604020202020204" pitchFamily="34" charset="0"/>
              <a:cs typeface="Arial" panose="020B0604020202020204" pitchFamily="34" charset="0"/>
            </a:endParaRP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81809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992911"/>
          </a:xfrm>
        </p:spPr>
        <p:txBody>
          <a:bodyPr>
            <a:normAutofit/>
          </a:bodyPr>
          <a:lstStyle/>
          <a:p>
            <a:pPr marL="0" indent="0">
              <a:lnSpc>
                <a:spcPct val="200000"/>
              </a:lnSpc>
              <a:buNone/>
            </a:pPr>
            <a:r>
              <a:rPr lang="fr-FR" sz="3000" dirty="0">
                <a:latin typeface="Arial" panose="020B0604020202020204" pitchFamily="34" charset="0"/>
                <a:cs typeface="Arial" panose="020B0604020202020204" pitchFamily="34" charset="0"/>
              </a:rPr>
              <a:t>Pendant qu’</a:t>
            </a:r>
            <a:r>
              <a:rPr lang="fr-FR" sz="3000" b="1" dirty="0">
                <a:latin typeface="Arial" panose="020B0604020202020204" pitchFamily="34" charset="0"/>
                <a:cs typeface="Arial" panose="020B0604020202020204" pitchFamily="34" charset="0"/>
              </a:rPr>
              <a:t>ils</a:t>
            </a:r>
            <a:r>
              <a:rPr lang="fr-FR" sz="3000" dirty="0">
                <a:latin typeface="Arial" panose="020B0604020202020204" pitchFamily="34" charset="0"/>
                <a:cs typeface="Arial" panose="020B0604020202020204" pitchFamily="34" charset="0"/>
              </a:rPr>
              <a:t> se félicitent de l’aventure et qu’</a:t>
            </a:r>
            <a:r>
              <a:rPr lang="fr-FR" sz="3000" b="1" dirty="0">
                <a:latin typeface="Arial" panose="020B0604020202020204" pitchFamily="34" charset="0"/>
                <a:cs typeface="Arial" panose="020B0604020202020204" pitchFamily="34" charset="0"/>
              </a:rPr>
              <a:t>ils</a:t>
            </a:r>
            <a:r>
              <a:rPr lang="fr-FR" sz="3000" dirty="0">
                <a:latin typeface="Arial" panose="020B0604020202020204" pitchFamily="34" charset="0"/>
                <a:cs typeface="Arial" panose="020B0604020202020204" pitchFamily="34" charset="0"/>
              </a:rPr>
              <a:t> se promettent d’écorcher Renart le soir même, </a:t>
            </a:r>
            <a:r>
              <a:rPr lang="fr-FR" sz="3000" b="1" dirty="0">
                <a:latin typeface="Arial" panose="020B0604020202020204" pitchFamily="34" charset="0"/>
                <a:cs typeface="Arial" panose="020B0604020202020204" pitchFamily="34" charset="0"/>
              </a:rPr>
              <a:t>celui-ci</a:t>
            </a:r>
            <a:r>
              <a:rPr lang="fr-FR" sz="3000" dirty="0">
                <a:latin typeface="Arial" panose="020B0604020202020204" pitchFamily="34" charset="0"/>
                <a:cs typeface="Arial" panose="020B0604020202020204" pitchFamily="34" charset="0"/>
              </a:rPr>
              <a:t> ne s’inquiète guère ; </a:t>
            </a:r>
          </a:p>
          <a:p>
            <a:pPr marL="0" indent="0">
              <a:lnSpc>
                <a:spcPct val="200000"/>
              </a:lnSpc>
              <a:buNone/>
            </a:pPr>
            <a:r>
              <a:rPr lang="fr-FR" sz="3000" b="1" dirty="0">
                <a:latin typeface="Arial" panose="020B0604020202020204" pitchFamily="34" charset="0"/>
                <a:cs typeface="Arial" panose="020B0604020202020204" pitchFamily="34" charset="0"/>
              </a:rPr>
              <a:t>il</a:t>
            </a:r>
            <a:r>
              <a:rPr lang="fr-FR" sz="3000" dirty="0">
                <a:latin typeface="Arial" panose="020B0604020202020204" pitchFamily="34" charset="0"/>
                <a:cs typeface="Arial" panose="020B0604020202020204" pitchFamily="34" charset="0"/>
              </a:rPr>
              <a:t> sait qu’entre faire et dire il y a souvent un long trajet.</a:t>
            </a:r>
            <a:endParaRPr lang="fr-FR" sz="3000" dirty="0"/>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491708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720110" y="522805"/>
            <a:ext cx="10002634" cy="4033699"/>
          </a:xfrm>
        </p:spPr>
        <p:txBody>
          <a:bodyPr>
            <a:noAutofit/>
          </a:bodyPr>
          <a:lstStyle/>
          <a:p>
            <a:pPr marL="0" indent="0">
              <a:lnSpc>
                <a:spcPct val="200000"/>
              </a:lnSpc>
              <a:buNone/>
            </a:pPr>
            <a:r>
              <a:rPr lang="fr-FR" sz="2400" dirty="0">
                <a:latin typeface="Arial" panose="020B0604020202020204" pitchFamily="34" charset="0"/>
                <a:cs typeface="Arial" panose="020B0604020202020204" pitchFamily="34" charset="0"/>
              </a:rPr>
              <a:t>Sans perdre de temps, il s’allonge sur les paniers, en ouvre un avec les dents et tire à lui plus de trente harengs. Il les mange de bon appétit, sans avoir besoin de sel ou de sauge. Mais il n’a pas l’intention de se contenter d’aussi peu. Dans un panier voisin frétillent les anguilles : il en tire trois beaux colliers. Renart, qui connaît tant de ruses, passe sa tête et son cou dans les colliers, puis les installe sur son dos. </a:t>
            </a: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16371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5677593"/>
          </a:xfrm>
        </p:spPr>
        <p:txBody>
          <a:bodyPr>
            <a:normAutofit fontScale="92500" lnSpcReduction="20000"/>
          </a:bodyPr>
          <a:lstStyle/>
          <a:p>
            <a:pPr marL="0" indent="0">
              <a:lnSpc>
                <a:spcPct val="200000"/>
              </a:lnSpc>
              <a:buNone/>
            </a:pPr>
            <a:r>
              <a:rPr lang="fr-FR" sz="3000" dirty="0">
                <a:latin typeface="Arial" panose="020B0604020202020204" pitchFamily="34" charset="0"/>
                <a:cs typeface="Arial" panose="020B0604020202020204" pitchFamily="34" charset="0"/>
              </a:rPr>
              <a:t>Il s’agit maintenant de quitter la charrette. Des deux pattes de devant, il s’élance au milieu de la route, les anguilles autour du cou. Après avoir sauté, il crie aux marchands :</a:t>
            </a:r>
          </a:p>
          <a:p>
            <a:pPr marL="0" indent="0">
              <a:lnSpc>
                <a:spcPct val="200000"/>
              </a:lnSpc>
              <a:buNone/>
            </a:pPr>
            <a:r>
              <a:rPr lang="fr-FR" sz="3000" dirty="0">
                <a:latin typeface="Arial" panose="020B0604020202020204" pitchFamily="34" charset="0"/>
                <a:cs typeface="Arial" panose="020B0604020202020204" pitchFamily="34" charset="0"/>
              </a:rPr>
              <a:t>« Dieu vous garde, beaux vendeurs de poissons ! J’ai partagé en frère : j’ai mangé vos plus beaux harengs et j’emporte vos meilleures anguilles ; le reste est pour vous. »</a:t>
            </a:r>
          </a:p>
          <a:p>
            <a:pPr marL="0" indent="0">
              <a:lnSpc>
                <a:spcPct val="200000"/>
              </a:lnSpc>
              <a:buNone/>
            </a:pPr>
            <a:r>
              <a:rPr lang="fr-FR" sz="3000" dirty="0">
                <a:latin typeface="Arial" panose="020B0604020202020204" pitchFamily="34" charset="0"/>
                <a:cs typeface="Arial" panose="020B0604020202020204" pitchFamily="34" charset="0"/>
              </a:rPr>
              <a:t>Quelle n’est pas la surprise des marchands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55940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355508" y="552820"/>
            <a:ext cx="11169316" cy="5465921"/>
          </a:xfrm>
        </p:spPr>
        <p:txBody>
          <a:bodyPr>
            <a:normAutofit fontScale="77500" lnSpcReduction="20000"/>
          </a:bodyPr>
          <a:lstStyle/>
          <a:p>
            <a:pPr marL="0" indent="0">
              <a:lnSpc>
                <a:spcPct val="150000"/>
              </a:lnSpc>
              <a:buNone/>
            </a:pPr>
            <a:r>
              <a:rPr lang="fr-FR" dirty="0">
                <a:latin typeface="Arial" panose="020B0604020202020204" pitchFamily="34" charset="0"/>
                <a:cs typeface="Arial" panose="020B0604020202020204" pitchFamily="34" charset="0"/>
              </a:rPr>
              <a:t>  </a:t>
            </a:r>
            <a:r>
              <a:rPr lang="fr-FR" sz="3800" dirty="0">
                <a:latin typeface="Arial" panose="020B0604020202020204" pitchFamily="34" charset="0"/>
                <a:cs typeface="Arial" panose="020B0604020202020204" pitchFamily="34" charset="0"/>
              </a:rPr>
              <a:t>« Au goupil ! Au goupil ! » crient-ils.</a:t>
            </a:r>
          </a:p>
          <a:p>
            <a:pPr marL="0" indent="0">
              <a:lnSpc>
                <a:spcPct val="150000"/>
              </a:lnSpc>
              <a:buNone/>
            </a:pPr>
            <a:r>
              <a:rPr lang="fr-FR" sz="3800" dirty="0">
                <a:latin typeface="Arial" panose="020B0604020202020204" pitchFamily="34" charset="0"/>
                <a:cs typeface="Arial" panose="020B0604020202020204" pitchFamily="34" charset="0"/>
              </a:rPr>
              <a:t>  Ils sautent de leur charrette, pensant attraper Renart. Mais le goupil ne les a pas attendus.</a:t>
            </a:r>
          </a:p>
          <a:p>
            <a:pPr marL="0" indent="0">
              <a:lnSpc>
                <a:spcPct val="150000"/>
              </a:lnSpc>
              <a:buNone/>
            </a:pPr>
            <a:r>
              <a:rPr lang="fr-FR" sz="3800" dirty="0">
                <a:latin typeface="Arial" panose="020B0604020202020204" pitchFamily="34" charset="0"/>
                <a:cs typeface="Arial" panose="020B0604020202020204" pitchFamily="34" charset="0"/>
              </a:rPr>
              <a:t>  « Fâcheux contretemps ! disent-ils, et quelle perte pour nous ! Notre imprudence nous a fait du tort. Nous avons été bien naïfs de nous fier à Renart ! »</a:t>
            </a:r>
          </a:p>
          <a:p>
            <a:pPr marL="0" indent="0">
              <a:lnSpc>
                <a:spcPct val="150000"/>
              </a:lnSpc>
              <a:buNone/>
            </a:pPr>
            <a:endParaRPr lang="fr-FR" sz="3800" dirty="0">
              <a:latin typeface="Arial" panose="020B0604020202020204" pitchFamily="34" charset="0"/>
              <a:cs typeface="Arial" panose="020B0604020202020204" pitchFamily="34" charset="0"/>
            </a:endParaRPr>
          </a:p>
          <a:p>
            <a:pPr marL="0" indent="0" algn="r">
              <a:lnSpc>
                <a:spcPct val="150000"/>
              </a:lnSpc>
              <a:buNone/>
            </a:pPr>
            <a:r>
              <a:rPr lang="fr-FR" sz="3800" dirty="0">
                <a:latin typeface="Arial" panose="020B0604020202020204" pitchFamily="34" charset="0"/>
                <a:cs typeface="Arial" panose="020B0604020202020204" pitchFamily="34" charset="0"/>
              </a:rPr>
              <a:t>Le Roman de Renart, adaptation de Paulin Paris, 1861</a:t>
            </a:r>
          </a:p>
          <a:p>
            <a:pPr marL="0" indent="0">
              <a:lnSpc>
                <a:spcPct val="150000"/>
              </a:lnSpc>
              <a:buNone/>
            </a:pPr>
            <a:endParaRPr lang="fr-FR" dirty="0">
              <a:latin typeface="Arial" panose="020B0604020202020204" pitchFamily="34" charset="0"/>
              <a:cs typeface="Arial" panose="020B0604020202020204" pitchFamily="34" charset="0"/>
            </a:endParaRPr>
          </a:p>
          <a:p>
            <a:pPr marL="0" indent="0">
              <a:buNone/>
            </a:pPr>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91897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fontScale="85000" lnSpcReduction="20000"/>
          </a:bodyPr>
          <a:lstStyle/>
          <a:p>
            <a:pPr marL="0" indent="0">
              <a:lnSpc>
                <a:spcPct val="150000"/>
              </a:lnSpc>
              <a:buNone/>
            </a:pPr>
            <a:r>
              <a:rPr lang="fr-FR" dirty="0">
                <a:latin typeface="Arial" panose="020B0604020202020204" pitchFamily="34" charset="0"/>
                <a:cs typeface="Arial" panose="020B0604020202020204" pitchFamily="34" charset="0"/>
              </a:rPr>
              <a:t>À la fin de l’hiver, Renart le goupil a très faim. </a:t>
            </a:r>
          </a:p>
          <a:p>
            <a:pPr marL="0" indent="0">
              <a:lnSpc>
                <a:spcPct val="150000"/>
              </a:lnSpc>
              <a:buNone/>
            </a:pPr>
            <a:r>
              <a:rPr lang="fr-FR" dirty="0">
                <a:latin typeface="Arial" panose="020B0604020202020204" pitchFamily="34" charset="0"/>
                <a:cs typeface="Arial" panose="020B0604020202020204" pitchFamily="34" charset="0"/>
              </a:rPr>
              <a:t>Il cherche un moyen de trouver à manger.</a:t>
            </a:r>
          </a:p>
          <a:p>
            <a:pPr marL="0" indent="0">
              <a:lnSpc>
                <a:spcPct val="150000"/>
              </a:lnSpc>
              <a:buNone/>
            </a:pPr>
            <a:r>
              <a:rPr lang="fr-FR" dirty="0">
                <a:latin typeface="Arial" panose="020B0604020202020204" pitchFamily="34" charset="0"/>
                <a:cs typeface="Arial" panose="020B0604020202020204" pitchFamily="34" charset="0"/>
              </a:rPr>
              <a:t>C’est alors qu’il entend une chariote arriver.</a:t>
            </a:r>
          </a:p>
          <a:p>
            <a:pPr marL="0" indent="0">
              <a:lnSpc>
                <a:spcPct val="150000"/>
              </a:lnSpc>
              <a:buNone/>
            </a:pPr>
            <a:r>
              <a:rPr lang="fr-FR" dirty="0">
                <a:latin typeface="Arial" panose="020B0604020202020204" pitchFamily="34" charset="0"/>
                <a:cs typeface="Arial" panose="020B0604020202020204" pitchFamily="34" charset="0"/>
              </a:rPr>
              <a:t>Renart s’allonge sur le chemin. Il fait semblant d’être mort.</a:t>
            </a:r>
          </a:p>
          <a:p>
            <a:pPr marL="0" indent="0">
              <a:lnSpc>
                <a:spcPct val="150000"/>
              </a:lnSpc>
              <a:buNone/>
            </a:pPr>
            <a:r>
              <a:rPr lang="fr-FR" dirty="0">
                <a:latin typeface="Arial" panose="020B0604020202020204" pitchFamily="34" charset="0"/>
                <a:cs typeface="Arial" panose="020B0604020202020204" pitchFamily="34" charset="0"/>
              </a:rPr>
              <a:t>Les marchands l’embarquent, ils pensent le vendre.</a:t>
            </a:r>
          </a:p>
          <a:p>
            <a:pPr marL="0" indent="0">
              <a:lnSpc>
                <a:spcPct val="150000"/>
              </a:lnSpc>
              <a:buNone/>
            </a:pPr>
            <a:r>
              <a:rPr lang="fr-FR" dirty="0">
                <a:latin typeface="Arial" panose="020B0604020202020204" pitchFamily="34" charset="0"/>
                <a:cs typeface="Arial" panose="020B0604020202020204" pitchFamily="34" charset="0"/>
              </a:rPr>
              <a:t>Renart mange les poissons de la charrette, en emporte même pour ses provisions, et se sauve.</a:t>
            </a:r>
          </a:p>
          <a:p>
            <a:pPr marL="0" indent="0">
              <a:lnSpc>
                <a:spcPct val="150000"/>
              </a:lnSpc>
              <a:buNone/>
            </a:pPr>
            <a:r>
              <a:rPr lang="fr-FR" dirty="0">
                <a:latin typeface="Arial" panose="020B0604020202020204" pitchFamily="34" charset="0"/>
                <a:cs typeface="Arial" panose="020B0604020202020204" pitchFamily="34" charset="0"/>
              </a:rPr>
              <a:t>Les marchands qui croyaient gagner de l’argent en ont perdu.</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8551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lu l’histoire des marchands de poissons.</a:t>
            </a:r>
          </a:p>
          <a:p>
            <a:pPr marL="0" indent="0">
              <a:lnSpc>
                <a:spcPct val="150000"/>
              </a:lnSpc>
              <a:buNone/>
            </a:pPr>
            <a:r>
              <a:rPr lang="fr-FR" sz="3200" dirty="0"/>
              <a:t>on a fait des exercices.</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52357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951120"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temps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où (lieu)</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après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près de (à coté)</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car</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quand</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où</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34537" y="2006271"/>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quand</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285593" y="1289745"/>
            <a:ext cx="3779258"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temps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2" y="3344174"/>
            <a:ext cx="1715934"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près de</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4625674" y="2307075"/>
            <a:ext cx="4203186" cy="1154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après</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11805" y="2741583"/>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car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012317" y="1289745"/>
            <a:ext cx="3649301" cy="8430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rial" panose="020B0604020202020204" pitchFamily="34" charset="0"/>
                <a:cs typeface="Arial" panose="020B0604020202020204" pitchFamily="34" charset="0"/>
              </a:rPr>
              <a:t>près de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après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221979" y="418152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où</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4954045" y="3952603"/>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temps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377313" y="3741201"/>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car</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après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054989" y="5724785"/>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où</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car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près de</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924189" y="479932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temps</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
        <p:nvSpPr>
          <p:cNvPr id="21" name="Espace réservé du contenu 2">
            <a:extLst>
              <a:ext uri="{FF2B5EF4-FFF2-40B4-BE49-F238E27FC236}">
                <a16:creationId xmlns:a16="http://schemas.microsoft.com/office/drawing/2014/main" id="{013DF82B-17D6-7A9B-530E-9052B16A4AFE}"/>
              </a:ext>
            </a:extLst>
          </p:cNvPr>
          <p:cNvSpPr txBox="1">
            <a:spLocks/>
          </p:cNvSpPr>
          <p:nvPr/>
        </p:nvSpPr>
        <p:spPr>
          <a:xfrm>
            <a:off x="6807567" y="5388937"/>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quand</a:t>
            </a:r>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6198290" y="1688712"/>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car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62939" y="1015605"/>
            <a:ext cx="323582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où</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quand</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à travers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près de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demain</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E445798-D506-CA38-9E43-3777E2C29590}"/>
              </a:ext>
            </a:extLst>
          </p:cNvPr>
          <p:cNvSpPr>
            <a:spLocks noGrp="1"/>
          </p:cNvSpPr>
          <p:nvPr>
            <p:ph type="title"/>
          </p:nvPr>
        </p:nvSpPr>
        <p:spPr/>
        <p:txBody>
          <a:bodyPr/>
          <a:lstStyle/>
          <a:p>
            <a:r>
              <a:rPr lang="fr-FR" dirty="0"/>
              <a:t>Regardons une version de cette histoire.</a:t>
            </a:r>
          </a:p>
        </p:txBody>
      </p:sp>
      <p:sp>
        <p:nvSpPr>
          <p:cNvPr id="3" name="Espace réservé du contenu 2">
            <a:extLst>
              <a:ext uri="{FF2B5EF4-FFF2-40B4-BE49-F238E27FC236}">
                <a16:creationId xmlns:a16="http://schemas.microsoft.com/office/drawing/2014/main" id="{503BD067-A90F-7E7C-05C0-0E22F610CFB7}"/>
              </a:ext>
            </a:extLst>
          </p:cNvPr>
          <p:cNvSpPr>
            <a:spLocks noGrp="1"/>
          </p:cNvSpPr>
          <p:nvPr>
            <p:ph idx="1"/>
          </p:nvPr>
        </p:nvSpPr>
        <p:spPr>
          <a:xfrm>
            <a:off x="838200" y="1825625"/>
            <a:ext cx="8406008" cy="1268304"/>
          </a:xfrm>
        </p:spPr>
        <p:txBody>
          <a:bodyPr/>
          <a:lstStyle/>
          <a:p>
            <a:r>
              <a:rPr lang="fr-FR" dirty="0">
                <a:hlinkClick r:id="rId2"/>
              </a:rPr>
              <a:t>https://www.youtube.com/watch?v=f7y-7AVFzL8</a:t>
            </a:r>
            <a:endParaRPr lang="fr-FR" dirty="0"/>
          </a:p>
          <a:p>
            <a:endParaRPr lang="fr-FR" dirty="0"/>
          </a:p>
        </p:txBody>
      </p:sp>
      <p:sp>
        <p:nvSpPr>
          <p:cNvPr id="4" name="Espace réservé du pied de page 3">
            <a:extLst>
              <a:ext uri="{FF2B5EF4-FFF2-40B4-BE49-F238E27FC236}">
                <a16:creationId xmlns:a16="http://schemas.microsoft.com/office/drawing/2014/main" id="{C56B8009-92AC-F964-3F94-7D434152CAB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029869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sp>
        <p:nvSpPr>
          <p:cNvPr id="10" name="ZoneTexte 9">
            <a:extLst>
              <a:ext uri="{FF2B5EF4-FFF2-40B4-BE49-F238E27FC236}">
                <a16:creationId xmlns:a16="http://schemas.microsoft.com/office/drawing/2014/main" id="{6B0249AA-7BF2-BF4C-3EBF-68D2FE039853}"/>
              </a:ext>
            </a:extLst>
          </p:cNvPr>
          <p:cNvSpPr txBox="1"/>
          <p:nvPr/>
        </p:nvSpPr>
        <p:spPr>
          <a:xfrm>
            <a:off x="954078" y="857748"/>
            <a:ext cx="9995770" cy="2828338"/>
          </a:xfrm>
          <a:prstGeom prst="rect">
            <a:avLst/>
          </a:prstGeom>
          <a:noFill/>
        </p:spPr>
        <p:txBody>
          <a:bodyPr wrap="square">
            <a:spAutoFit/>
          </a:bodyPr>
          <a:lstStyle/>
          <a:p>
            <a:pPr>
              <a:lnSpc>
                <a:spcPct val="115000"/>
              </a:lnSpc>
              <a:spcAft>
                <a:spcPts val="600"/>
              </a:spcAft>
            </a:pPr>
            <a:r>
              <a:rPr lang="fr-FR" sz="1800" b="1" dirty="0">
                <a:effectLst/>
                <a:latin typeface="Arial" panose="020B0604020202020204" pitchFamily="34" charset="0"/>
                <a:ea typeface="Calibri" panose="020F0502020204030204" pitchFamily="34" charset="0"/>
                <a:cs typeface="Times New Roman" panose="02020603050405020304" pitchFamily="18" charset="0"/>
              </a:rPr>
              <a:t>Maintenant que tu connais bien l’histoire, réécris là avec tes propres mots.</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3073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Nous travaillerons en étude de la langue.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3197166" cy="713038"/>
          </a:xfrm>
        </p:spPr>
        <p:txBody>
          <a:bodyPr>
            <a:normAutofit fontScale="85000" lnSpcReduction="10000"/>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ses provisions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l'hiver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 premier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257966" y="2112888"/>
            <a:ext cx="3449142" cy="84108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des anguilles </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riche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la route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aussitôt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beaucoup</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370313" y="4182391"/>
            <a:ext cx="3884338" cy="83837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nous partagerons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4" y="5466395"/>
            <a:ext cx="2974891"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se dépêcher</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477523" y="4488417"/>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trois sous</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pêche abondante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mort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les paniers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4595457" y="2423333"/>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roue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254982" y="5964311"/>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goupil</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7819935" y="2512465"/>
            <a:ext cx="3961382"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Il se coucha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manger</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A051BD-52C4-4CFE-9F2C-D6534B1EB17E}"/>
              </a:ext>
            </a:extLst>
          </p:cNvPr>
          <p:cNvSpPr>
            <a:spLocks noGrp="1"/>
          </p:cNvSpPr>
          <p:nvPr>
            <p:ph type="title"/>
          </p:nvPr>
        </p:nvSpPr>
        <p:spPr/>
        <p:txBody>
          <a:bodyPr/>
          <a:lstStyle/>
          <a:p>
            <a:r>
              <a:rPr lang="fr-FR" dirty="0"/>
              <a:t>Exercice de rappel.</a:t>
            </a:r>
          </a:p>
        </p:txBody>
      </p:sp>
      <p:sp>
        <p:nvSpPr>
          <p:cNvPr id="4" name="Espace réservé du pied de page 3">
            <a:extLst>
              <a:ext uri="{FF2B5EF4-FFF2-40B4-BE49-F238E27FC236}">
                <a16:creationId xmlns:a16="http://schemas.microsoft.com/office/drawing/2014/main" id="{39583C58-C6F4-4D92-84CC-3F954BFB8DE6}"/>
              </a:ext>
            </a:extLst>
          </p:cNvPr>
          <p:cNvSpPr>
            <a:spLocks noGrp="1"/>
          </p:cNvSpPr>
          <p:nvPr>
            <p:ph type="ftr" sz="quarter" idx="11"/>
          </p:nvPr>
        </p:nvSpPr>
        <p:spPr/>
        <p:txBody>
          <a:bodyPr/>
          <a:lstStyle/>
          <a:p>
            <a:r>
              <a:rPr lang="fr-FR"/>
              <a:t>www.dys-positif.fr</a:t>
            </a:r>
            <a:endParaRPr lang="fr-FR" dirty="0"/>
          </a:p>
        </p:txBody>
      </p:sp>
      <p:pic>
        <p:nvPicPr>
          <p:cNvPr id="8" name="Espace réservé du contenu 7">
            <a:extLst>
              <a:ext uri="{FF2B5EF4-FFF2-40B4-BE49-F238E27FC236}">
                <a16:creationId xmlns:a16="http://schemas.microsoft.com/office/drawing/2014/main" id="{4EA9D2CC-21B4-3726-ABF7-6546F80E753C}"/>
              </a:ext>
            </a:extLst>
          </p:cNvPr>
          <p:cNvPicPr>
            <a:picLocks noGrp="1" noChangeAspect="1"/>
          </p:cNvPicPr>
          <p:nvPr>
            <p:ph idx="1"/>
          </p:nvPr>
        </p:nvPicPr>
        <p:blipFill>
          <a:blip r:embed="rId2"/>
          <a:stretch>
            <a:fillRect/>
          </a:stretch>
        </p:blipFill>
        <p:spPr>
          <a:xfrm>
            <a:off x="1593948" y="1839937"/>
            <a:ext cx="7092852" cy="4036569"/>
          </a:xfrm>
        </p:spPr>
      </p:pic>
    </p:spTree>
    <p:extLst>
      <p:ext uri="{BB962C8B-B14F-4D97-AF65-F5344CB8AC3E}">
        <p14:creationId xmlns:p14="http://schemas.microsoft.com/office/powerpoint/2010/main" val="2929059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540873" y="1087127"/>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choisir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les pieds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13796" y="1928172"/>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tromper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637007" y="448130"/>
            <a:ext cx="3059260"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La faim.</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811307" y="1263830"/>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78801" y="3148869"/>
            <a:ext cx="4507886"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solidFill>
                  <a:schemeClr val="accent5">
                    <a:lumMod val="75000"/>
                  </a:schemeClr>
                </a:solidFill>
                <a:latin typeface="Arial" panose="020B0604020202020204" pitchFamily="34" charset="0"/>
                <a:cs typeface="Arial" panose="020B0604020202020204" pitchFamily="34" charset="0"/>
              </a:rPr>
              <a:t>la voiture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4588678" y="4061822"/>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soulier</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28079" y="3014117"/>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la charrette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sans crainte.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le bois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19255" y="3264794"/>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60994" y="2315821"/>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312858" y="2383674"/>
            <a:ext cx="3728951"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pincer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084249" y="3950775"/>
            <a:ext cx="3728950" cy="1298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pic>
        <p:nvPicPr>
          <p:cNvPr id="18" name="Espace réservé du contenu 17">
            <a:extLst>
              <a:ext uri="{FF2B5EF4-FFF2-40B4-BE49-F238E27FC236}">
                <a16:creationId xmlns:a16="http://schemas.microsoft.com/office/drawing/2014/main" id="{F70CEB9B-BF10-DF64-E35F-AF46D52A13C9}"/>
              </a:ext>
            </a:extLst>
          </p:cNvPr>
          <p:cNvPicPr>
            <a:picLocks noGrp="1" noChangeAspect="1"/>
          </p:cNvPicPr>
          <p:nvPr>
            <p:ph idx="1"/>
          </p:nvPr>
        </p:nvPicPr>
        <p:blipFill rotWithShape="1">
          <a:blip r:embed="rId2"/>
          <a:srcRect t="6961"/>
          <a:stretch/>
        </p:blipFill>
        <p:spPr>
          <a:xfrm>
            <a:off x="562094" y="1690629"/>
            <a:ext cx="8456646" cy="4477714"/>
          </a:xfrm>
        </p:spPr>
      </p:pic>
      <p:sp>
        <p:nvSpPr>
          <p:cNvPr id="19" name="ZoneTexte 18">
            <a:extLst>
              <a:ext uri="{FF2B5EF4-FFF2-40B4-BE49-F238E27FC236}">
                <a16:creationId xmlns:a16="http://schemas.microsoft.com/office/drawing/2014/main" id="{009AC58F-350A-9A1D-9FAF-87AE14C2BC28}"/>
              </a:ext>
            </a:extLst>
          </p:cNvPr>
          <p:cNvSpPr txBox="1"/>
          <p:nvPr/>
        </p:nvSpPr>
        <p:spPr>
          <a:xfrm>
            <a:off x="630987" y="1957285"/>
            <a:ext cx="5249983" cy="461665"/>
          </a:xfrm>
          <a:prstGeom prst="rect">
            <a:avLst/>
          </a:prstGeom>
          <a:noFill/>
        </p:spPr>
        <p:txBody>
          <a:bodyPr wrap="square" rtlCol="0">
            <a:spAutoFit/>
          </a:bodyPr>
          <a:lstStyle/>
          <a:p>
            <a:r>
              <a:rPr lang="fr-FR" sz="2400" dirty="0">
                <a:solidFill>
                  <a:schemeClr val="accent6"/>
                </a:solidFill>
                <a:latin typeface="Arial" panose="020B0604020202020204" pitchFamily="34" charset="0"/>
                <a:cs typeface="Arial" panose="020B0604020202020204" pitchFamily="34" charset="0"/>
              </a:rPr>
              <a:t>Le renard a faim.</a:t>
            </a:r>
          </a:p>
        </p:txBody>
      </p:sp>
      <p:sp>
        <p:nvSpPr>
          <p:cNvPr id="20" name="ZoneTexte 19">
            <a:extLst>
              <a:ext uri="{FF2B5EF4-FFF2-40B4-BE49-F238E27FC236}">
                <a16:creationId xmlns:a16="http://schemas.microsoft.com/office/drawing/2014/main" id="{B0990015-D6EE-8017-6A71-49543207974E}"/>
              </a:ext>
            </a:extLst>
          </p:cNvPr>
          <p:cNvSpPr txBox="1"/>
          <p:nvPr/>
        </p:nvSpPr>
        <p:spPr>
          <a:xfrm>
            <a:off x="562094" y="2829179"/>
            <a:ext cx="6972311" cy="461665"/>
          </a:xfrm>
          <a:prstGeom prst="rect">
            <a:avLst/>
          </a:prstGeom>
          <a:noFill/>
        </p:spPr>
        <p:txBody>
          <a:bodyPr wrap="square" rtlCol="0">
            <a:spAutoFit/>
          </a:bodyPr>
          <a:lstStyle/>
          <a:p>
            <a:r>
              <a:rPr lang="fr-FR" sz="2400" dirty="0">
                <a:solidFill>
                  <a:schemeClr val="accent6"/>
                </a:solidFill>
                <a:latin typeface="Arial" panose="020B0604020202020204" pitchFamily="34" charset="0"/>
                <a:cs typeface="Arial" panose="020B0604020202020204" pitchFamily="34" charset="0"/>
              </a:rPr>
              <a:t>Au début, les marchands ont compris la ruse.</a:t>
            </a:r>
          </a:p>
        </p:txBody>
      </p:sp>
      <p:sp>
        <p:nvSpPr>
          <p:cNvPr id="21" name="ZoneTexte 20">
            <a:extLst>
              <a:ext uri="{FF2B5EF4-FFF2-40B4-BE49-F238E27FC236}">
                <a16:creationId xmlns:a16="http://schemas.microsoft.com/office/drawing/2014/main" id="{A59AE239-CE0B-AEA4-3345-6916923DE91B}"/>
              </a:ext>
            </a:extLst>
          </p:cNvPr>
          <p:cNvSpPr txBox="1"/>
          <p:nvPr/>
        </p:nvSpPr>
        <p:spPr>
          <a:xfrm>
            <a:off x="562094" y="3744454"/>
            <a:ext cx="5249983" cy="461665"/>
          </a:xfrm>
          <a:prstGeom prst="rect">
            <a:avLst/>
          </a:prstGeom>
          <a:noFill/>
        </p:spPr>
        <p:txBody>
          <a:bodyPr wrap="square" rtlCol="0">
            <a:spAutoFit/>
          </a:bodyPr>
          <a:lstStyle/>
          <a:p>
            <a:r>
              <a:rPr lang="fr-FR" sz="2400" dirty="0">
                <a:solidFill>
                  <a:schemeClr val="accent6"/>
                </a:solidFill>
                <a:latin typeface="Arial" panose="020B0604020202020204" pitchFamily="34" charset="0"/>
                <a:cs typeface="Arial" panose="020B0604020202020204" pitchFamily="34" charset="0"/>
              </a:rPr>
              <a:t>J’aime cette histoire.</a:t>
            </a:r>
          </a:p>
        </p:txBody>
      </p:sp>
      <p:sp>
        <p:nvSpPr>
          <p:cNvPr id="22" name="ZoneTexte 21">
            <a:extLst>
              <a:ext uri="{FF2B5EF4-FFF2-40B4-BE49-F238E27FC236}">
                <a16:creationId xmlns:a16="http://schemas.microsoft.com/office/drawing/2014/main" id="{7D4063BC-EEE9-92C9-D5CA-40837DF7FCEC}"/>
              </a:ext>
            </a:extLst>
          </p:cNvPr>
          <p:cNvSpPr txBox="1"/>
          <p:nvPr/>
        </p:nvSpPr>
        <p:spPr>
          <a:xfrm>
            <a:off x="548779" y="4619155"/>
            <a:ext cx="5249983" cy="461665"/>
          </a:xfrm>
          <a:prstGeom prst="rect">
            <a:avLst/>
          </a:prstGeom>
          <a:noFill/>
        </p:spPr>
        <p:txBody>
          <a:bodyPr wrap="square" rtlCol="0">
            <a:spAutoFit/>
          </a:bodyPr>
          <a:lstStyle/>
          <a:p>
            <a:r>
              <a:rPr lang="fr-FR" sz="2400" dirty="0">
                <a:solidFill>
                  <a:schemeClr val="accent6"/>
                </a:solidFill>
                <a:latin typeface="Arial" panose="020B0604020202020204" pitchFamily="34" charset="0"/>
                <a:cs typeface="Arial" panose="020B0604020202020204" pitchFamily="34" charset="0"/>
              </a:rPr>
              <a:t>Jadis, les gens se faisaient avoir.</a:t>
            </a:r>
          </a:p>
        </p:txBody>
      </p:sp>
      <p:sp>
        <p:nvSpPr>
          <p:cNvPr id="23" name="ZoneTexte 22">
            <a:extLst>
              <a:ext uri="{FF2B5EF4-FFF2-40B4-BE49-F238E27FC236}">
                <a16:creationId xmlns:a16="http://schemas.microsoft.com/office/drawing/2014/main" id="{D27CA6B4-7ED2-F955-3949-3A2227ADBC10}"/>
              </a:ext>
            </a:extLst>
          </p:cNvPr>
          <p:cNvSpPr txBox="1"/>
          <p:nvPr/>
        </p:nvSpPr>
        <p:spPr>
          <a:xfrm>
            <a:off x="548778" y="5507764"/>
            <a:ext cx="5249983" cy="461665"/>
          </a:xfrm>
          <a:prstGeom prst="rect">
            <a:avLst/>
          </a:prstGeom>
          <a:noFill/>
        </p:spPr>
        <p:txBody>
          <a:bodyPr wrap="square" rtlCol="0">
            <a:spAutoFit/>
          </a:bodyPr>
          <a:lstStyle/>
          <a:p>
            <a:r>
              <a:rPr lang="fr-FR" sz="2400" dirty="0">
                <a:solidFill>
                  <a:schemeClr val="accent6"/>
                </a:solidFill>
                <a:latin typeface="Arial" panose="020B0604020202020204" pitchFamily="34" charset="0"/>
                <a:cs typeface="Arial" panose="020B0604020202020204" pitchFamily="34" charset="0"/>
              </a:rPr>
              <a:t>Les animaux parleront (un jour).</a:t>
            </a:r>
          </a:p>
        </p:txBody>
      </p:sp>
    </p:spTree>
    <p:extLst>
      <p:ext uri="{BB962C8B-B14F-4D97-AF65-F5344CB8AC3E}">
        <p14:creationId xmlns:p14="http://schemas.microsoft.com/office/powerpoint/2010/main" val="103542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FE3FCA-0CDC-4F8B-82DA-EBFA728C1704}"/>
              </a:ext>
            </a:extLst>
          </p:cNvPr>
          <p:cNvSpPr>
            <a:spLocks noGrp="1"/>
          </p:cNvSpPr>
          <p:nvPr>
            <p:ph type="title"/>
          </p:nvPr>
        </p:nvSpPr>
        <p:spPr>
          <a:xfrm>
            <a:off x="838200" y="136525"/>
            <a:ext cx="10515600" cy="1325563"/>
          </a:xfrm>
        </p:spPr>
        <p:txBody>
          <a:bodyPr/>
          <a:lstStyle/>
          <a:p>
            <a:r>
              <a:rPr lang="fr-FR" dirty="0"/>
              <a:t>Le Roman de Renart. </a:t>
            </a:r>
          </a:p>
        </p:txBody>
      </p:sp>
      <p:sp>
        <p:nvSpPr>
          <p:cNvPr id="4" name="Espace réservé du pied de page 3">
            <a:extLst>
              <a:ext uri="{FF2B5EF4-FFF2-40B4-BE49-F238E27FC236}">
                <a16:creationId xmlns:a16="http://schemas.microsoft.com/office/drawing/2014/main" id="{285F4237-F2BA-4615-81C7-2CDF70D2EDA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A172CAE2-BC03-4D3A-9EE5-30EB933635FC}"/>
              </a:ext>
            </a:extLst>
          </p:cNvPr>
          <p:cNvSpPr txBox="1"/>
          <p:nvPr/>
        </p:nvSpPr>
        <p:spPr>
          <a:xfrm>
            <a:off x="955989" y="1563939"/>
            <a:ext cx="9798681" cy="4418517"/>
          </a:xfrm>
          <a:prstGeom prst="rect">
            <a:avLst/>
          </a:prstGeom>
          <a:noFill/>
        </p:spPr>
        <p:txBody>
          <a:bodyPr wrap="square" rtlCol="0">
            <a:spAutoFit/>
          </a:bodyPr>
          <a:lstStyle/>
          <a:p>
            <a:pPr>
              <a:lnSpc>
                <a:spcPct val="200000"/>
              </a:lnSpc>
            </a:pPr>
            <a:r>
              <a:rPr lang="fr-FR" sz="2400" dirty="0">
                <a:latin typeface="Arial" panose="020B0604020202020204" pitchFamily="34" charset="0"/>
                <a:cs typeface="Arial" panose="020B0604020202020204" pitchFamily="34" charset="0"/>
              </a:rPr>
              <a:t>Le Roman de Renart est un cycle de poèmes anonymes, autour d'un thème central : la lutte du goupil (nom commun du renard en ancien français) et du loup, c'est-à-dire de la ruse contre la force brutale.</a:t>
            </a:r>
          </a:p>
          <a:p>
            <a:pPr>
              <a:lnSpc>
                <a:spcPct val="200000"/>
              </a:lnSpc>
            </a:pPr>
            <a:r>
              <a:rPr lang="fr-FR" sz="2400" dirty="0">
                <a:latin typeface="Arial" panose="020B0604020202020204" pitchFamily="34" charset="0"/>
                <a:cs typeface="Arial" panose="020B0604020202020204" pitchFamily="34" charset="0"/>
              </a:rPr>
              <a:t>La grande popularité de ce récit a fait que le nom propre de « renard » s'est imposé dans la langue, vers 1250, pour devenir le nom commun désignant le goupil.</a:t>
            </a:r>
            <a:endParaRPr lang="fr-FR" sz="1600" dirty="0"/>
          </a:p>
        </p:txBody>
      </p:sp>
      <p:pic>
        <p:nvPicPr>
          <p:cNvPr id="3" name="Image 2">
            <a:extLst>
              <a:ext uri="{FF2B5EF4-FFF2-40B4-BE49-F238E27FC236}">
                <a16:creationId xmlns:a16="http://schemas.microsoft.com/office/drawing/2014/main" id="{937BCA1D-FC45-457D-C8F9-C4DC04ED9035}"/>
              </a:ext>
            </a:extLst>
          </p:cNvPr>
          <p:cNvPicPr>
            <a:picLocks noChangeAspect="1"/>
          </p:cNvPicPr>
          <p:nvPr/>
        </p:nvPicPr>
        <p:blipFill>
          <a:blip r:embed="rId2"/>
          <a:stretch>
            <a:fillRect/>
          </a:stretch>
        </p:blipFill>
        <p:spPr>
          <a:xfrm>
            <a:off x="10111528" y="238376"/>
            <a:ext cx="1793589" cy="1581370"/>
          </a:xfrm>
          <a:prstGeom prst="rect">
            <a:avLst/>
          </a:prstGeom>
        </p:spPr>
      </p:pic>
    </p:spTree>
    <p:extLst>
      <p:ext uri="{BB962C8B-B14F-4D97-AF65-F5344CB8AC3E}">
        <p14:creationId xmlns:p14="http://schemas.microsoft.com/office/powerpoint/2010/main" val="267059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992911"/>
          </a:xfrm>
        </p:spPr>
        <p:txBody>
          <a:bodyPr>
            <a:normAutofit/>
          </a:bodyPr>
          <a:lstStyle/>
          <a:p>
            <a:pPr>
              <a:lnSpc>
                <a:spcPct val="170000"/>
              </a:lnSpc>
            </a:pPr>
            <a:r>
              <a:rPr lang="fr-FR" sz="2400" dirty="0"/>
              <a:t>Le texte : </a:t>
            </a:r>
          </a:p>
          <a:p>
            <a:pPr marL="0" indent="0">
              <a:lnSpc>
                <a:spcPct val="200000"/>
              </a:lnSpc>
              <a:buNone/>
            </a:pPr>
            <a:r>
              <a:rPr lang="fr-FR" sz="3000" dirty="0">
                <a:latin typeface="Arial" panose="020B0604020202020204" pitchFamily="34" charset="0"/>
                <a:cs typeface="Arial" panose="020B0604020202020204" pitchFamily="34" charset="0"/>
              </a:rPr>
              <a:t>Au temps où l'été s'achève et où l'hiver approche, Renart se tient affamé dans sa maison de Maupertuis. Ses provisions épuisées, où se procurer à manger ? Il lui faut sortir de chez lui ! </a:t>
            </a:r>
            <a:endParaRPr lang="fr-FR" sz="3000" dirty="0"/>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661011" y="820261"/>
            <a:ext cx="11292289" cy="5536089"/>
          </a:xfrm>
        </p:spPr>
        <p:txBody>
          <a:bodyPr>
            <a:noAutofit/>
          </a:bodyPr>
          <a:lstStyle/>
          <a:p>
            <a:pPr marL="0" indent="0">
              <a:lnSpc>
                <a:spcPct val="200000"/>
              </a:lnSpc>
              <a:buNone/>
            </a:pPr>
            <a:r>
              <a:rPr lang="fr-FR" dirty="0">
                <a:latin typeface="Arial" panose="020B0604020202020204" pitchFamily="34" charset="0"/>
                <a:cs typeface="Arial" panose="020B0604020202020204" pitchFamily="34" charset="0"/>
              </a:rPr>
              <a:t>Après avoir beaucoup erré, il finit par arriver sur une grand-route.</a:t>
            </a:r>
          </a:p>
          <a:p>
            <a:pPr marL="0" indent="0">
              <a:lnSpc>
                <a:spcPct val="200000"/>
              </a:lnSpc>
              <a:buNone/>
            </a:pPr>
            <a:r>
              <a:rPr lang="fr-FR" dirty="0">
                <a:latin typeface="Arial" panose="020B0604020202020204" pitchFamily="34" charset="0"/>
                <a:cs typeface="Arial" panose="020B0604020202020204" pitchFamily="34" charset="0"/>
              </a:rPr>
              <a:t>Il s’accroupit dans le fossé et tendit le cou de tous côtés. La faim au ventre, il ne savait où chercher de la nourriture.</a:t>
            </a:r>
          </a:p>
          <a:p>
            <a:pPr marL="0" indent="0">
              <a:lnSpc>
                <a:spcPct val="200000"/>
              </a:lnSpc>
              <a:buNone/>
            </a:pPr>
            <a:r>
              <a:rPr lang="fr-FR" dirty="0">
                <a:latin typeface="Arial" panose="020B0604020202020204" pitchFamily="34" charset="0"/>
                <a:cs typeface="Arial" panose="020B0604020202020204" pitchFamily="34" charset="0"/>
              </a:rPr>
              <a:t>Ne sachant que faire, il se coucha près d’une haie, espérant une occasion.</a:t>
            </a:r>
          </a:p>
          <a:p>
            <a:pPr marL="0" indent="0">
              <a:lnSpc>
                <a:spcPct val="200000"/>
              </a:lnSpc>
              <a:buNone/>
            </a:pPr>
            <a:r>
              <a:rPr lang="fr-FR" dirty="0">
                <a:latin typeface="Arial" panose="020B0604020202020204" pitchFamily="34" charset="0"/>
                <a:cs typeface="Arial" panose="020B0604020202020204" pitchFamily="34" charset="0"/>
              </a:rPr>
              <a:t>Enfin, il entendit un bruit de roues. </a:t>
            </a: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5641808"/>
          </a:xfrm>
        </p:spPr>
        <p:txBody>
          <a:bodyPr>
            <a:normAutofit/>
          </a:bodyPr>
          <a:lstStyle/>
          <a:p>
            <a:pPr marL="0" indent="0">
              <a:lnSpc>
                <a:spcPct val="200000"/>
              </a:lnSpc>
              <a:buNone/>
            </a:pPr>
            <a:r>
              <a:rPr lang="fr-FR" sz="3000" dirty="0">
                <a:latin typeface="Arial" panose="020B0604020202020204" pitchFamily="34" charset="0"/>
                <a:cs typeface="Arial" panose="020B0604020202020204" pitchFamily="34" charset="0"/>
              </a:rPr>
              <a:t>C’était des marchands qui revenaient de bords de la mer ; ils rapportaient de grosses quantités de harengs frais et de poissons dont ils avaient fait une pêche abondante car une bise favorable avait soufflé toute la semaine. Leurs paniers crevaient sous le poids des anguilles et des lamproies qu’ils avaient achetées en cours de route.</a:t>
            </a: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Quand Renart, l’universel trompeur, est à une portée d’arc des marchands, il reconnaît facilement les anguilles et les lamproies. </a:t>
            </a:r>
          </a:p>
          <a:p>
            <a:pPr marL="0" indent="0">
              <a:lnSpc>
                <a:spcPct val="150000"/>
              </a:lnSpc>
              <a:buNone/>
            </a:pPr>
            <a:r>
              <a:rPr lang="fr-FR" dirty="0">
                <a:latin typeface="Arial" panose="020B0604020202020204" pitchFamily="34" charset="0"/>
                <a:cs typeface="Arial" panose="020B0604020202020204" pitchFamily="34" charset="0"/>
              </a:rPr>
              <a:t>Il rampe sans se laisser voir jusqu’au milieu de la route, et s’y étend, les jambes écartées, la langue pendante. Quel traître ! Il reste là à faire le mort, sans bouger et sans respirer.</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98189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14133</TotalTime>
  <Words>1312</Words>
  <Application>Microsoft Office PowerPoint</Application>
  <PresentationFormat>Grand écran</PresentationFormat>
  <Paragraphs>195</Paragraphs>
  <Slides>30</Slides>
  <Notes>0</Notes>
  <HiddenSlides>0</HiddenSlides>
  <MMClips>0</MMClips>
  <ScaleCrop>false</ScaleCrop>
  <HeadingPairs>
    <vt:vector size="6" baseType="variant">
      <vt:variant>
        <vt:lpstr>Polices utilisées</vt:lpstr>
      </vt:variant>
      <vt:variant>
        <vt:i4>14</vt:i4>
      </vt:variant>
      <vt:variant>
        <vt:lpstr>Thème</vt:lpstr>
      </vt:variant>
      <vt:variant>
        <vt:i4>1</vt:i4>
      </vt:variant>
      <vt:variant>
        <vt:lpstr>Titres des diapositives</vt:lpstr>
      </vt:variant>
      <vt:variant>
        <vt:i4>30</vt:i4>
      </vt:variant>
    </vt:vector>
  </HeadingPairs>
  <TitlesOfParts>
    <vt:vector size="45" baseType="lpstr">
      <vt:lpstr>Agency FB</vt:lpstr>
      <vt:lpstr>Arial</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Correction :</vt:lpstr>
      <vt:lpstr>Le Roman de Renart.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 résumé</vt:lpstr>
      <vt:lpstr>Lecture entrainement.</vt:lpstr>
      <vt:lpstr>Les scores :</vt:lpstr>
      <vt:lpstr>Les mots invariables de la semaine : </vt:lpstr>
      <vt:lpstr>Lecture rapide : chacun son tour</vt:lpstr>
      <vt:lpstr>Présentation PowerPoint</vt:lpstr>
      <vt:lpstr>Regardons une version de cette histoire.</vt:lpstr>
      <vt:lpstr>Exercices :</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194</cp:revision>
  <dcterms:created xsi:type="dcterms:W3CDTF">2021-07-07T15:19:39Z</dcterms:created>
  <dcterms:modified xsi:type="dcterms:W3CDTF">2022-05-23T14:24:01Z</dcterms:modified>
</cp:coreProperties>
</file>