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842" r:id="rId2"/>
    <p:sldId id="257" r:id="rId3"/>
    <p:sldId id="613" r:id="rId4"/>
    <p:sldId id="258" r:id="rId5"/>
    <p:sldId id="682" r:id="rId6"/>
    <p:sldId id="683" r:id="rId7"/>
    <p:sldId id="696" r:id="rId8"/>
    <p:sldId id="523" r:id="rId9"/>
    <p:sldId id="676" r:id="rId10"/>
    <p:sldId id="279" r:id="rId11"/>
    <p:sldId id="306" r:id="rId12"/>
    <p:sldId id="843" r:id="rId13"/>
    <p:sldId id="679" r:id="rId14"/>
    <p:sldId id="680" r:id="rId15"/>
    <p:sldId id="695" r:id="rId16"/>
    <p:sldId id="400" r:id="rId17"/>
    <p:sldId id="646" r:id="rId18"/>
    <p:sldId id="647" r:id="rId19"/>
    <p:sldId id="648" r:id="rId20"/>
    <p:sldId id="510" r:id="rId21"/>
    <p:sldId id="388" r:id="rId22"/>
    <p:sldId id="389" r:id="rId23"/>
    <p:sldId id="512" r:id="rId24"/>
    <p:sldId id="649" r:id="rId25"/>
    <p:sldId id="675" r:id="rId26"/>
    <p:sldId id="847" r:id="rId27"/>
    <p:sldId id="848" r:id="rId28"/>
    <p:sldId id="849" r:id="rId29"/>
    <p:sldId id="821" r:id="rId30"/>
    <p:sldId id="850" r:id="rId31"/>
    <p:sldId id="840" r:id="rId32"/>
    <p:sldId id="608" r:id="rId33"/>
    <p:sldId id="609" r:id="rId34"/>
    <p:sldId id="610" r:id="rId35"/>
    <p:sldId id="611" r:id="rId36"/>
    <p:sldId id="612" r:id="rId3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53" d="100"/>
          <a:sy n="153" d="100"/>
        </p:scale>
        <p:origin x="186"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23/05/2022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23/05/2022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23/05/2022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23/05/2022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416ADCA8-1DEE-878A-0959-60856DBA36B5}"/>
              </a:ext>
            </a:extLst>
          </p:cNvPr>
          <p:cNvPicPr>
            <a:picLocks noChangeAspect="1"/>
          </p:cNvPicPr>
          <p:nvPr/>
        </p:nvPicPr>
        <p:blipFill rotWithShape="1">
          <a:blip r:embed="rId2"/>
          <a:srcRect t="4286" r="6600"/>
          <a:stretch/>
        </p:blipFill>
        <p:spPr>
          <a:xfrm>
            <a:off x="9237855" y="2924092"/>
            <a:ext cx="2595025" cy="2372008"/>
          </a:xfrm>
          <a:prstGeom prst="rect">
            <a:avLst/>
          </a:prstGeom>
        </p:spPr>
      </p:pic>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8009299"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44</a:t>
            </a:r>
          </a:p>
          <a:p>
            <a:r>
              <a:rPr lang="fr-FR" sz="4800" dirty="0">
                <a:latin typeface="Arial" panose="020B0604020202020204" pitchFamily="34" charset="0"/>
                <a:cs typeface="Arial" panose="020B0604020202020204" pitchFamily="34" charset="0"/>
              </a:rPr>
              <a:t>Les marchands de poissons</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7411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Après avoir beaucoup erré, il finit par arriver sur une grand-route.</a:t>
            </a:r>
          </a:p>
          <a:p>
            <a:pPr marL="0" indent="0">
              <a:lnSpc>
                <a:spcPct val="150000"/>
              </a:lnSpc>
              <a:buNone/>
            </a:pPr>
            <a:r>
              <a:rPr lang="fr-FR" sz="2400" dirty="0">
                <a:latin typeface="Arial" panose="020B0604020202020204" pitchFamily="34" charset="0"/>
                <a:cs typeface="Arial" panose="020B0604020202020204" pitchFamily="34" charset="0"/>
              </a:rPr>
              <a:t>Il s’accroupit dans le fossé et tendit le cou de tous côtés. La faim au ventre, il ne savait où chercher de la nourriture.</a:t>
            </a:r>
          </a:p>
          <a:p>
            <a:pPr marL="0" indent="0">
              <a:lnSpc>
                <a:spcPct val="150000"/>
              </a:lnSpc>
              <a:buNone/>
            </a:pPr>
            <a:r>
              <a:rPr lang="fr-FR" sz="2400" dirty="0">
                <a:latin typeface="Arial" panose="020B0604020202020204" pitchFamily="34" charset="0"/>
                <a:cs typeface="Arial" panose="020B0604020202020204" pitchFamily="34" charset="0"/>
              </a:rPr>
              <a:t>Ne sachant que faire, il se coucha près d’une haie, espérant une occasion.</a:t>
            </a:r>
          </a:p>
          <a:p>
            <a:pPr marL="0" indent="0">
              <a:lnSpc>
                <a:spcPct val="150000"/>
              </a:lnSpc>
              <a:buNone/>
            </a:pPr>
            <a:r>
              <a:rPr lang="fr-FR" sz="2400" dirty="0">
                <a:latin typeface="Arial" panose="020B0604020202020204" pitchFamily="34" charset="0"/>
                <a:cs typeface="Arial" panose="020B0604020202020204" pitchFamily="34" charset="0"/>
              </a:rPr>
              <a:t>Enfin, il entendit un bruit de roues. </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fait Renart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C’était des marchands qui revenaient de bords de la mer ; ils rapportaient de grosses quantités de harengs frais et de poissons dont ils avaient fait une pêche abondante car une bise favorable avait soufflé toute la semaine. Leurs paniers crevaient sous le poids des anguilles et des lamproies qu’ils avaient achetées en cours de route.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823089" y="5051185"/>
            <a:ext cx="7248829"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transporte les marchands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vont-ils en faire ?</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Quand Renart, l’universel trompeur, est à une portée d’arc des marchands, il reconnaît facilement les anguilles et les lamproies. </a:t>
            </a:r>
          </a:p>
          <a:p>
            <a:pPr marL="0" indent="0">
              <a:lnSpc>
                <a:spcPct val="150000"/>
              </a:lnSpc>
              <a:buNone/>
            </a:pPr>
            <a:r>
              <a:rPr lang="fr-FR" dirty="0">
                <a:latin typeface="Arial" panose="020B0604020202020204" pitchFamily="34" charset="0"/>
                <a:cs typeface="Arial" panose="020B0604020202020204" pitchFamily="34" charset="0"/>
              </a:rPr>
              <a:t>Il rampe sans se laisser voir jusqu’au milieu de la route, et s’y étend, les jambes écartées, la langue pendante. Quel traître ! Il reste là à faire le mort, sans bouger et sans respirer.</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BF22BFF-2900-4425-BBC9-C102561B4F22}"/>
              </a:ext>
            </a:extLst>
          </p:cNvPr>
          <p:cNvPicPr>
            <a:picLocks noChangeAspect="1"/>
          </p:cNvPicPr>
          <p:nvPr/>
        </p:nvPicPr>
        <p:blipFill>
          <a:blip r:embed="rId2"/>
          <a:stretch>
            <a:fillRect/>
          </a:stretch>
        </p:blipFill>
        <p:spPr>
          <a:xfrm>
            <a:off x="10012358" y="5585340"/>
            <a:ext cx="1109568" cy="493819"/>
          </a:xfrm>
          <a:prstGeom prst="rect">
            <a:avLst/>
          </a:prstGeom>
        </p:spPr>
      </p:pic>
      <p:sp>
        <p:nvSpPr>
          <p:cNvPr id="6" name="ZoneTexte 5">
            <a:extLst>
              <a:ext uri="{FF2B5EF4-FFF2-40B4-BE49-F238E27FC236}">
                <a16:creationId xmlns:a16="http://schemas.microsoft.com/office/drawing/2014/main" id="{1CA3BC04-9DCC-48B9-AB9E-81ABFCA12422}"/>
              </a:ext>
            </a:extLst>
          </p:cNvPr>
          <p:cNvSpPr txBox="1"/>
          <p:nvPr/>
        </p:nvSpPr>
        <p:spPr>
          <a:xfrm>
            <a:off x="786875" y="5033078"/>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fait Renard ?</a:t>
            </a:r>
          </a:p>
        </p:txBody>
      </p:sp>
    </p:spTree>
    <p:extLst>
      <p:ext uri="{BB962C8B-B14F-4D97-AF65-F5344CB8AC3E}">
        <p14:creationId xmlns:p14="http://schemas.microsoft.com/office/powerpoint/2010/main" val="209818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normAutofit/>
          </a:bodyPr>
          <a:lstStyle/>
          <a:p>
            <a:r>
              <a:rPr lang="fr-FR" sz="3600" dirty="0"/>
              <a:t>On se pose des questions  pour le résumé:</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a:extLst>
              <a:ext uri="{FF2B5EF4-FFF2-40B4-BE49-F238E27FC236}">
                <a16:creationId xmlns:a16="http://schemas.microsoft.com/office/drawing/2014/main" id="{B740DE14-B55E-4289-90B1-29C80CB7368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4489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32072E2-F1F4-435B-BE58-369C3AB8D13E}"/>
              </a:ext>
            </a:extLst>
          </p:cNvPr>
          <p:cNvSpPr txBox="1"/>
          <p:nvPr/>
        </p:nvSpPr>
        <p:spPr>
          <a:xfrm>
            <a:off x="539417" y="763278"/>
            <a:ext cx="10729970" cy="523220"/>
          </a:xfrm>
          <a:prstGeom prst="rect">
            <a:avLst/>
          </a:prstGeom>
          <a:noFill/>
        </p:spPr>
        <p:txBody>
          <a:bodyPr wrap="square" rtlCol="0">
            <a:spAutoFit/>
          </a:bodyPr>
          <a:lstStyle/>
          <a:p>
            <a:r>
              <a:rPr lang="fr-FR" sz="2800" dirty="0">
                <a:solidFill>
                  <a:srgbClr val="FF0000"/>
                </a:solidFill>
              </a:rPr>
              <a:t>Q</a:t>
            </a:r>
            <a:r>
              <a:rPr lang="fr-FR" sz="2800" dirty="0"/>
              <a:t>ui ?  Renart, un goupil rusé.</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39417" y="1729137"/>
            <a:ext cx="11193547" cy="1964512"/>
          </a:xfrm>
          <a:prstGeom prst="rect">
            <a:avLst/>
          </a:prstGeom>
          <a:noFill/>
        </p:spPr>
        <p:txBody>
          <a:bodyPr wrap="square" rtlCol="0">
            <a:spAutoFit/>
          </a:bodyPr>
          <a:lstStyle/>
          <a:p>
            <a:pPr>
              <a:lnSpc>
                <a:spcPct val="150000"/>
              </a:lnSpc>
            </a:pPr>
            <a:r>
              <a:rPr lang="fr-FR" sz="2800" dirty="0">
                <a:solidFill>
                  <a:srgbClr val="FF0000"/>
                </a:solidFill>
              </a:rPr>
              <a:t>Q</a:t>
            </a:r>
            <a:r>
              <a:rPr lang="fr-FR" sz="2800" dirty="0"/>
              <a:t>uoi ? Il a très faim et cherche un moyen de se nourrir.</a:t>
            </a:r>
          </a:p>
          <a:p>
            <a:pPr>
              <a:lnSpc>
                <a:spcPct val="150000"/>
              </a:lnSpc>
            </a:pPr>
            <a:r>
              <a:rPr lang="fr-FR" sz="2800" dirty="0">
                <a:solidFill>
                  <a:srgbClr val="FF0000"/>
                </a:solidFill>
              </a:rPr>
              <a:t>Q</a:t>
            </a:r>
            <a:r>
              <a:rPr lang="fr-FR" sz="2800" dirty="0"/>
              <a:t>uand ? Un jour, à la fin de l’hiver.</a:t>
            </a:r>
          </a:p>
          <a:p>
            <a:pPr>
              <a:lnSpc>
                <a:spcPct val="150000"/>
              </a:lnSpc>
            </a:pPr>
            <a:r>
              <a:rPr lang="fr-FR" sz="2800" dirty="0">
                <a:solidFill>
                  <a:srgbClr val="FF0000"/>
                </a:solidFill>
              </a:rPr>
              <a:t>O</a:t>
            </a:r>
            <a:r>
              <a:rPr lang="fr-FR" sz="2800" dirty="0"/>
              <a:t>ù? À la campagne certainement. Le long d’une route.</a:t>
            </a:r>
          </a:p>
        </p:txBody>
      </p:sp>
      <p:sp>
        <p:nvSpPr>
          <p:cNvPr id="3" name="Espace réservé du pied de page 2">
            <a:extLst>
              <a:ext uri="{FF2B5EF4-FFF2-40B4-BE49-F238E27FC236}">
                <a16:creationId xmlns:a16="http://schemas.microsoft.com/office/drawing/2014/main" id="{3DA76363-0162-444E-A194-7C3F4E19537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8109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À la fin de l’hiver, Renart le goupil a très faim. </a:t>
            </a:r>
          </a:p>
          <a:p>
            <a:pPr marL="0" indent="0">
              <a:lnSpc>
                <a:spcPct val="150000"/>
              </a:lnSpc>
              <a:buNone/>
            </a:pPr>
            <a:r>
              <a:rPr lang="fr-FR" dirty="0">
                <a:latin typeface="Arial" panose="020B0604020202020204" pitchFamily="34" charset="0"/>
                <a:cs typeface="Arial" panose="020B0604020202020204" pitchFamily="34" charset="0"/>
              </a:rPr>
              <a:t>Il cherche un moyen de trouver à manger.</a:t>
            </a:r>
          </a:p>
          <a:p>
            <a:pPr marL="0" indent="0">
              <a:lnSpc>
                <a:spcPct val="150000"/>
              </a:lnSpc>
              <a:buNone/>
            </a:pPr>
            <a:r>
              <a:rPr lang="fr-FR" dirty="0">
                <a:latin typeface="Arial" panose="020B0604020202020204" pitchFamily="34" charset="0"/>
                <a:cs typeface="Arial" panose="020B0604020202020204" pitchFamily="34" charset="0"/>
              </a:rPr>
              <a:t>C’est alors qu’il entend une chariote arriver.</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BA0D84-3462-446E-AFC6-BA42584DF79C}"/>
              </a:ext>
            </a:extLst>
          </p:cNvPr>
          <p:cNvSpPr>
            <a:spLocks noGrp="1"/>
          </p:cNvSpPr>
          <p:nvPr>
            <p:ph type="title"/>
          </p:nvPr>
        </p:nvSpPr>
        <p:spPr/>
        <p:txBody>
          <a:bodyPr>
            <a:normAutofit/>
          </a:bodyPr>
          <a:lstStyle/>
          <a:p>
            <a:r>
              <a:rPr lang="fr-FR" sz="5400" dirty="0"/>
              <a:t>Hypothèses : </a:t>
            </a:r>
          </a:p>
        </p:txBody>
      </p:sp>
      <p:sp>
        <p:nvSpPr>
          <p:cNvPr id="3" name="Espace réservé du contenu 2">
            <a:extLst>
              <a:ext uri="{FF2B5EF4-FFF2-40B4-BE49-F238E27FC236}">
                <a16:creationId xmlns:a16="http://schemas.microsoft.com/office/drawing/2014/main" id="{CB9F26F9-6B84-4634-8841-7C54C04C942C}"/>
              </a:ext>
            </a:extLst>
          </p:cNvPr>
          <p:cNvSpPr>
            <a:spLocks noGrp="1"/>
          </p:cNvSpPr>
          <p:nvPr>
            <p:ph idx="1"/>
          </p:nvPr>
        </p:nvSpPr>
        <p:spPr>
          <a:xfrm>
            <a:off x="710338" y="1690688"/>
            <a:ext cx="10758408" cy="1077912"/>
          </a:xfrm>
        </p:spPr>
        <p:txBody>
          <a:bodyPr>
            <a:normAutofit/>
          </a:bodyPr>
          <a:lstStyle/>
          <a:p>
            <a:pPr marL="0" indent="0">
              <a:lnSpc>
                <a:spcPct val="160000"/>
              </a:lnSpc>
              <a:buNone/>
            </a:pPr>
            <a:r>
              <a:rPr lang="fr-FR" sz="3200" dirty="0">
                <a:latin typeface="Arial" panose="020B0604020202020204" pitchFamily="34" charset="0"/>
                <a:cs typeface="Arial" panose="020B0604020202020204" pitchFamily="34" charset="0"/>
              </a:rPr>
              <a:t>À votre avis, que va-il se passer ?</a:t>
            </a:r>
          </a:p>
        </p:txBody>
      </p:sp>
      <p:pic>
        <p:nvPicPr>
          <p:cNvPr id="5" name="Image 4">
            <a:extLst>
              <a:ext uri="{FF2B5EF4-FFF2-40B4-BE49-F238E27FC236}">
                <a16:creationId xmlns:a16="http://schemas.microsoft.com/office/drawing/2014/main" id="{361B28AD-17A0-4F76-ADF6-F9DD568CBA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25938" y="935177"/>
            <a:ext cx="552773" cy="929897"/>
          </a:xfrm>
          <a:prstGeom prst="rect">
            <a:avLst/>
          </a:prstGeom>
        </p:spPr>
      </p:pic>
      <p:pic>
        <p:nvPicPr>
          <p:cNvPr id="7" name="Image 6">
            <a:extLst>
              <a:ext uri="{FF2B5EF4-FFF2-40B4-BE49-F238E27FC236}">
                <a16:creationId xmlns:a16="http://schemas.microsoft.com/office/drawing/2014/main" id="{60D8F648-81A6-472B-BE43-795638502E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1063" y="186162"/>
            <a:ext cx="1213963" cy="1213963"/>
          </a:xfrm>
          <a:prstGeom prst="rect">
            <a:avLst/>
          </a:prstGeom>
        </p:spPr>
      </p:pic>
      <p:sp>
        <p:nvSpPr>
          <p:cNvPr id="8" name="Espace réservé du contenu 2">
            <a:extLst>
              <a:ext uri="{FF2B5EF4-FFF2-40B4-BE49-F238E27FC236}">
                <a16:creationId xmlns:a16="http://schemas.microsoft.com/office/drawing/2014/main" id="{DA4F1AF7-DF46-4AAD-9E8D-6B8D19F9D13E}"/>
              </a:ext>
            </a:extLst>
          </p:cNvPr>
          <p:cNvSpPr txBox="1">
            <a:spLocks/>
          </p:cNvSpPr>
          <p:nvPr/>
        </p:nvSpPr>
        <p:spPr>
          <a:xfrm>
            <a:off x="710338" y="3119993"/>
            <a:ext cx="10758408" cy="1077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fr-FR" sz="3200" dirty="0">
                <a:latin typeface="Arial" panose="020B0604020202020204" pitchFamily="34" charset="0"/>
                <a:cs typeface="Arial" panose="020B0604020202020204" pitchFamily="34" charset="0"/>
              </a:rPr>
              <a:t>Parlez lentement, je note toutes vos propositions.</a:t>
            </a:r>
          </a:p>
        </p:txBody>
      </p:sp>
      <p:sp>
        <p:nvSpPr>
          <p:cNvPr id="6" name="Espace réservé du pied de page 5">
            <a:extLst>
              <a:ext uri="{FF2B5EF4-FFF2-40B4-BE49-F238E27FC236}">
                <a16:creationId xmlns:a16="http://schemas.microsoft.com/office/drawing/2014/main" id="{23BBFEFA-FABC-4A4F-B704-D2EBCA0BE8F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7463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Collons et rangeons tout ça.</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1325563"/>
          </a:xfrm>
        </p:spPr>
        <p:txBody>
          <a:bodyPr>
            <a:normAutofit fontScale="85000" lnSpcReduction="20000"/>
          </a:bodyPr>
          <a:lstStyle/>
          <a:p>
            <a:pPr marL="0" indent="0">
              <a:buNone/>
            </a:pPr>
            <a:r>
              <a:rPr lang="fr-FR" sz="3200" dirty="0"/>
              <a:t>Voici le lexique de la semaine :</a:t>
            </a:r>
          </a:p>
          <a:p>
            <a:pPr marL="0" indent="0">
              <a:buNone/>
            </a:pPr>
            <a:r>
              <a:rPr lang="fr-FR" sz="3200" dirty="0"/>
              <a:t>On le note dans la partie lexique de notre classeur.</a:t>
            </a:r>
          </a:p>
          <a:p>
            <a:pPr marL="0" indent="0">
              <a:buNone/>
            </a:pPr>
            <a:r>
              <a:rPr lang="fr-FR" sz="3200" dirty="0"/>
              <a:t>Vous copiez le résumé.</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9" name="Espace réservé du contenu 2">
            <a:extLst>
              <a:ext uri="{FF2B5EF4-FFF2-40B4-BE49-F238E27FC236}">
                <a16:creationId xmlns:a16="http://schemas.microsoft.com/office/drawing/2014/main" id="{5581A9D4-0024-4E66-8BCB-A833064881F3}"/>
              </a:ext>
            </a:extLst>
          </p:cNvPr>
          <p:cNvSpPr txBox="1">
            <a:spLocks/>
          </p:cNvSpPr>
          <p:nvPr/>
        </p:nvSpPr>
        <p:spPr>
          <a:xfrm>
            <a:off x="838200" y="3590006"/>
            <a:ext cx="10515600" cy="15352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Je vous donne maintenant le texte complet pour votre entrainement en lecture.</a:t>
            </a:r>
          </a:p>
        </p:txBody>
      </p:sp>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terminé l’histoire « les trois moutons»,</a:t>
            </a:r>
          </a:p>
          <a:p>
            <a:pPr marL="0" indent="0">
              <a:lnSpc>
                <a:spcPct val="150000"/>
              </a:lnSpc>
              <a:buNone/>
            </a:pPr>
            <a:r>
              <a:rPr lang="fr-FR" sz="3200" dirty="0"/>
              <a:t>on a fait la dictée. </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où (lieu)</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après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près de (à coté)</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car</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649590" y="2068113"/>
            <a:ext cx="3702584" cy="1540945"/>
          </a:xfrm>
        </p:spPr>
        <p:txBody>
          <a:bodyPr>
            <a:normAutofit/>
          </a:bodyPr>
          <a:lstStyle/>
          <a:p>
            <a:pPr marL="0" indent="0">
              <a:lnSpc>
                <a:spcPct val="150000"/>
              </a:lnSpc>
              <a:spcAft>
                <a:spcPts val="800"/>
              </a:spcAft>
              <a:buNone/>
            </a:pPr>
            <a:r>
              <a:rPr lang="fr-FR" sz="5400" dirty="0">
                <a:latin typeface="Arial" panose="020B0604020202020204" pitchFamily="34" charset="0"/>
                <a:ea typeface="Calibri" panose="020F0502020204030204" pitchFamily="34" charset="0"/>
                <a:cs typeface="Times New Roman" panose="02020603050405020304" pitchFamily="18" charset="0"/>
              </a:rPr>
              <a:t>temps</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332719" y="4294645"/>
            <a:ext cx="5579194"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près de (à coté)</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3948854" y="2390508"/>
            <a:ext cx="4204546" cy="12691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ea typeface="Calibri" panose="020F0502020204030204" pitchFamily="34" charset="0"/>
                <a:cs typeface="Times New Roman" panose="02020603050405020304" pitchFamily="18" charset="0"/>
              </a:rPr>
              <a:t>où (lieu)</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5663334" y="4387424"/>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car</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8419723" y="2060016"/>
            <a:ext cx="3269056" cy="1269106"/>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après</a:t>
            </a: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03675" y="4409465"/>
            <a:ext cx="364562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où</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temps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2" y="3344174"/>
            <a:ext cx="1715934"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près de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après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près de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après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où</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952603"/>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temps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377313" y="3741201"/>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où</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près de</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924189" y="479932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temps</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
        <p:nvSpPr>
          <p:cNvPr id="21" name="Espace réservé du contenu 2">
            <a:extLst>
              <a:ext uri="{FF2B5EF4-FFF2-40B4-BE49-F238E27FC236}">
                <a16:creationId xmlns:a16="http://schemas.microsoft.com/office/drawing/2014/main" id="{013DF82B-17D6-7A9B-530E-9052B16A4AFE}"/>
              </a:ext>
            </a:extLst>
          </p:cNvPr>
          <p:cNvSpPr txBox="1">
            <a:spLocks/>
          </p:cNvSpPr>
          <p:nvPr/>
        </p:nvSpPr>
        <p:spPr>
          <a:xfrm>
            <a:off x="6807567" y="5388937"/>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6198290" y="1688712"/>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où</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quand</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près de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6148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4AB1EDA9-8F1D-9064-CD2F-8126D2FB4321}"/>
              </a:ext>
            </a:extLst>
          </p:cNvPr>
          <p:cNvSpPr txBox="1"/>
          <p:nvPr/>
        </p:nvSpPr>
        <p:spPr>
          <a:xfrm>
            <a:off x="3885320"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où (lieu)</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après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près de (à coté)</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car</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quand</a:t>
            </a:r>
          </a:p>
        </p:txBody>
      </p:sp>
    </p:spTree>
    <p:extLst>
      <p:ext uri="{BB962C8B-B14F-4D97-AF65-F5344CB8AC3E}">
        <p14:creationId xmlns:p14="http://schemas.microsoft.com/office/powerpoint/2010/main" val="119347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fontScale="92500" lnSpcReduction="10000"/>
          </a:bodyPr>
          <a:lstStyle/>
          <a:p>
            <a:pPr>
              <a:lnSpc>
                <a:spcPct val="170000"/>
              </a:lnSpc>
            </a:pPr>
            <a:r>
              <a:rPr lang="fr-FR" sz="2400" dirty="0"/>
              <a:t>La suite : </a:t>
            </a:r>
          </a:p>
          <a:p>
            <a:pPr marL="0" indent="0">
              <a:lnSpc>
                <a:spcPct val="200000"/>
              </a:lnSpc>
              <a:buNone/>
            </a:pPr>
            <a:r>
              <a:rPr lang="fr-FR" sz="3000" dirty="0">
                <a:latin typeface="Arial" panose="020B0604020202020204" pitchFamily="34" charset="0"/>
                <a:cs typeface="Arial" panose="020B0604020202020204" pitchFamily="34" charset="0"/>
              </a:rPr>
              <a:t>La voiture avance ; un des marchands regarde, voit le corps immobile et appelle son compagnon :</a:t>
            </a:r>
          </a:p>
          <a:p>
            <a:pPr marL="0" indent="0">
              <a:lnSpc>
                <a:spcPct val="200000"/>
              </a:lnSpc>
              <a:buNone/>
            </a:pPr>
            <a:r>
              <a:rPr lang="fr-FR" sz="3000" dirty="0">
                <a:latin typeface="Arial" panose="020B0604020202020204" pitchFamily="34" charset="0"/>
                <a:cs typeface="Arial" panose="020B0604020202020204" pitchFamily="34" charset="0"/>
              </a:rPr>
              <a:t>« Regarde, là. C’est un goupil ou un blaireau.</a:t>
            </a:r>
          </a:p>
          <a:p>
            <a:pPr marL="0" indent="0">
              <a:lnSpc>
                <a:spcPct val="200000"/>
              </a:lnSpc>
              <a:buNone/>
            </a:pPr>
            <a:r>
              <a:rPr lang="fr-FR" sz="3000" dirty="0">
                <a:latin typeface="Arial" panose="020B0604020202020204" pitchFamily="34" charset="0"/>
                <a:cs typeface="Arial" panose="020B0604020202020204" pitchFamily="34" charset="0"/>
              </a:rPr>
              <a:t>– C’est un goupil, dit l’autre ; vite ! Descendons et attrapons-le en prenant bien garde qu’il ne nous échappe pas. »</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6181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Les deux hommes se dépêchent et s’approchent de Renart.</a:t>
            </a:r>
          </a:p>
          <a:p>
            <a:pPr marL="0" indent="0">
              <a:lnSpc>
                <a:spcPct val="150000"/>
              </a:lnSpc>
              <a:buNone/>
            </a:pPr>
            <a:r>
              <a:rPr lang="fr-FR" dirty="0">
                <a:latin typeface="Arial" panose="020B0604020202020204" pitchFamily="34" charset="0"/>
                <a:cs typeface="Arial" panose="020B0604020202020204" pitchFamily="34" charset="0"/>
              </a:rPr>
              <a:t>Ils le poussent du pied, le pincent, le tournent et le retournent sans crainte d’être mordus. Ils le croient mort.</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823089" y="5051185"/>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Renard est-il vraiment mort ?</a:t>
            </a:r>
          </a:p>
        </p:txBody>
      </p:sp>
    </p:spTree>
    <p:extLst>
      <p:ext uri="{BB962C8B-B14F-4D97-AF65-F5344CB8AC3E}">
        <p14:creationId xmlns:p14="http://schemas.microsoft.com/office/powerpoint/2010/main" val="3710921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Il vaut bien trois sous, dit l’un.</a:t>
            </a:r>
          </a:p>
          <a:p>
            <a:pPr marL="0" indent="0">
              <a:lnSpc>
                <a:spcPct val="150000"/>
              </a:lnSpc>
              <a:buNone/>
            </a:pPr>
            <a:r>
              <a:rPr lang="fr-FR" dirty="0">
                <a:latin typeface="Arial" panose="020B0604020202020204" pitchFamily="34" charset="0"/>
                <a:cs typeface="Arial" panose="020B0604020202020204" pitchFamily="34" charset="0"/>
              </a:rPr>
              <a:t>– Il en vaut bien au moins quatre, reprend l’autre. Nous ne sommes pas chargés : jetons-le sur la charrette. Vois comme sa gorge est blanche et nette ! »</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Ainsi dit, ainsi fait. Ils le saisissent par les pieds, le lancent entre les paniers et se remettent en route.</a:t>
            </a:r>
          </a:p>
          <a:p>
            <a:pPr marL="0" indent="0" algn="r">
              <a:lnSpc>
                <a:spcPct val="150000"/>
              </a:lnSpc>
              <a:buNone/>
            </a:pPr>
            <a:r>
              <a:rPr lang="fr-FR" dirty="0">
                <a:latin typeface="Arial" panose="020B0604020202020204" pitchFamily="34" charset="0"/>
                <a:cs typeface="Arial" panose="020B0604020202020204" pitchFamily="34" charset="0"/>
              </a:rPr>
              <a:t>		</a:t>
            </a:r>
            <a:r>
              <a:rPr lang="fr-FR" b="1" i="1" dirty="0">
                <a:latin typeface="Arial" panose="020B0604020202020204" pitchFamily="34" charset="0"/>
                <a:cs typeface="Arial" panose="020B0604020202020204" pitchFamily="34" charset="0"/>
              </a:rPr>
              <a:t>à suivre</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823089" y="5051185"/>
            <a:ext cx="829375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Pourquoi les marchands prennent-ils Renard ?</a:t>
            </a:r>
          </a:p>
          <a:p>
            <a:pPr>
              <a:lnSpc>
                <a:spcPct val="150000"/>
              </a:lnSpc>
            </a:pPr>
            <a:r>
              <a:rPr lang="fr-FR" sz="2800" dirty="0">
                <a:solidFill>
                  <a:schemeClr val="accent1"/>
                </a:solidFill>
                <a:latin typeface="Arial" panose="020B0604020202020204" pitchFamily="34" charset="0"/>
                <a:cs typeface="Arial" panose="020B0604020202020204" pitchFamily="34" charset="0"/>
              </a:rPr>
              <a:t>Renard est-il content ?</a:t>
            </a:r>
          </a:p>
        </p:txBody>
      </p:sp>
    </p:spTree>
    <p:extLst>
      <p:ext uri="{BB962C8B-B14F-4D97-AF65-F5344CB8AC3E}">
        <p14:creationId xmlns:p14="http://schemas.microsoft.com/office/powerpoint/2010/main" val="159018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34B2D3-54B9-4BD6-BB1F-B2EB7A291A81}"/>
              </a:ext>
            </a:extLst>
          </p:cNvPr>
          <p:cNvSpPr>
            <a:spLocks noGrp="1"/>
          </p:cNvSpPr>
          <p:nvPr>
            <p:ph type="title"/>
          </p:nvPr>
        </p:nvSpPr>
        <p:spPr/>
        <p:txBody>
          <a:bodyPr/>
          <a:lstStyle/>
          <a:p>
            <a:r>
              <a:rPr lang="fr-FR" dirty="0"/>
              <a:t>Voici deux illustrations d’une version BD de la suite de l’histoire.</a:t>
            </a:r>
          </a:p>
        </p:txBody>
      </p:sp>
      <p:pic>
        <p:nvPicPr>
          <p:cNvPr id="6" name="Espace réservé du contenu 5">
            <a:extLst>
              <a:ext uri="{FF2B5EF4-FFF2-40B4-BE49-F238E27FC236}">
                <a16:creationId xmlns:a16="http://schemas.microsoft.com/office/drawing/2014/main" id="{A6390417-4D90-A142-E38F-1696CB101E10}"/>
              </a:ext>
            </a:extLst>
          </p:cNvPr>
          <p:cNvPicPr>
            <a:picLocks noGrp="1" noChangeAspect="1"/>
          </p:cNvPicPr>
          <p:nvPr>
            <p:ph idx="1"/>
          </p:nvPr>
        </p:nvPicPr>
        <p:blipFill>
          <a:blip r:embed="rId2"/>
          <a:stretch>
            <a:fillRect/>
          </a:stretch>
        </p:blipFill>
        <p:spPr>
          <a:xfrm>
            <a:off x="7197178" y="1837853"/>
            <a:ext cx="3897846" cy="4149320"/>
          </a:xfrm>
        </p:spPr>
      </p:pic>
      <p:sp>
        <p:nvSpPr>
          <p:cNvPr id="4" name="Espace réservé du pied de page 3">
            <a:extLst>
              <a:ext uri="{FF2B5EF4-FFF2-40B4-BE49-F238E27FC236}">
                <a16:creationId xmlns:a16="http://schemas.microsoft.com/office/drawing/2014/main" id="{ACEFF83D-4CC5-3DE3-6012-574B27269FEE}"/>
              </a:ext>
            </a:extLst>
          </p:cNvPr>
          <p:cNvSpPr>
            <a:spLocks noGrp="1"/>
          </p:cNvSpPr>
          <p:nvPr>
            <p:ph type="ftr" sz="quarter" idx="11"/>
          </p:nvPr>
        </p:nvSpPr>
        <p:spPr/>
        <p:txBody>
          <a:bodyPr/>
          <a:lstStyle/>
          <a:p>
            <a:r>
              <a:rPr lang="fr-FR"/>
              <a:t>www.dys-positif.fr</a:t>
            </a:r>
            <a:endParaRPr lang="fr-FR" dirty="0"/>
          </a:p>
        </p:txBody>
      </p:sp>
      <p:pic>
        <p:nvPicPr>
          <p:cNvPr id="8" name="Image 7">
            <a:extLst>
              <a:ext uri="{FF2B5EF4-FFF2-40B4-BE49-F238E27FC236}">
                <a16:creationId xmlns:a16="http://schemas.microsoft.com/office/drawing/2014/main" id="{8C541A13-6CC2-6329-2BA8-1C4F8160756A}"/>
              </a:ext>
            </a:extLst>
          </p:cNvPr>
          <p:cNvPicPr>
            <a:picLocks noChangeAspect="1"/>
          </p:cNvPicPr>
          <p:nvPr/>
        </p:nvPicPr>
        <p:blipFill>
          <a:blip r:embed="rId3"/>
          <a:stretch>
            <a:fillRect/>
          </a:stretch>
        </p:blipFill>
        <p:spPr>
          <a:xfrm>
            <a:off x="1493823" y="1927362"/>
            <a:ext cx="3878028" cy="4059811"/>
          </a:xfrm>
          <a:prstGeom prst="rect">
            <a:avLst/>
          </a:prstGeom>
        </p:spPr>
      </p:pic>
    </p:spTree>
    <p:extLst>
      <p:ext uri="{BB962C8B-B14F-4D97-AF65-F5344CB8AC3E}">
        <p14:creationId xmlns:p14="http://schemas.microsoft.com/office/powerpoint/2010/main" val="2015710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E7ED0949-A4D8-F5C0-A7A1-B7502BD19D64}"/>
              </a:ext>
            </a:extLst>
          </p:cNvPr>
          <p:cNvPicPr>
            <a:picLocks noChangeAspect="1"/>
          </p:cNvPicPr>
          <p:nvPr/>
        </p:nvPicPr>
        <p:blipFill>
          <a:blip r:embed="rId3"/>
          <a:stretch>
            <a:fillRect/>
          </a:stretch>
        </p:blipFill>
        <p:spPr>
          <a:xfrm>
            <a:off x="954078" y="1300413"/>
            <a:ext cx="10749864" cy="1325562"/>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 suite.</a:t>
            </a:r>
          </a:p>
          <a:p>
            <a:pPr>
              <a:lnSpc>
                <a:spcPct val="150000"/>
              </a:lnSpc>
            </a:pPr>
            <a:r>
              <a:rPr lang="fr-FR" dirty="0">
                <a:latin typeface="Arial" panose="020B0604020202020204" pitchFamily="34" charset="0"/>
                <a:cs typeface="Arial" panose="020B0604020202020204" pitchFamily="34" charset="0"/>
              </a:rPr>
              <a:t>Et nous travaillerons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31971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ses provisions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l'hiver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257966" y="2112888"/>
            <a:ext cx="3449142" cy="84108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des anguilles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route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beaucoup</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4" y="5466395"/>
            <a:ext cx="2974891"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se dépêcher</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trois sous</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pêche abondante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mort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les paniers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4595457" y="2423333"/>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roue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254982" y="5964311"/>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goupil</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se coucha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manger</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les pieds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La faim.</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78801"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la voiture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charrette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sans crainte.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pincer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828136"/>
            <a:ext cx="11153274" cy="5596727"/>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L’objectif est toujours de se fabriquer une représentation mentale d’un texte mais surtout de comprendre les émotions des personnages.</a:t>
            </a:r>
          </a:p>
          <a:p>
            <a:pPr>
              <a:lnSpc>
                <a:spcPct val="150000"/>
              </a:lnSpc>
            </a:pPr>
            <a:r>
              <a:rPr lang="fr-FR" sz="3200" dirty="0">
                <a:latin typeface="Arial" panose="020B0604020202020204" pitchFamily="34" charset="0"/>
                <a:cs typeface="Arial" panose="020B0604020202020204" pitchFamily="34" charset="0"/>
              </a:rPr>
              <a:t>Il faudra à chaque fois se mettre à la place de chaque personnage pour comprendre si il a raison ou tord, s’il est gentil ou méchant.</a:t>
            </a:r>
          </a:p>
          <a:p>
            <a:pPr>
              <a:lnSpc>
                <a:spcPct val="150000"/>
              </a:lnSpc>
            </a:pPr>
            <a:endParaRPr lang="fr-FR" sz="1200" dirty="0">
              <a:latin typeface="Arial" panose="020B0604020202020204" pitchFamily="34" charset="0"/>
              <a:cs typeface="Arial" panose="020B0604020202020204" pitchFamily="34" charset="0"/>
            </a:endParaRP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4A7FE0CC-821B-406E-A134-AE0407A4CA4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4747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55CBC4-8CBF-42BC-BD1D-28AFE90C6349}"/>
              </a:ext>
            </a:extLst>
          </p:cNvPr>
          <p:cNvSpPr>
            <a:spLocks noGrp="1"/>
          </p:cNvSpPr>
          <p:nvPr>
            <p:ph type="title"/>
          </p:nvPr>
        </p:nvSpPr>
        <p:spPr/>
        <p:txBody>
          <a:bodyPr/>
          <a:lstStyle/>
          <a:p>
            <a:r>
              <a:rPr lang="fr-FR" dirty="0"/>
              <a:t>Dans chaque histoire, nous verrons la ruse.</a:t>
            </a:r>
          </a:p>
        </p:txBody>
      </p:sp>
      <p:sp>
        <p:nvSpPr>
          <p:cNvPr id="3" name="Espace réservé du contenu 2">
            <a:extLst>
              <a:ext uri="{FF2B5EF4-FFF2-40B4-BE49-F238E27FC236}">
                <a16:creationId xmlns:a16="http://schemas.microsoft.com/office/drawing/2014/main" id="{CB2158C3-035D-4671-9E4B-7EB6553F0707}"/>
              </a:ext>
            </a:extLst>
          </p:cNvPr>
          <p:cNvSpPr>
            <a:spLocks noGrp="1"/>
          </p:cNvSpPr>
          <p:nvPr>
            <p:ph idx="1"/>
          </p:nvPr>
        </p:nvSpPr>
        <p:spPr>
          <a:xfrm>
            <a:off x="838199" y="1825625"/>
            <a:ext cx="10883747" cy="4351338"/>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À chaque fois, on se demandera pourquoi l’histoire est une ruse?</a:t>
            </a:r>
          </a:p>
          <a:p>
            <a:pPr>
              <a:lnSpc>
                <a:spcPct val="150000"/>
              </a:lnSpc>
            </a:pPr>
            <a:endParaRPr lang="fr-FR" sz="3200" dirty="0">
              <a:latin typeface="Arial" panose="020B0604020202020204" pitchFamily="34" charset="0"/>
              <a:cs typeface="Arial" panose="020B0604020202020204" pitchFamily="34" charset="0"/>
            </a:endParaRPr>
          </a:p>
          <a:p>
            <a:pPr marL="0" indent="0">
              <a:buNone/>
            </a:pPr>
            <a:endParaRPr lang="fr-FR" dirty="0"/>
          </a:p>
        </p:txBody>
      </p:sp>
      <p:sp>
        <p:nvSpPr>
          <p:cNvPr id="4" name="Espace réservé du pied de page 3">
            <a:extLst>
              <a:ext uri="{FF2B5EF4-FFF2-40B4-BE49-F238E27FC236}">
                <a16:creationId xmlns:a16="http://schemas.microsoft.com/office/drawing/2014/main" id="{50830DDD-4F2D-4245-9732-A2781DE6A6F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5864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une histoire du moyen âge.</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801639"/>
            <a:ext cx="11160086" cy="4691235"/>
          </a:xfrm>
        </p:spPr>
        <p:txBody>
          <a:bodyPr>
            <a:normAutofit/>
          </a:bodyPr>
          <a:lstStyle/>
          <a:p>
            <a:pPr marL="0" indent="0">
              <a:lnSpc>
                <a:spcPct val="170000"/>
              </a:lnSpc>
              <a:buNone/>
            </a:pPr>
            <a:r>
              <a:rPr lang="fr-FR" dirty="0"/>
              <a:t>C’est une histoire très ancienne. Elle a été écrite en vieux français, et traduite de nombreuse fois pour la remettre aux goûts du jour.</a:t>
            </a:r>
          </a:p>
          <a:p>
            <a:pPr marL="0" indent="0">
              <a:lnSpc>
                <a:spcPct val="170000"/>
              </a:lnSpc>
              <a:buNone/>
            </a:pPr>
            <a:endParaRPr lang="fr-FR" dirty="0"/>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82BBA2C4-6613-0D9E-120D-444DF84EF864}"/>
              </a:ext>
            </a:extLst>
          </p:cNvPr>
          <p:cNvPicPr>
            <a:picLocks noChangeAspect="1"/>
          </p:cNvPicPr>
          <p:nvPr/>
        </p:nvPicPr>
        <p:blipFill>
          <a:blip r:embed="rId2"/>
          <a:stretch>
            <a:fillRect/>
          </a:stretch>
        </p:blipFill>
        <p:spPr>
          <a:xfrm>
            <a:off x="3187821" y="3544329"/>
            <a:ext cx="5816357" cy="2884449"/>
          </a:xfrm>
          <a:prstGeom prst="rect">
            <a:avLst/>
          </a:prstGeom>
        </p:spPr>
      </p:pic>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a:xfrm>
            <a:off x="838200" y="136525"/>
            <a:ext cx="10515600" cy="1325563"/>
          </a:xfrm>
        </p:spPr>
        <p:txBody>
          <a:bodyPr/>
          <a:lstStyle/>
          <a:p>
            <a:r>
              <a:rPr lang="fr-FR" dirty="0"/>
              <a:t>Le Roman de Renart.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955989" y="1563939"/>
            <a:ext cx="9798681" cy="4418517"/>
          </a:xfrm>
          <a:prstGeom prst="rect">
            <a:avLst/>
          </a:prstGeom>
          <a:noFill/>
        </p:spPr>
        <p:txBody>
          <a:bodyPr wrap="square" rtlCol="0">
            <a:spAutoFit/>
          </a:bodyPr>
          <a:lstStyle/>
          <a:p>
            <a:pPr>
              <a:lnSpc>
                <a:spcPct val="200000"/>
              </a:lnSpc>
            </a:pPr>
            <a:r>
              <a:rPr lang="fr-FR" sz="2400" dirty="0">
                <a:latin typeface="Arial" panose="020B0604020202020204" pitchFamily="34" charset="0"/>
                <a:cs typeface="Arial" panose="020B0604020202020204" pitchFamily="34" charset="0"/>
              </a:rPr>
              <a:t>Le Roman de Renart est un cycle de poèmes anonymes, autour d'un thème central : la lutte du goupil (nom commun du renard en ancien français) et du loup, c'est-à-dire de la ruse contre la force brutale.</a:t>
            </a:r>
          </a:p>
          <a:p>
            <a:pPr>
              <a:lnSpc>
                <a:spcPct val="200000"/>
              </a:lnSpc>
            </a:pPr>
            <a:r>
              <a:rPr lang="fr-FR" sz="2400" dirty="0">
                <a:latin typeface="Arial" panose="020B0604020202020204" pitchFamily="34" charset="0"/>
                <a:cs typeface="Arial" panose="020B0604020202020204" pitchFamily="34" charset="0"/>
              </a:rPr>
              <a:t>La grande popularité de ce récit a fait que le nom propre de « renard » s'est imposé dans la langue, vers 1250, pour devenir le nom commun désignant le goupil.</a:t>
            </a:r>
            <a:endParaRPr lang="fr-FR" sz="1600" dirty="0"/>
          </a:p>
        </p:txBody>
      </p:sp>
      <p:pic>
        <p:nvPicPr>
          <p:cNvPr id="3" name="Image 2">
            <a:extLst>
              <a:ext uri="{FF2B5EF4-FFF2-40B4-BE49-F238E27FC236}">
                <a16:creationId xmlns:a16="http://schemas.microsoft.com/office/drawing/2014/main" id="{937BCA1D-FC45-457D-C8F9-C4DC04ED9035}"/>
              </a:ext>
            </a:extLst>
          </p:cNvPr>
          <p:cNvPicPr>
            <a:picLocks noChangeAspect="1"/>
          </p:cNvPicPr>
          <p:nvPr/>
        </p:nvPicPr>
        <p:blipFill>
          <a:blip r:embed="rId2"/>
          <a:stretch>
            <a:fillRect/>
          </a:stretch>
        </p:blipFill>
        <p:spPr>
          <a:xfrm>
            <a:off x="10111528" y="238376"/>
            <a:ext cx="1793589" cy="1581370"/>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564760" y="2197716"/>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pic>
        <p:nvPicPr>
          <p:cNvPr id="6" name="Image 5">
            <a:extLst>
              <a:ext uri="{FF2B5EF4-FFF2-40B4-BE49-F238E27FC236}">
                <a16:creationId xmlns:a16="http://schemas.microsoft.com/office/drawing/2014/main" id="{AE599F83-282D-2364-A0FB-E129C68BD7D2}"/>
              </a:ext>
            </a:extLst>
          </p:cNvPr>
          <p:cNvPicPr>
            <a:picLocks noChangeAspect="1"/>
          </p:cNvPicPr>
          <p:nvPr/>
        </p:nvPicPr>
        <p:blipFill>
          <a:blip r:embed="rId2"/>
          <a:stretch>
            <a:fillRect/>
          </a:stretch>
        </p:blipFill>
        <p:spPr>
          <a:xfrm>
            <a:off x="9693529" y="2357755"/>
            <a:ext cx="1460814" cy="1460814"/>
          </a:xfrm>
          <a:prstGeom prst="rect">
            <a:avLst/>
          </a:prstGeom>
        </p:spPr>
      </p:pic>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357053" y="4690740"/>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13480" y="889048"/>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les provisions :</a:t>
            </a:r>
            <a:r>
              <a:rPr lang="fr-FR" sz="2800" dirty="0">
                <a:latin typeface="Arial" panose="020B0604020202020204" pitchFamily="34" charset="0"/>
                <a:cs typeface="Arial" panose="020B0604020202020204" pitchFamily="34" charset="0"/>
              </a:rPr>
              <a:t> nom féminin </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28568" y="3429000"/>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anguille : </a:t>
            </a:r>
            <a:r>
              <a:rPr lang="fr-FR" sz="2800" dirty="0">
                <a:latin typeface="Arial" panose="020B0604020202020204" pitchFamily="34" charset="0"/>
                <a:cs typeface="Arial" panose="020B0604020202020204" pitchFamily="34" charset="0"/>
              </a:rPr>
              <a:t>nom féminin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13480" y="2155507"/>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hareng :</a:t>
            </a:r>
            <a:r>
              <a:rPr lang="fr-FR" sz="2800" dirty="0">
                <a:latin typeface="Arial" panose="020B0604020202020204" pitchFamily="34" charset="0"/>
                <a:cs typeface="Arial" panose="020B0604020202020204" pitchFamily="34" charset="0"/>
              </a:rPr>
              <a:t> nom masculin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provisions</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92379" y="226776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hareng</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58224" y="780437"/>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27295" y="2033309"/>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14045" y="3595286"/>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329512"/>
            <a:ext cx="802750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choses nécessaires à la vie courante</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8" y="2735837"/>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de mer, vivant en bancs souvent immenses.</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84404" y="4102537"/>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d'eau douce de forme très allongée</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345929" y="4848562"/>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lamproie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sp>
        <p:nvSpPr>
          <p:cNvPr id="23" name="ZoneTexte 22">
            <a:extLst>
              <a:ext uri="{FF2B5EF4-FFF2-40B4-BE49-F238E27FC236}">
                <a16:creationId xmlns:a16="http://schemas.microsoft.com/office/drawing/2014/main" id="{A761E1AA-61FF-D1BF-D8E6-8EA81B1F43B7}"/>
              </a:ext>
            </a:extLst>
          </p:cNvPr>
          <p:cNvSpPr txBox="1"/>
          <p:nvPr/>
        </p:nvSpPr>
        <p:spPr>
          <a:xfrm>
            <a:off x="413480" y="481562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lamproie : </a:t>
            </a:r>
            <a:r>
              <a:rPr lang="fr-FR" sz="2800" dirty="0">
                <a:latin typeface="Arial" panose="020B0604020202020204" pitchFamily="34" charset="0"/>
                <a:cs typeface="Arial" panose="020B0604020202020204" pitchFamily="34" charset="0"/>
              </a:rPr>
              <a:t>nom féminin</a:t>
            </a:r>
          </a:p>
        </p:txBody>
      </p:sp>
      <p:pic>
        <p:nvPicPr>
          <p:cNvPr id="24" name="Image 23">
            <a:extLst>
              <a:ext uri="{FF2B5EF4-FFF2-40B4-BE49-F238E27FC236}">
                <a16:creationId xmlns:a16="http://schemas.microsoft.com/office/drawing/2014/main" id="{4F68E29E-4F42-8A07-D48C-597CAD4252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8640" y="4811572"/>
            <a:ext cx="268247" cy="457240"/>
          </a:xfrm>
          <a:prstGeom prst="rect">
            <a:avLst/>
          </a:prstGeom>
        </p:spPr>
      </p:pic>
      <p:sp>
        <p:nvSpPr>
          <p:cNvPr id="26" name="ZoneTexte 25">
            <a:extLst>
              <a:ext uri="{FF2B5EF4-FFF2-40B4-BE49-F238E27FC236}">
                <a16:creationId xmlns:a16="http://schemas.microsoft.com/office/drawing/2014/main" id="{C55DE371-5BB0-B4C4-0D7E-C883288957CD}"/>
              </a:ext>
            </a:extLst>
          </p:cNvPr>
          <p:cNvSpPr txBox="1"/>
          <p:nvPr/>
        </p:nvSpPr>
        <p:spPr>
          <a:xfrm>
            <a:off x="382804" y="5411196"/>
            <a:ext cx="886493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au corps cylindrique, ayant l'apparence d'une anguille.</a:t>
            </a:r>
          </a:p>
        </p:txBody>
      </p:sp>
      <p:pic>
        <p:nvPicPr>
          <p:cNvPr id="3" name="Image 2">
            <a:extLst>
              <a:ext uri="{FF2B5EF4-FFF2-40B4-BE49-F238E27FC236}">
                <a16:creationId xmlns:a16="http://schemas.microsoft.com/office/drawing/2014/main" id="{19B7D0F0-A573-B9CB-67D6-A5AD890E26CC}"/>
              </a:ext>
            </a:extLst>
          </p:cNvPr>
          <p:cNvPicPr>
            <a:picLocks noChangeAspect="1"/>
          </p:cNvPicPr>
          <p:nvPr/>
        </p:nvPicPr>
        <p:blipFill>
          <a:blip r:embed="rId4"/>
          <a:stretch>
            <a:fillRect/>
          </a:stretch>
        </p:blipFill>
        <p:spPr>
          <a:xfrm>
            <a:off x="8948758" y="780437"/>
            <a:ext cx="1168472" cy="1168472"/>
          </a:xfrm>
          <a:prstGeom prst="rect">
            <a:avLst/>
          </a:prstGeom>
        </p:spPr>
      </p:pic>
      <p:sp>
        <p:nvSpPr>
          <p:cNvPr id="28" name="Retângulo de cantos arredondados 195">
            <a:extLst>
              <a:ext uri="{FF2B5EF4-FFF2-40B4-BE49-F238E27FC236}">
                <a16:creationId xmlns:a16="http://schemas.microsoft.com/office/drawing/2014/main" id="{C76EF081-4FC9-C7C7-B796-61424E1C88FC}"/>
              </a:ext>
            </a:extLst>
          </p:cNvPr>
          <p:cNvSpPr/>
          <p:nvPr/>
        </p:nvSpPr>
        <p:spPr>
          <a:xfrm>
            <a:off x="7794606" y="3153535"/>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30" name="CaixaDeTexto 109">
            <a:extLst>
              <a:ext uri="{FF2B5EF4-FFF2-40B4-BE49-F238E27FC236}">
                <a16:creationId xmlns:a16="http://schemas.microsoft.com/office/drawing/2014/main" id="{024C35C6-68DC-3985-85CE-2A4886CAF088}"/>
              </a:ext>
            </a:extLst>
          </p:cNvPr>
          <p:cNvSpPr txBox="1"/>
          <p:nvPr/>
        </p:nvSpPr>
        <p:spPr>
          <a:xfrm>
            <a:off x="7622225" y="3223579"/>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anguille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6" name="Image 15">
            <a:extLst>
              <a:ext uri="{FF2B5EF4-FFF2-40B4-BE49-F238E27FC236}">
                <a16:creationId xmlns:a16="http://schemas.microsoft.com/office/drawing/2014/main" id="{1A557425-2472-F368-4289-84E639635C59}"/>
              </a:ext>
            </a:extLst>
          </p:cNvPr>
          <p:cNvPicPr>
            <a:picLocks noChangeAspect="1"/>
          </p:cNvPicPr>
          <p:nvPr/>
        </p:nvPicPr>
        <p:blipFill>
          <a:blip r:embed="rId5"/>
          <a:stretch>
            <a:fillRect/>
          </a:stretch>
        </p:blipFill>
        <p:spPr>
          <a:xfrm>
            <a:off x="8064623" y="3438408"/>
            <a:ext cx="1225730" cy="1225730"/>
          </a:xfrm>
          <a:prstGeom prst="rect">
            <a:avLst/>
          </a:prstGeom>
        </p:spPr>
      </p:pic>
      <p:pic>
        <p:nvPicPr>
          <p:cNvPr id="19" name="Image 18">
            <a:extLst>
              <a:ext uri="{FF2B5EF4-FFF2-40B4-BE49-F238E27FC236}">
                <a16:creationId xmlns:a16="http://schemas.microsoft.com/office/drawing/2014/main" id="{31A5E3B4-E383-FF67-F2FF-396163191C3C}"/>
              </a:ext>
            </a:extLst>
          </p:cNvPr>
          <p:cNvPicPr>
            <a:picLocks noChangeAspect="1"/>
          </p:cNvPicPr>
          <p:nvPr/>
        </p:nvPicPr>
        <p:blipFill rotWithShape="1">
          <a:blip r:embed="rId6"/>
          <a:srcRect l="8085"/>
          <a:stretch/>
        </p:blipFill>
        <p:spPr>
          <a:xfrm>
            <a:off x="9392379" y="5340074"/>
            <a:ext cx="1704390" cy="720093"/>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 grpId="0"/>
      <p:bldP spid="11" grpId="0"/>
      <p:bldP spid="13" grpId="0"/>
      <p:bldP spid="14" grpId="0"/>
      <p:bldP spid="17" grpId="0" animBg="1"/>
      <p:bldP spid="18" grpId="0"/>
      <p:bldP spid="22" grpId="0"/>
      <p:bldP spid="33" grpId="0"/>
      <p:bldP spid="35" grpId="0"/>
      <p:bldP spid="37" grpId="0"/>
      <p:bldP spid="20" grpId="0"/>
      <p:bldP spid="23" grpId="0"/>
      <p:bldP spid="26" grpId="0"/>
      <p:bldP spid="28"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a:lnSpc>
                <a:spcPct val="170000"/>
              </a:lnSpc>
            </a:pPr>
            <a:r>
              <a:rPr lang="fr-FR" sz="2400" dirty="0"/>
              <a:t>Le texte : </a:t>
            </a:r>
          </a:p>
          <a:p>
            <a:pPr marL="0" indent="0">
              <a:lnSpc>
                <a:spcPct val="200000"/>
              </a:lnSpc>
              <a:buNone/>
            </a:pPr>
            <a:r>
              <a:rPr lang="fr-FR" sz="3000" dirty="0">
                <a:latin typeface="Arial" panose="020B0604020202020204" pitchFamily="34" charset="0"/>
                <a:cs typeface="Arial" panose="020B0604020202020204" pitchFamily="34" charset="0"/>
              </a:rPr>
              <a:t>Au temps où l'été s'achève et où l'hiver approche, Renart se tient affamé dans sa maison de Maupertuis. Ses provisions épuisées, où se procurer à manger ? Il lui faut sortir de chez lui ! </a:t>
            </a:r>
            <a:endParaRPr lang="fr-FR" sz="3000"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11310" y="4336311"/>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est le personnages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ce mot commence par une majuscule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13908</TotalTime>
  <Words>1420</Words>
  <Application>Microsoft Office PowerPoint</Application>
  <PresentationFormat>Grand écran</PresentationFormat>
  <Paragraphs>254</Paragraphs>
  <Slides>36</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36</vt:i4>
      </vt:variant>
    </vt:vector>
  </HeadingPairs>
  <TitlesOfParts>
    <vt:vector size="52"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Le thème de la période est toujours la ruse. </vt:lpstr>
      <vt:lpstr>Présentation PowerPoint</vt:lpstr>
      <vt:lpstr>Dans chaque histoire, nous verrons la ruse.</vt:lpstr>
      <vt:lpstr>Le texte de cette semaine est une histoire du moyen âge.</vt:lpstr>
      <vt:lpstr>Le Roman de Renart. </vt:lpstr>
      <vt:lpstr>Les mots difficiles :</vt:lpstr>
      <vt:lpstr>Présentation PowerPoint</vt:lpstr>
      <vt:lpstr>Présentation PowerPoint</vt:lpstr>
      <vt:lpstr>Présentation PowerPoint</vt:lpstr>
      <vt:lpstr>Présentation PowerPoint</vt:lpstr>
      <vt:lpstr>On se pose des questions  pour le résumé:</vt:lpstr>
      <vt:lpstr>Présentation PowerPoint</vt:lpstr>
      <vt:lpstr>Le résumé</vt:lpstr>
      <vt:lpstr>Hypothèses : </vt:lpstr>
      <vt:lpstr>Collons et rangeons tout ça.</vt:lpstr>
      <vt:lpstr>Lecture entrainement.</vt:lpstr>
      <vt:lpstr>Les scores :</vt:lpstr>
      <vt:lpstr>Les mots invariables de la semaine : </vt:lpstr>
      <vt:lpstr>Regardons les un par un pour les photographier dans notre tête.</vt:lpstr>
      <vt:lpstr>Lecture rapide : chacun son tour</vt:lpstr>
      <vt:lpstr>Présentation PowerPoint</vt:lpstr>
      <vt:lpstr>Je vous les dicte :</vt:lpstr>
      <vt:lpstr>Correction :</vt:lpstr>
      <vt:lpstr>Présentation PowerPoint</vt:lpstr>
      <vt:lpstr>Présentation PowerPoint</vt:lpstr>
      <vt:lpstr>Présentation PowerPoint</vt:lpstr>
      <vt:lpstr>Exercices :</vt:lpstr>
      <vt:lpstr>Voici deux illustrations d’une version BD de la suite de l’histoire.</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189</cp:revision>
  <dcterms:created xsi:type="dcterms:W3CDTF">2021-07-07T15:19:39Z</dcterms:created>
  <dcterms:modified xsi:type="dcterms:W3CDTF">2022-05-23T13:22:14Z</dcterms:modified>
</cp:coreProperties>
</file>