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5"/>
  </p:notesMasterIdLst>
  <p:sldIdLst>
    <p:sldId id="343" r:id="rId2"/>
    <p:sldId id="257" r:id="rId3"/>
    <p:sldId id="702" r:id="rId4"/>
    <p:sldId id="703" r:id="rId5"/>
    <p:sldId id="683" r:id="rId6"/>
    <p:sldId id="696" r:id="rId7"/>
    <p:sldId id="523" r:id="rId8"/>
    <p:sldId id="676" r:id="rId9"/>
    <p:sldId id="279" r:id="rId10"/>
    <p:sldId id="306" r:id="rId11"/>
    <p:sldId id="851" r:id="rId12"/>
    <p:sldId id="852" r:id="rId13"/>
    <p:sldId id="853" r:id="rId14"/>
    <p:sldId id="854" r:id="rId15"/>
    <p:sldId id="855" r:id="rId16"/>
    <p:sldId id="842" r:id="rId17"/>
    <p:sldId id="844" r:id="rId18"/>
    <p:sldId id="845" r:id="rId19"/>
    <p:sldId id="846" r:id="rId20"/>
    <p:sldId id="847" r:id="rId21"/>
    <p:sldId id="647" r:id="rId22"/>
    <p:sldId id="648" r:id="rId23"/>
    <p:sldId id="856" r:id="rId24"/>
    <p:sldId id="857" r:id="rId25"/>
    <p:sldId id="858" r:id="rId26"/>
    <p:sldId id="848" r:id="rId27"/>
    <p:sldId id="849" r:id="rId28"/>
    <p:sldId id="646" r:id="rId29"/>
    <p:sldId id="510" r:id="rId30"/>
    <p:sldId id="389" r:id="rId31"/>
    <p:sldId id="512" r:id="rId32"/>
    <p:sldId id="821" r:id="rId33"/>
    <p:sldId id="515" r:id="rId34"/>
    <p:sldId id="396" r:id="rId35"/>
    <p:sldId id="398" r:id="rId36"/>
    <p:sldId id="397" r:id="rId37"/>
    <p:sldId id="869" r:id="rId38"/>
    <p:sldId id="870" r:id="rId39"/>
    <p:sldId id="871" r:id="rId40"/>
    <p:sldId id="872" r:id="rId41"/>
    <p:sldId id="873" r:id="rId42"/>
    <p:sldId id="874" r:id="rId43"/>
    <p:sldId id="875" r:id="rId44"/>
    <p:sldId id="876" r:id="rId45"/>
    <p:sldId id="877" r:id="rId46"/>
    <p:sldId id="878" r:id="rId47"/>
    <p:sldId id="879" r:id="rId48"/>
    <p:sldId id="880" r:id="rId49"/>
    <p:sldId id="608" r:id="rId50"/>
    <p:sldId id="609" r:id="rId51"/>
    <p:sldId id="610" r:id="rId52"/>
    <p:sldId id="611" r:id="rId53"/>
    <p:sldId id="612" r:id="rId54"/>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ine ledoux" initials="al" lastIdx="27" clrIdx="0">
    <p:extLst>
      <p:ext uri="{19B8F6BF-5375-455C-9EA6-DF929625EA0E}">
        <p15:presenceInfo xmlns:p15="http://schemas.microsoft.com/office/powerpoint/2012/main" userId="c8bab70ecb5fafe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636" autoAdjust="0"/>
    <p:restoredTop sz="94660"/>
  </p:normalViewPr>
  <p:slideViewPr>
    <p:cSldViewPr snapToGrid="0">
      <p:cViewPr varScale="1">
        <p:scale>
          <a:sx n="87" d="100"/>
          <a:sy n="87" d="100"/>
        </p:scale>
        <p:origin x="39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1C945B-39A5-4DB4-B1A5-574DD76DFD25}" type="datetimeFigureOut">
              <a:rPr lang="fr-FR" smtClean="0"/>
              <a:t>11/05/2022</a:t>
            </a:fld>
            <a:endParaRPr lang="fr-FR" dirty="0"/>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F6604E-341A-4519-809B-E1568134DEE9}" type="slidenum">
              <a:rPr lang="fr-FR" smtClean="0"/>
              <a:t>‹N°›</a:t>
            </a:fld>
            <a:endParaRPr lang="fr-FR" dirty="0"/>
          </a:p>
        </p:txBody>
      </p:sp>
    </p:spTree>
    <p:extLst>
      <p:ext uri="{BB962C8B-B14F-4D97-AF65-F5344CB8AC3E}">
        <p14:creationId xmlns:p14="http://schemas.microsoft.com/office/powerpoint/2010/main" val="5296147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DAB6F0F-B100-404D-A594-882D708590DA}"/>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E0C94CBD-9B86-483A-967A-FE6FC422286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1714FBC5-7A8B-4900-9C85-0FD296B32BFA}"/>
              </a:ext>
            </a:extLst>
          </p:cNvPr>
          <p:cNvSpPr>
            <a:spLocks noGrp="1"/>
          </p:cNvSpPr>
          <p:nvPr>
            <p:ph type="dt" sz="half" idx="10"/>
          </p:nvPr>
        </p:nvSpPr>
        <p:spPr/>
        <p:txBody>
          <a:bodyPr/>
          <a:lstStyle/>
          <a:p>
            <a:fld id="{21781943-704F-4DE4-8850-A0005D2D25CB}" type="datetime1">
              <a:rPr lang="fr-FR" smtClean="0"/>
              <a:t>11/05/2022</a:t>
            </a:fld>
            <a:endParaRPr lang="fr-FR" dirty="0"/>
          </a:p>
        </p:txBody>
      </p:sp>
      <p:sp>
        <p:nvSpPr>
          <p:cNvPr id="5" name="Espace réservé du pied de page 4">
            <a:extLst>
              <a:ext uri="{FF2B5EF4-FFF2-40B4-BE49-F238E27FC236}">
                <a16:creationId xmlns:a16="http://schemas.microsoft.com/office/drawing/2014/main" id="{138BF6AE-EDA1-4BA4-B3AC-9529CE292A8F}"/>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C00004C-69AE-4543-8C94-C17AC4F6D983}"/>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368812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A28EC3-84D8-4032-AD17-2F47098824A9}"/>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261C4CA4-C498-4CD2-80FB-FF754B83F5DC}"/>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5906C46-AD03-42DF-8957-D286EAE107CD}"/>
              </a:ext>
            </a:extLst>
          </p:cNvPr>
          <p:cNvSpPr>
            <a:spLocks noGrp="1"/>
          </p:cNvSpPr>
          <p:nvPr>
            <p:ph type="dt" sz="half" idx="10"/>
          </p:nvPr>
        </p:nvSpPr>
        <p:spPr/>
        <p:txBody>
          <a:bodyPr/>
          <a:lstStyle/>
          <a:p>
            <a:fld id="{E76A7C96-06E4-43E3-963E-CCFD9A100F15}" type="datetime1">
              <a:rPr lang="fr-FR" smtClean="0"/>
              <a:t>11/05/2022</a:t>
            </a:fld>
            <a:endParaRPr lang="fr-FR" dirty="0"/>
          </a:p>
        </p:txBody>
      </p:sp>
      <p:sp>
        <p:nvSpPr>
          <p:cNvPr id="5" name="Espace réservé du pied de page 4">
            <a:extLst>
              <a:ext uri="{FF2B5EF4-FFF2-40B4-BE49-F238E27FC236}">
                <a16:creationId xmlns:a16="http://schemas.microsoft.com/office/drawing/2014/main" id="{CDC515FC-BEA7-48FA-A6DB-D9D364BE7E31}"/>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DEBD4A6E-D8CA-4370-9C65-8AAED5591BE8}"/>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764509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349CC8C-C4AA-43F0-BD23-7240FE06B453}"/>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5A6AEA36-2C34-4616-8A0F-9F7DD178219C}"/>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91FBD17-3999-44C0-B14C-3BCB85F7C008}"/>
              </a:ext>
            </a:extLst>
          </p:cNvPr>
          <p:cNvSpPr>
            <a:spLocks noGrp="1"/>
          </p:cNvSpPr>
          <p:nvPr>
            <p:ph type="dt" sz="half" idx="10"/>
          </p:nvPr>
        </p:nvSpPr>
        <p:spPr/>
        <p:txBody>
          <a:bodyPr/>
          <a:lstStyle/>
          <a:p>
            <a:fld id="{D64EB5A1-7783-4F9B-8483-445549FEBE25}" type="datetime1">
              <a:rPr lang="fr-FR" smtClean="0"/>
              <a:t>11/05/2022</a:t>
            </a:fld>
            <a:endParaRPr lang="fr-FR" dirty="0"/>
          </a:p>
        </p:txBody>
      </p:sp>
      <p:sp>
        <p:nvSpPr>
          <p:cNvPr id="5" name="Espace réservé du pied de page 4">
            <a:extLst>
              <a:ext uri="{FF2B5EF4-FFF2-40B4-BE49-F238E27FC236}">
                <a16:creationId xmlns:a16="http://schemas.microsoft.com/office/drawing/2014/main" id="{E3FC40F4-A67D-4FEC-BB81-0C39FE910B14}"/>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A2636E5F-C438-4FE0-B3B1-703DBC336676}"/>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470438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17AAF8-DF05-46EE-B472-546608ACB8B6}"/>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EED8FFD-5CF6-452A-95A1-4B1F85DBFEB8}"/>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4BFF855-E999-4283-A833-23A5155D23EB}"/>
              </a:ext>
            </a:extLst>
          </p:cNvPr>
          <p:cNvSpPr>
            <a:spLocks noGrp="1"/>
          </p:cNvSpPr>
          <p:nvPr>
            <p:ph type="dt" sz="half" idx="10"/>
          </p:nvPr>
        </p:nvSpPr>
        <p:spPr/>
        <p:txBody>
          <a:bodyPr/>
          <a:lstStyle/>
          <a:p>
            <a:fld id="{6388A7BC-133B-46C4-9E47-D473924B56E1}" type="datetime1">
              <a:rPr lang="fr-FR" smtClean="0"/>
              <a:t>11/05/2022</a:t>
            </a:fld>
            <a:endParaRPr lang="fr-FR" dirty="0"/>
          </a:p>
        </p:txBody>
      </p:sp>
      <p:sp>
        <p:nvSpPr>
          <p:cNvPr id="5" name="Espace réservé du pied de page 4">
            <a:extLst>
              <a:ext uri="{FF2B5EF4-FFF2-40B4-BE49-F238E27FC236}">
                <a16:creationId xmlns:a16="http://schemas.microsoft.com/office/drawing/2014/main" id="{F009FF0B-4502-45A4-BF9F-388BB83040E0}"/>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394FE35-A6A1-4820-ADDD-D1830C4C137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9005376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0962A0B-E786-4300-8CD1-7DE29CDD31D1}"/>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CD2C54A0-F916-4E0F-BCBB-A2F024D94B1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8FF58586-786A-49D0-8F78-F5C8236AFD14}"/>
              </a:ext>
            </a:extLst>
          </p:cNvPr>
          <p:cNvSpPr>
            <a:spLocks noGrp="1"/>
          </p:cNvSpPr>
          <p:nvPr>
            <p:ph type="dt" sz="half" idx="10"/>
          </p:nvPr>
        </p:nvSpPr>
        <p:spPr/>
        <p:txBody>
          <a:bodyPr/>
          <a:lstStyle/>
          <a:p>
            <a:fld id="{3024E6BA-7128-4686-8A31-29C51CFBC0CE}" type="datetime1">
              <a:rPr lang="fr-FR" smtClean="0"/>
              <a:t>11/05/2022</a:t>
            </a:fld>
            <a:endParaRPr lang="fr-FR" dirty="0"/>
          </a:p>
        </p:txBody>
      </p:sp>
      <p:sp>
        <p:nvSpPr>
          <p:cNvPr id="5" name="Espace réservé du pied de page 4">
            <a:extLst>
              <a:ext uri="{FF2B5EF4-FFF2-40B4-BE49-F238E27FC236}">
                <a16:creationId xmlns:a16="http://schemas.microsoft.com/office/drawing/2014/main" id="{78704028-0553-4A43-B470-421D63E08576}"/>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7AD231F6-E175-47FD-A578-5E35A1B074D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510496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DEBBA8E-387F-4BEE-9A5C-C5A021E87DA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FC340089-670A-44DC-9B21-A9BB7F7DDDF7}"/>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4DC76ED8-04F3-4733-A721-56732E20B1FB}"/>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B4335BB2-44CA-44C8-83B5-9B956A8A638C}"/>
              </a:ext>
            </a:extLst>
          </p:cNvPr>
          <p:cNvSpPr>
            <a:spLocks noGrp="1"/>
          </p:cNvSpPr>
          <p:nvPr>
            <p:ph type="dt" sz="half" idx="10"/>
          </p:nvPr>
        </p:nvSpPr>
        <p:spPr/>
        <p:txBody>
          <a:bodyPr/>
          <a:lstStyle/>
          <a:p>
            <a:fld id="{621AB7E8-F485-484C-972A-2F854A4F553C}" type="datetime1">
              <a:rPr lang="fr-FR" smtClean="0"/>
              <a:t>11/05/2022</a:t>
            </a:fld>
            <a:endParaRPr lang="fr-FR" dirty="0"/>
          </a:p>
        </p:txBody>
      </p:sp>
      <p:sp>
        <p:nvSpPr>
          <p:cNvPr id="6" name="Espace réservé du pied de page 5">
            <a:extLst>
              <a:ext uri="{FF2B5EF4-FFF2-40B4-BE49-F238E27FC236}">
                <a16:creationId xmlns:a16="http://schemas.microsoft.com/office/drawing/2014/main" id="{34326505-9CB1-4E62-A00F-D5AF507C9D0A}"/>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99FE55AD-BD3B-4E3B-9EC8-53730A083CC7}"/>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8517943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E70E86-6B92-4C47-9A63-821DAEA190FE}"/>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3D0C7C42-A8E2-4E55-9E77-35C6A9B2292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CCE53314-7A1A-44CE-88A7-C942247DF651}"/>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5810F398-8E57-4186-B94E-0D22D4E42A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B6376583-496C-48F3-BC20-141328BF395D}"/>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61DEF66A-9709-47CB-90C5-4330F2CF855C}"/>
              </a:ext>
            </a:extLst>
          </p:cNvPr>
          <p:cNvSpPr>
            <a:spLocks noGrp="1"/>
          </p:cNvSpPr>
          <p:nvPr>
            <p:ph type="dt" sz="half" idx="10"/>
          </p:nvPr>
        </p:nvSpPr>
        <p:spPr/>
        <p:txBody>
          <a:bodyPr/>
          <a:lstStyle/>
          <a:p>
            <a:fld id="{1CB05AAC-A39A-4DEA-AE5A-C05DBEE26458}" type="datetime1">
              <a:rPr lang="fr-FR" smtClean="0"/>
              <a:t>11/05/2022</a:t>
            </a:fld>
            <a:endParaRPr lang="fr-FR" dirty="0"/>
          </a:p>
        </p:txBody>
      </p:sp>
      <p:sp>
        <p:nvSpPr>
          <p:cNvPr id="8" name="Espace réservé du pied de page 7">
            <a:extLst>
              <a:ext uri="{FF2B5EF4-FFF2-40B4-BE49-F238E27FC236}">
                <a16:creationId xmlns:a16="http://schemas.microsoft.com/office/drawing/2014/main" id="{87860900-ABFD-4AC8-B724-751BD5667439}"/>
              </a:ext>
            </a:extLst>
          </p:cNvPr>
          <p:cNvSpPr>
            <a:spLocks noGrp="1"/>
          </p:cNvSpPr>
          <p:nvPr>
            <p:ph type="ftr" sz="quarter" idx="11"/>
          </p:nvPr>
        </p:nvSpPr>
        <p:spPr/>
        <p:txBody>
          <a:bodyPr/>
          <a:lstStyle/>
          <a:p>
            <a:r>
              <a:rPr lang="fr-FR" dirty="0"/>
              <a:t>www.dys-positif.fr</a:t>
            </a:r>
          </a:p>
        </p:txBody>
      </p:sp>
      <p:sp>
        <p:nvSpPr>
          <p:cNvPr id="9" name="Espace réservé du numéro de diapositive 8">
            <a:extLst>
              <a:ext uri="{FF2B5EF4-FFF2-40B4-BE49-F238E27FC236}">
                <a16:creationId xmlns:a16="http://schemas.microsoft.com/office/drawing/2014/main" id="{E201324E-C3BA-4FC1-9A08-1AE33BBB146A}"/>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2201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0DAD87-408F-46D2-99E9-CE36A5711603}"/>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EB798947-4EBE-47F7-9E78-0CAAD48DC096}"/>
              </a:ext>
            </a:extLst>
          </p:cNvPr>
          <p:cNvSpPr>
            <a:spLocks noGrp="1"/>
          </p:cNvSpPr>
          <p:nvPr>
            <p:ph type="dt" sz="half" idx="10"/>
          </p:nvPr>
        </p:nvSpPr>
        <p:spPr/>
        <p:txBody>
          <a:bodyPr/>
          <a:lstStyle/>
          <a:p>
            <a:fld id="{CEAAE9B6-A5C9-4044-912D-CE628192D8D0}" type="datetime1">
              <a:rPr lang="fr-FR" smtClean="0"/>
              <a:t>11/05/2022</a:t>
            </a:fld>
            <a:endParaRPr lang="fr-FR" dirty="0"/>
          </a:p>
        </p:txBody>
      </p:sp>
      <p:sp>
        <p:nvSpPr>
          <p:cNvPr id="4" name="Espace réservé du pied de page 3">
            <a:extLst>
              <a:ext uri="{FF2B5EF4-FFF2-40B4-BE49-F238E27FC236}">
                <a16:creationId xmlns:a16="http://schemas.microsoft.com/office/drawing/2014/main" id="{4002BBFC-7A3D-407C-AB20-8DD37370ADE6}"/>
              </a:ext>
            </a:extLst>
          </p:cNvPr>
          <p:cNvSpPr>
            <a:spLocks noGrp="1"/>
          </p:cNvSpPr>
          <p:nvPr>
            <p:ph type="ftr" sz="quarter" idx="11"/>
          </p:nvPr>
        </p:nvSpPr>
        <p:spPr/>
        <p:txBody>
          <a:bodyPr/>
          <a:lstStyle/>
          <a:p>
            <a:r>
              <a:rPr lang="fr-FR" dirty="0"/>
              <a:t>www.dys-positif.fr</a:t>
            </a:r>
          </a:p>
        </p:txBody>
      </p:sp>
      <p:sp>
        <p:nvSpPr>
          <p:cNvPr id="5" name="Espace réservé du numéro de diapositive 4">
            <a:extLst>
              <a:ext uri="{FF2B5EF4-FFF2-40B4-BE49-F238E27FC236}">
                <a16:creationId xmlns:a16="http://schemas.microsoft.com/office/drawing/2014/main" id="{0FF9EB60-382E-469E-8BB6-F37BABAF43C9}"/>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41033602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A50A2D88-665A-4E9C-BC83-5755B89A0B08}"/>
              </a:ext>
            </a:extLst>
          </p:cNvPr>
          <p:cNvSpPr>
            <a:spLocks noGrp="1"/>
          </p:cNvSpPr>
          <p:nvPr>
            <p:ph type="dt" sz="half" idx="10"/>
          </p:nvPr>
        </p:nvSpPr>
        <p:spPr/>
        <p:txBody>
          <a:bodyPr/>
          <a:lstStyle/>
          <a:p>
            <a:fld id="{84CF30BD-83B6-4223-B153-A0CA10E12A3B}" type="datetime1">
              <a:rPr lang="fr-FR" smtClean="0"/>
              <a:t>11/05/2022</a:t>
            </a:fld>
            <a:endParaRPr lang="fr-FR" dirty="0"/>
          </a:p>
        </p:txBody>
      </p:sp>
      <p:sp>
        <p:nvSpPr>
          <p:cNvPr id="3" name="Espace réservé du pied de page 2">
            <a:extLst>
              <a:ext uri="{FF2B5EF4-FFF2-40B4-BE49-F238E27FC236}">
                <a16:creationId xmlns:a16="http://schemas.microsoft.com/office/drawing/2014/main" id="{AF477C43-096E-45F8-8AB0-BC3220F0812E}"/>
              </a:ext>
            </a:extLst>
          </p:cNvPr>
          <p:cNvSpPr>
            <a:spLocks noGrp="1"/>
          </p:cNvSpPr>
          <p:nvPr>
            <p:ph type="ftr" sz="quarter" idx="11"/>
          </p:nvPr>
        </p:nvSpPr>
        <p:spPr/>
        <p:txBody>
          <a:bodyPr/>
          <a:lstStyle/>
          <a:p>
            <a:r>
              <a:rPr lang="fr-FR" dirty="0"/>
              <a:t>www.dys-positif.fr</a:t>
            </a:r>
          </a:p>
        </p:txBody>
      </p:sp>
      <p:sp>
        <p:nvSpPr>
          <p:cNvPr id="4" name="Espace réservé du numéro de diapositive 3">
            <a:extLst>
              <a:ext uri="{FF2B5EF4-FFF2-40B4-BE49-F238E27FC236}">
                <a16:creationId xmlns:a16="http://schemas.microsoft.com/office/drawing/2014/main" id="{9C2F0D7F-7E0E-4263-BAB6-4823394CAD9E}"/>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26573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F1DC728-CB44-4CF8-8011-0302E0655C70}"/>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0949F61C-389C-4186-BA2E-122812CB8C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B1BD9EC1-7D0A-405F-93F6-29EB878ED0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56C1C02C-21AA-4EBC-891E-1A8DC597B5B5}"/>
              </a:ext>
            </a:extLst>
          </p:cNvPr>
          <p:cNvSpPr>
            <a:spLocks noGrp="1"/>
          </p:cNvSpPr>
          <p:nvPr>
            <p:ph type="dt" sz="half" idx="10"/>
          </p:nvPr>
        </p:nvSpPr>
        <p:spPr/>
        <p:txBody>
          <a:bodyPr/>
          <a:lstStyle/>
          <a:p>
            <a:fld id="{4DBC022E-B635-465C-A76A-0BDCA64AA026}" type="datetime1">
              <a:rPr lang="fr-FR" smtClean="0"/>
              <a:t>11/05/2022</a:t>
            </a:fld>
            <a:endParaRPr lang="fr-FR" dirty="0"/>
          </a:p>
        </p:txBody>
      </p:sp>
      <p:sp>
        <p:nvSpPr>
          <p:cNvPr id="6" name="Espace réservé du pied de page 5">
            <a:extLst>
              <a:ext uri="{FF2B5EF4-FFF2-40B4-BE49-F238E27FC236}">
                <a16:creationId xmlns:a16="http://schemas.microsoft.com/office/drawing/2014/main" id="{B2FD5D96-B10D-42F7-8138-70E53A7C143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2C6450D5-A741-4B1C-A31A-B6A613B97DA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83451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E46BD8-25F5-471D-9557-14B262094E27}"/>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8705CE5B-7DED-4ECD-8E6C-97B004E620E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dirty="0"/>
          </a:p>
        </p:txBody>
      </p:sp>
      <p:sp>
        <p:nvSpPr>
          <p:cNvPr id="4" name="Espace réservé du texte 3">
            <a:extLst>
              <a:ext uri="{FF2B5EF4-FFF2-40B4-BE49-F238E27FC236}">
                <a16:creationId xmlns:a16="http://schemas.microsoft.com/office/drawing/2014/main" id="{526595E8-A305-4648-B754-396E3B768C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F6C9DD33-A6DE-4424-90C8-494D2964297D}"/>
              </a:ext>
            </a:extLst>
          </p:cNvPr>
          <p:cNvSpPr>
            <a:spLocks noGrp="1"/>
          </p:cNvSpPr>
          <p:nvPr>
            <p:ph type="dt" sz="half" idx="10"/>
          </p:nvPr>
        </p:nvSpPr>
        <p:spPr/>
        <p:txBody>
          <a:bodyPr/>
          <a:lstStyle/>
          <a:p>
            <a:fld id="{788911D9-CBA6-4D27-A71E-AFAB9C4C8E4C}" type="datetime1">
              <a:rPr lang="fr-FR" smtClean="0"/>
              <a:t>11/05/2022</a:t>
            </a:fld>
            <a:endParaRPr lang="fr-FR" dirty="0"/>
          </a:p>
        </p:txBody>
      </p:sp>
      <p:sp>
        <p:nvSpPr>
          <p:cNvPr id="6" name="Espace réservé du pied de page 5">
            <a:extLst>
              <a:ext uri="{FF2B5EF4-FFF2-40B4-BE49-F238E27FC236}">
                <a16:creationId xmlns:a16="http://schemas.microsoft.com/office/drawing/2014/main" id="{B8738339-AA99-47D7-823F-A79ADA2DA21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094AC332-9A75-4236-A480-B1F399585D4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08159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3B2BAFF4-0459-414D-88F4-39E47F2D8A1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1A8ED41F-ED98-4607-8853-56675B98903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1377A596-7AFA-44FC-B3DF-6CAAC9D000B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A069F9-23C4-4166-A2F9-45E728ACEBE8}" type="datetime1">
              <a:rPr lang="fr-FR" smtClean="0"/>
              <a:t>11/05/2022</a:t>
            </a:fld>
            <a:endParaRPr lang="fr-FR" dirty="0"/>
          </a:p>
        </p:txBody>
      </p:sp>
      <p:sp>
        <p:nvSpPr>
          <p:cNvPr id="5" name="Espace réservé du pied de page 4">
            <a:extLst>
              <a:ext uri="{FF2B5EF4-FFF2-40B4-BE49-F238E27FC236}">
                <a16:creationId xmlns:a16="http://schemas.microsoft.com/office/drawing/2014/main" id="{0FD743C0-BA24-4DEF-8A21-7562B2805D0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dirty="0"/>
              <a:t>www.dys-positif.fr</a:t>
            </a:r>
          </a:p>
        </p:txBody>
      </p:sp>
      <p:sp>
        <p:nvSpPr>
          <p:cNvPr id="6" name="Espace réservé du numéro de diapositive 5">
            <a:extLst>
              <a:ext uri="{FF2B5EF4-FFF2-40B4-BE49-F238E27FC236}">
                <a16:creationId xmlns:a16="http://schemas.microsoft.com/office/drawing/2014/main" id="{388BA955-1941-4ABE-8CC3-B43B8DB0E5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93A7EE-25E2-419D-BED4-B77A3886F54D}" type="slidenum">
              <a:rPr lang="fr-FR" smtClean="0"/>
              <a:t>‹N°›</a:t>
            </a:fld>
            <a:endParaRPr lang="fr-FR" dirty="0"/>
          </a:p>
        </p:txBody>
      </p:sp>
    </p:spTree>
    <p:extLst>
      <p:ext uri="{BB962C8B-B14F-4D97-AF65-F5344CB8AC3E}">
        <p14:creationId xmlns:p14="http://schemas.microsoft.com/office/powerpoint/2010/main" val="36009820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0F14924-574F-4232-8F06-D29E2ECB7DA0}"/>
              </a:ext>
            </a:extLst>
          </p:cNvPr>
          <p:cNvSpPr>
            <a:spLocks noGrp="1"/>
          </p:cNvSpPr>
          <p:nvPr>
            <p:ph type="ctrTitle"/>
          </p:nvPr>
        </p:nvSpPr>
        <p:spPr>
          <a:xfrm>
            <a:off x="1710489" y="667753"/>
            <a:ext cx="9144000" cy="1362325"/>
          </a:xfrm>
        </p:spPr>
        <p:txBody>
          <a:bodyPr>
            <a:normAutofit fontScale="90000"/>
          </a:bodyPr>
          <a:lstStyle/>
          <a:p>
            <a:r>
              <a:rPr lang="fr-FR" sz="6600" dirty="0">
                <a:latin typeface="Arial" panose="020B0604020202020204" pitchFamily="34" charset="0"/>
                <a:cs typeface="Arial" panose="020B0604020202020204" pitchFamily="34" charset="0"/>
              </a:rPr>
              <a:t>date</a:t>
            </a:r>
            <a:br>
              <a:rPr lang="fr-FR" sz="6600" dirty="0"/>
            </a:br>
            <a:endParaRPr lang="fr-FR" sz="6600" dirty="0">
              <a:solidFill>
                <a:srgbClr val="FF0000"/>
              </a:solidFill>
            </a:endParaRPr>
          </a:p>
        </p:txBody>
      </p:sp>
      <p:sp>
        <p:nvSpPr>
          <p:cNvPr id="3" name="Sous-titre 2">
            <a:extLst>
              <a:ext uri="{FF2B5EF4-FFF2-40B4-BE49-F238E27FC236}">
                <a16:creationId xmlns:a16="http://schemas.microsoft.com/office/drawing/2014/main" id="{5C5A3FDE-59D0-4058-BC93-BA4EED8AFAF2}"/>
              </a:ext>
            </a:extLst>
          </p:cNvPr>
          <p:cNvSpPr>
            <a:spLocks noGrp="1"/>
          </p:cNvSpPr>
          <p:nvPr>
            <p:ph type="subTitle" idx="1"/>
          </p:nvPr>
        </p:nvSpPr>
        <p:spPr>
          <a:xfrm>
            <a:off x="1524000" y="2924092"/>
            <a:ext cx="9144000" cy="2985249"/>
          </a:xfrm>
        </p:spPr>
        <p:txBody>
          <a:bodyPr>
            <a:normAutofit/>
          </a:bodyPr>
          <a:lstStyle/>
          <a:p>
            <a:endParaRPr lang="fr-FR" sz="4800" dirty="0">
              <a:latin typeface="Arial" panose="020B0604020202020204" pitchFamily="34" charset="0"/>
              <a:cs typeface="Arial" panose="020B0604020202020204" pitchFamily="34" charset="0"/>
            </a:endParaRPr>
          </a:p>
          <a:p>
            <a:r>
              <a:rPr lang="fr-FR" sz="4800" dirty="0">
                <a:latin typeface="Arial" panose="020B0604020202020204" pitchFamily="34" charset="0"/>
                <a:cs typeface="Arial" panose="020B0604020202020204" pitchFamily="34" charset="0"/>
              </a:rPr>
              <a:t>Texte 43</a:t>
            </a:r>
          </a:p>
          <a:p>
            <a:r>
              <a:rPr lang="fr-FR" sz="4800" dirty="0">
                <a:latin typeface="Arial" panose="020B0604020202020204" pitchFamily="34" charset="0"/>
                <a:cs typeface="Arial" panose="020B0604020202020204" pitchFamily="34" charset="0"/>
              </a:rPr>
              <a:t>Les trois moutons </a:t>
            </a:r>
          </a:p>
        </p:txBody>
      </p:sp>
      <p:cxnSp>
        <p:nvCxnSpPr>
          <p:cNvPr id="6" name="Connecteur droit 5">
            <a:extLst>
              <a:ext uri="{FF2B5EF4-FFF2-40B4-BE49-F238E27FC236}">
                <a16:creationId xmlns:a16="http://schemas.microsoft.com/office/drawing/2014/main" id="{B23EC4B5-2950-49EC-9837-4C09BCDB426E}"/>
              </a:ext>
            </a:extLst>
          </p:cNvPr>
          <p:cNvCxnSpPr/>
          <p:nvPr/>
        </p:nvCxnSpPr>
        <p:spPr>
          <a:xfrm>
            <a:off x="4724399" y="2477085"/>
            <a:ext cx="2803358"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8" name="Connecteur droit 7">
            <a:extLst>
              <a:ext uri="{FF2B5EF4-FFF2-40B4-BE49-F238E27FC236}">
                <a16:creationId xmlns:a16="http://schemas.microsoft.com/office/drawing/2014/main" id="{E0351F2C-B94C-42AF-90A4-BF11A1097F8B}"/>
              </a:ext>
            </a:extLst>
          </p:cNvPr>
          <p:cNvCxnSpPr/>
          <p:nvPr/>
        </p:nvCxnSpPr>
        <p:spPr>
          <a:xfrm>
            <a:off x="1419726" y="279484"/>
            <a:ext cx="0" cy="6460958"/>
          </a:xfrm>
          <a:prstGeom prst="line">
            <a:avLst/>
          </a:prstGeom>
          <a:ln>
            <a:solidFill>
              <a:srgbClr val="C85340"/>
            </a:solidFill>
          </a:ln>
        </p:spPr>
        <p:style>
          <a:lnRef idx="1">
            <a:schemeClr val="accent1"/>
          </a:lnRef>
          <a:fillRef idx="0">
            <a:schemeClr val="accent1"/>
          </a:fillRef>
          <a:effectRef idx="0">
            <a:schemeClr val="accent1"/>
          </a:effectRef>
          <a:fontRef idx="minor">
            <a:schemeClr val="tx1"/>
          </a:fontRef>
        </p:style>
      </p:cxnSp>
      <p:sp>
        <p:nvSpPr>
          <p:cNvPr id="11" name="ZoneTexte 10">
            <a:extLst>
              <a:ext uri="{FF2B5EF4-FFF2-40B4-BE49-F238E27FC236}">
                <a16:creationId xmlns:a16="http://schemas.microsoft.com/office/drawing/2014/main" id="{A69193A5-1634-4443-B437-E3B9112FDD39}"/>
              </a:ext>
            </a:extLst>
          </p:cNvPr>
          <p:cNvSpPr txBox="1"/>
          <p:nvPr/>
        </p:nvSpPr>
        <p:spPr>
          <a:xfrm>
            <a:off x="0" y="531628"/>
            <a:ext cx="1710487" cy="584775"/>
          </a:xfrm>
          <a:prstGeom prst="rect">
            <a:avLst/>
          </a:prstGeom>
          <a:noFill/>
        </p:spPr>
        <p:txBody>
          <a:bodyPr wrap="square" rtlCol="0">
            <a:spAutoFit/>
          </a:bodyPr>
          <a:lstStyle/>
          <a:p>
            <a:r>
              <a:rPr lang="fr-FR" sz="1600" dirty="0"/>
              <a:t>NOM - Prénom</a:t>
            </a:r>
          </a:p>
          <a:p>
            <a:r>
              <a:rPr lang="fr-FR" sz="1600" dirty="0"/>
              <a:t>Classe</a:t>
            </a:r>
          </a:p>
        </p:txBody>
      </p:sp>
      <p:pic>
        <p:nvPicPr>
          <p:cNvPr id="5" name="Image 4">
            <a:extLst>
              <a:ext uri="{FF2B5EF4-FFF2-40B4-BE49-F238E27FC236}">
                <a16:creationId xmlns:a16="http://schemas.microsoft.com/office/drawing/2014/main" id="{B4CF1636-40A1-401A-AE7A-51222AFF5D0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772274" y="945363"/>
            <a:ext cx="930730" cy="608997"/>
          </a:xfrm>
          <a:prstGeom prst="rect">
            <a:avLst/>
          </a:prstGeom>
        </p:spPr>
      </p:pic>
      <p:sp>
        <p:nvSpPr>
          <p:cNvPr id="9" name="Espace réservé du pied de page 8">
            <a:extLst>
              <a:ext uri="{FF2B5EF4-FFF2-40B4-BE49-F238E27FC236}">
                <a16:creationId xmlns:a16="http://schemas.microsoft.com/office/drawing/2014/main" id="{4AAA9BE5-8D1E-4FA9-AF6B-FA9237A3F085}"/>
              </a:ext>
            </a:extLst>
          </p:cNvPr>
          <p:cNvSpPr>
            <a:spLocks noGrp="1"/>
          </p:cNvSpPr>
          <p:nvPr>
            <p:ph type="ftr" sz="quarter" idx="11"/>
          </p:nvPr>
        </p:nvSpPr>
        <p:spPr/>
        <p:txBody>
          <a:bodyPr/>
          <a:lstStyle/>
          <a:p>
            <a:r>
              <a:rPr lang="fr-FR"/>
              <a:t>www.dys-positif.fr</a:t>
            </a:r>
            <a:endParaRPr lang="fr-FR" dirty="0"/>
          </a:p>
        </p:txBody>
      </p:sp>
      <p:pic>
        <p:nvPicPr>
          <p:cNvPr id="7" name="Image 6">
            <a:extLst>
              <a:ext uri="{FF2B5EF4-FFF2-40B4-BE49-F238E27FC236}">
                <a16:creationId xmlns:a16="http://schemas.microsoft.com/office/drawing/2014/main" id="{E467A2B8-6944-8E1F-4D29-688D65DEF99D}"/>
              </a:ext>
            </a:extLst>
          </p:cNvPr>
          <p:cNvPicPr>
            <a:picLocks noChangeAspect="1"/>
          </p:cNvPicPr>
          <p:nvPr/>
        </p:nvPicPr>
        <p:blipFill>
          <a:blip r:embed="rId3"/>
          <a:stretch>
            <a:fillRect/>
          </a:stretch>
        </p:blipFill>
        <p:spPr>
          <a:xfrm>
            <a:off x="9263343" y="2583451"/>
            <a:ext cx="2439661" cy="3176863"/>
          </a:xfrm>
          <a:prstGeom prst="rect">
            <a:avLst/>
          </a:prstGeom>
        </p:spPr>
      </p:pic>
    </p:spTree>
    <p:extLst>
      <p:ext uri="{BB962C8B-B14F-4D97-AF65-F5344CB8AC3E}">
        <p14:creationId xmlns:p14="http://schemas.microsoft.com/office/powerpoint/2010/main" val="2047277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BA40163-CBE1-49E7-9F45-8783813DCF2D}"/>
              </a:ext>
            </a:extLst>
          </p:cNvPr>
          <p:cNvSpPr>
            <a:spLocks noGrp="1"/>
          </p:cNvSpPr>
          <p:nvPr>
            <p:ph idx="1"/>
          </p:nvPr>
        </p:nvSpPr>
        <p:spPr>
          <a:xfrm>
            <a:off x="591553" y="315661"/>
            <a:ext cx="11169316" cy="6006933"/>
          </a:xfrm>
        </p:spPr>
        <p:txBody>
          <a:bodyPr>
            <a:normAutofit lnSpcReduction="10000"/>
          </a:bodyPr>
          <a:lstStyle/>
          <a:p>
            <a:pPr marL="0" indent="0">
              <a:lnSpc>
                <a:spcPct val="150000"/>
              </a:lnSpc>
              <a:buNone/>
            </a:pPr>
            <a:r>
              <a:rPr lang="fr-FR" dirty="0">
                <a:latin typeface="Arial" panose="020B0604020202020204" pitchFamily="34" charset="0"/>
                <a:cs typeface="Arial" panose="020B0604020202020204" pitchFamily="34" charset="0"/>
              </a:rPr>
              <a:t>Et quelques instants plus tard, l'homme repartit en emportant sur son dos un beau mouton bien gras. Aussitôt qu'il fut parti, Arthur alla frapper chez le quêteux.</a:t>
            </a:r>
          </a:p>
          <a:p>
            <a:pPr marL="0" indent="0">
              <a:lnSpc>
                <a:spcPct val="150000"/>
              </a:lnSpc>
              <a:buNone/>
            </a:pPr>
            <a:r>
              <a:rPr lang="fr-FR" dirty="0">
                <a:latin typeface="Arial" panose="020B0604020202020204" pitchFamily="34" charset="0"/>
                <a:cs typeface="Arial" panose="020B0604020202020204" pitchFamily="34" charset="0"/>
              </a:rPr>
              <a:t>- Je viens de vendre un beau mouton, annonça-t-il à Médéric, le plus beau de ma bergerie. L'acheteur vient de partir avec la bête sur le dos. J'ai pensé que tu pouvais l'alléger de son fardeau, car il a un long chemin à parcourir. Si tu réussis, nous partagerons les profits.</a:t>
            </a:r>
          </a:p>
          <a:p>
            <a:pPr marL="0" indent="0">
              <a:lnSpc>
                <a:spcPct val="150000"/>
              </a:lnSpc>
              <a:buNone/>
            </a:pPr>
            <a:r>
              <a:rPr lang="fr-FR" dirty="0">
                <a:latin typeface="Arial" panose="020B0604020202020204" pitchFamily="34" charset="0"/>
                <a:cs typeface="Arial" panose="020B0604020202020204" pitchFamily="34" charset="0"/>
              </a:rPr>
              <a:t>- Entendu, dit le quêteux.</a:t>
            </a:r>
          </a:p>
          <a:p>
            <a:pPr marL="0" indent="0">
              <a:lnSpc>
                <a:spcPct val="150000"/>
              </a:lnSpc>
              <a:buNone/>
            </a:pPr>
            <a:r>
              <a:rPr lang="fr-FR" dirty="0">
                <a:latin typeface="Arial" panose="020B0604020202020204" pitchFamily="34" charset="0"/>
                <a:cs typeface="Arial" panose="020B0604020202020204" pitchFamily="34" charset="0"/>
              </a:rPr>
              <a:t>			</a:t>
            </a:r>
          </a:p>
          <a:p>
            <a:endParaRPr lang="fr-FR" dirty="0"/>
          </a:p>
        </p:txBody>
      </p:sp>
      <p:sp>
        <p:nvSpPr>
          <p:cNvPr id="2" name="Espace réservé du pied de page 1">
            <a:extLst>
              <a:ext uri="{FF2B5EF4-FFF2-40B4-BE49-F238E27FC236}">
                <a16:creationId xmlns:a16="http://schemas.microsoft.com/office/drawing/2014/main" id="{2A722BB3-CA46-40D2-975F-7B754533B66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565898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4B93DB83-B280-F941-ECAD-FD83734F094F}"/>
              </a:ext>
            </a:extLst>
          </p:cNvPr>
          <p:cNvSpPr>
            <a:spLocks noGrp="1"/>
          </p:cNvSpPr>
          <p:nvPr>
            <p:ph idx="1"/>
          </p:nvPr>
        </p:nvSpPr>
        <p:spPr>
          <a:xfrm>
            <a:off x="838200" y="1366092"/>
            <a:ext cx="10515600" cy="4810871"/>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Médéric s'habilla en hâte et chaussa une belle paire de souliers tout neufs qu'il s'était procurée on ne sait trop comment. Puis, il piqua à travers champs de manière à rencontrer l'acheteur qui avait pris le chemin de la forêt. Médéric arriva bien avant lui et il plaça l'un de ses souliers à la sortie du bois. Ensuite, il plaça l'autre, à quelques mètres de là, toujours sur le chemin. Puis, il se cacha dans les broussailles et attendit.</a:t>
            </a:r>
          </a:p>
        </p:txBody>
      </p:sp>
      <p:sp>
        <p:nvSpPr>
          <p:cNvPr id="4" name="Espace réservé du pied de page 3">
            <a:extLst>
              <a:ext uri="{FF2B5EF4-FFF2-40B4-BE49-F238E27FC236}">
                <a16:creationId xmlns:a16="http://schemas.microsoft.com/office/drawing/2014/main" id="{2D191A6F-38CA-A679-783C-85B3B5F2C0C7}"/>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2727376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4B93DB83-B280-F941-ECAD-FD83734F094F}"/>
              </a:ext>
            </a:extLst>
          </p:cNvPr>
          <p:cNvSpPr>
            <a:spLocks noGrp="1"/>
          </p:cNvSpPr>
          <p:nvPr>
            <p:ph idx="1"/>
          </p:nvPr>
        </p:nvSpPr>
        <p:spPr>
          <a:xfrm>
            <a:off x="838200" y="1366092"/>
            <a:ext cx="10515600" cy="4810871"/>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Bientôt arriva l'homme avec le mouton sur le dos. Il aperçut le soulier et s'arrêta.</a:t>
            </a:r>
          </a:p>
          <a:p>
            <a:pPr marL="0" indent="0">
              <a:lnSpc>
                <a:spcPct val="150000"/>
              </a:lnSpc>
              <a:buNone/>
            </a:pPr>
            <a:r>
              <a:rPr lang="fr-FR" dirty="0">
                <a:latin typeface="Arial" panose="020B0604020202020204" pitchFamily="34" charset="0"/>
                <a:cs typeface="Arial" panose="020B0604020202020204" pitchFamily="34" charset="0"/>
              </a:rPr>
              <a:t>- Un beau soulier ! Quel dommage qu'il n'y ait pas la paire.</a:t>
            </a:r>
          </a:p>
          <a:p>
            <a:pPr marL="0" indent="0">
              <a:lnSpc>
                <a:spcPct val="150000"/>
              </a:lnSpc>
              <a:buNone/>
            </a:pPr>
            <a:r>
              <a:rPr lang="fr-FR" dirty="0">
                <a:latin typeface="Arial" panose="020B0604020202020204" pitchFamily="34" charset="0"/>
                <a:cs typeface="Arial" panose="020B0604020202020204" pitchFamily="34" charset="0"/>
              </a:rPr>
              <a:t>Et il continua sa route. Au bout de quelques mètres, il aperçut l'autre soulier et s'écria :</a:t>
            </a:r>
          </a:p>
          <a:p>
            <a:pPr marL="0" indent="0">
              <a:lnSpc>
                <a:spcPct val="150000"/>
              </a:lnSpc>
              <a:buNone/>
            </a:pPr>
            <a:r>
              <a:rPr lang="fr-FR" dirty="0">
                <a:latin typeface="Arial" panose="020B0604020202020204" pitchFamily="34" charset="0"/>
                <a:cs typeface="Arial" panose="020B0604020202020204" pitchFamily="34" charset="0"/>
              </a:rPr>
              <a:t>- Tiens ! voilà l'autre !</a:t>
            </a:r>
          </a:p>
        </p:txBody>
      </p:sp>
      <p:sp>
        <p:nvSpPr>
          <p:cNvPr id="4" name="Espace réservé du pied de page 3">
            <a:extLst>
              <a:ext uri="{FF2B5EF4-FFF2-40B4-BE49-F238E27FC236}">
                <a16:creationId xmlns:a16="http://schemas.microsoft.com/office/drawing/2014/main" id="{2D191A6F-38CA-A679-783C-85B3B5F2C0C7}"/>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5840508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4B93DB83-B280-F941-ECAD-FD83734F094F}"/>
              </a:ext>
            </a:extLst>
          </p:cNvPr>
          <p:cNvSpPr>
            <a:spLocks noGrp="1"/>
          </p:cNvSpPr>
          <p:nvPr>
            <p:ph idx="1"/>
          </p:nvPr>
        </p:nvSpPr>
        <p:spPr>
          <a:xfrm>
            <a:off x="838200" y="1366092"/>
            <a:ext cx="10515600" cy="4810871"/>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Et il mit son mouton à terre tandis qu'il retournait sur ses pas pour chercher le premier soulier qu'il avait vu à l'entrée du bois. Mais il ne le trouva pas et lorsqu'il revint vers son mouton, celui-ci avait disparu. Médéric l'avait emporté. Il eut beau fouiller les broussailles, il dut rentrer bredouille.</a:t>
            </a:r>
          </a:p>
        </p:txBody>
      </p:sp>
      <p:sp>
        <p:nvSpPr>
          <p:cNvPr id="4" name="Espace réservé du pied de page 3">
            <a:extLst>
              <a:ext uri="{FF2B5EF4-FFF2-40B4-BE49-F238E27FC236}">
                <a16:creationId xmlns:a16="http://schemas.microsoft.com/office/drawing/2014/main" id="{2D191A6F-38CA-A679-783C-85B3B5F2C0C7}"/>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1522246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4B93DB83-B280-F941-ECAD-FD83734F094F}"/>
              </a:ext>
            </a:extLst>
          </p:cNvPr>
          <p:cNvSpPr>
            <a:spLocks noGrp="1"/>
          </p:cNvSpPr>
          <p:nvPr>
            <p:ph idx="1"/>
          </p:nvPr>
        </p:nvSpPr>
        <p:spPr>
          <a:xfrm>
            <a:off x="750065" y="1001104"/>
            <a:ext cx="10515600" cy="4810871"/>
          </a:xfrm>
        </p:spPr>
        <p:txBody>
          <a:bodyPr>
            <a:normAutofit fontScale="92500" lnSpcReduction="20000"/>
          </a:bodyPr>
          <a:lstStyle/>
          <a:p>
            <a:pPr marL="0" indent="0">
              <a:lnSpc>
                <a:spcPct val="150000"/>
              </a:lnSpc>
              <a:buNone/>
            </a:pPr>
            <a:r>
              <a:rPr lang="fr-FR" dirty="0">
                <a:latin typeface="Arial" panose="020B0604020202020204" pitchFamily="34" charset="0"/>
                <a:cs typeface="Arial" panose="020B0604020202020204" pitchFamily="34" charset="0"/>
              </a:rPr>
              <a:t>Le lendemain, le même homme se présenta chez le commerçant et lui dit :</a:t>
            </a:r>
          </a:p>
          <a:p>
            <a:pPr marL="0" indent="0">
              <a:lnSpc>
                <a:spcPct val="150000"/>
              </a:lnSpc>
              <a:buNone/>
            </a:pPr>
            <a:r>
              <a:rPr lang="fr-FR" dirty="0">
                <a:latin typeface="Arial" panose="020B0604020202020204" pitchFamily="34" charset="0"/>
                <a:cs typeface="Arial" panose="020B0604020202020204" pitchFamily="34" charset="0"/>
              </a:rPr>
              <a:t>- Hier, j'ai eu une grande malchance. En rentrant, j'ai perdu mon mouton clans le bois et je viens vous demander de m'en vendre un autre.</a:t>
            </a:r>
          </a:p>
          <a:p>
            <a:pPr marL="0" indent="0">
              <a:lnSpc>
                <a:spcPct val="150000"/>
              </a:lnSpc>
              <a:buNone/>
            </a:pPr>
            <a:r>
              <a:rPr lang="fr-FR" dirty="0">
                <a:latin typeface="Arial" panose="020B0604020202020204" pitchFamily="34" charset="0"/>
                <a:cs typeface="Arial" panose="020B0604020202020204" pitchFamily="34" charset="0"/>
              </a:rPr>
              <a:t>- Venez vous en choisir un, proposa Arthur.</a:t>
            </a:r>
          </a:p>
          <a:p>
            <a:pPr marL="0" indent="0">
              <a:lnSpc>
                <a:spcPct val="150000"/>
              </a:lnSpc>
              <a:buNone/>
            </a:pPr>
            <a:r>
              <a:rPr lang="fr-FR" dirty="0">
                <a:latin typeface="Arial" panose="020B0604020202020204" pitchFamily="34" charset="0"/>
                <a:cs typeface="Arial" panose="020B0604020202020204" pitchFamily="34" charset="0"/>
              </a:rPr>
              <a:t>Et il lui vendit le même mouton que la veille sans que l'homme ne s'en aperçût. </a:t>
            </a:r>
          </a:p>
        </p:txBody>
      </p:sp>
      <p:sp>
        <p:nvSpPr>
          <p:cNvPr id="4" name="Espace réservé du pied de page 3">
            <a:extLst>
              <a:ext uri="{FF2B5EF4-FFF2-40B4-BE49-F238E27FC236}">
                <a16:creationId xmlns:a16="http://schemas.microsoft.com/office/drawing/2014/main" id="{2D191A6F-38CA-A679-783C-85B3B5F2C0C7}"/>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978508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4B93DB83-B280-F941-ECAD-FD83734F094F}"/>
              </a:ext>
            </a:extLst>
          </p:cNvPr>
          <p:cNvSpPr>
            <a:spLocks noGrp="1"/>
          </p:cNvSpPr>
          <p:nvPr>
            <p:ph idx="1"/>
          </p:nvPr>
        </p:nvSpPr>
        <p:spPr>
          <a:xfrm>
            <a:off x="750065" y="605928"/>
            <a:ext cx="10515600" cy="5750422"/>
          </a:xfrm>
        </p:spPr>
        <p:txBody>
          <a:bodyPr>
            <a:normAutofit fontScale="92500"/>
          </a:bodyPr>
          <a:lstStyle/>
          <a:p>
            <a:pPr marL="0" indent="0">
              <a:lnSpc>
                <a:spcPct val="150000"/>
              </a:lnSpc>
              <a:buNone/>
            </a:pPr>
            <a:r>
              <a:rPr lang="fr-FR" dirty="0">
                <a:latin typeface="Arial" panose="020B0604020202020204" pitchFamily="34" charset="0"/>
                <a:cs typeface="Arial" panose="020B0604020202020204" pitchFamily="34" charset="0"/>
              </a:rPr>
              <a:t>Aussitôt qu'il fut parti, le vendeur alla trouver son voisin, le quêteux, et il lui proposa encore de partager le prix de la vente s'il enlevait le mouton à l'acheteur.</a:t>
            </a:r>
          </a:p>
          <a:p>
            <a:pPr marL="0" indent="0">
              <a:lnSpc>
                <a:spcPct val="150000"/>
              </a:lnSpc>
              <a:buNone/>
            </a:pPr>
            <a:r>
              <a:rPr lang="fr-FR" dirty="0">
                <a:latin typeface="Arial" panose="020B0604020202020204" pitchFamily="34" charset="0"/>
                <a:cs typeface="Arial" panose="020B0604020202020204" pitchFamily="34" charset="0"/>
              </a:rPr>
              <a:t>- Je m'en charge ! dit Médéric.</a:t>
            </a:r>
          </a:p>
          <a:p>
            <a:pPr marL="0" indent="0">
              <a:lnSpc>
                <a:spcPct val="150000"/>
              </a:lnSpc>
              <a:buNone/>
            </a:pPr>
            <a:r>
              <a:rPr lang="fr-FR" dirty="0">
                <a:latin typeface="Arial" panose="020B0604020202020204" pitchFamily="34" charset="0"/>
                <a:cs typeface="Arial" panose="020B0604020202020204" pitchFamily="34" charset="0"/>
              </a:rPr>
              <a:t>Cette fois, il choisit des morceaux de lard salé qu'il sema tout le long du chemin de la forêt.</a:t>
            </a:r>
          </a:p>
          <a:p>
            <a:pPr marL="0" indent="0">
              <a:lnSpc>
                <a:spcPct val="150000"/>
              </a:lnSpc>
              <a:buNone/>
            </a:pPr>
            <a:r>
              <a:rPr lang="fr-FR" dirty="0">
                <a:latin typeface="Arial" panose="020B0604020202020204" pitchFamily="34" charset="0"/>
                <a:cs typeface="Arial" panose="020B0604020202020204" pitchFamily="34" charset="0"/>
              </a:rPr>
              <a:t>Puis, il se cacha dans les broussailles comme il avait fait la première fois en attendant la venue de l'acheteur. Celui-ci arriva et découvrit les morceaux de lard salé.</a:t>
            </a:r>
          </a:p>
        </p:txBody>
      </p:sp>
      <p:sp>
        <p:nvSpPr>
          <p:cNvPr id="4" name="Espace réservé du pied de page 3">
            <a:extLst>
              <a:ext uri="{FF2B5EF4-FFF2-40B4-BE49-F238E27FC236}">
                <a16:creationId xmlns:a16="http://schemas.microsoft.com/office/drawing/2014/main" id="{2D191A6F-38CA-A679-783C-85B3B5F2C0C7}"/>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3382199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4B93DB83-B280-F941-ECAD-FD83734F094F}"/>
              </a:ext>
            </a:extLst>
          </p:cNvPr>
          <p:cNvSpPr>
            <a:spLocks noGrp="1"/>
          </p:cNvSpPr>
          <p:nvPr>
            <p:ph idx="1"/>
          </p:nvPr>
        </p:nvSpPr>
        <p:spPr>
          <a:xfrm>
            <a:off x="838200" y="1366092"/>
            <a:ext cx="10515600" cy="4810871"/>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 Tiens, des beaux morceaux de lard ! Ils ont l'air bien bons... mais il n'est pas prudent de m'attarder.</a:t>
            </a:r>
          </a:p>
          <a:p>
            <a:pPr marL="0" indent="0">
              <a:lnSpc>
                <a:spcPct val="150000"/>
              </a:lnSpc>
              <a:buNone/>
            </a:pPr>
            <a:r>
              <a:rPr lang="fr-FR" dirty="0">
                <a:latin typeface="Arial" panose="020B0604020202020204" pitchFamily="34" charset="0"/>
                <a:cs typeface="Arial" panose="020B0604020202020204" pitchFamily="34" charset="0"/>
              </a:rPr>
              <a:t>Mais plus il avançait et plus il y en avait ; il se dit que c'était trop bête de ne pas les ramasser.</a:t>
            </a:r>
          </a:p>
          <a:p>
            <a:pPr marL="0" indent="0">
              <a:lnSpc>
                <a:spcPct val="150000"/>
              </a:lnSpc>
              <a:buNone/>
            </a:pPr>
            <a:r>
              <a:rPr lang="fr-FR" dirty="0">
                <a:latin typeface="Arial" panose="020B0604020202020204" pitchFamily="34" charset="0"/>
                <a:cs typeface="Arial" panose="020B0604020202020204" pitchFamily="34" charset="0"/>
              </a:rPr>
              <a:t>Alors, il mit son mouton à terre et se dépêcha de mettre les morceaux dans son sac jusqu'à l'entrée du bois. </a:t>
            </a:r>
          </a:p>
        </p:txBody>
      </p:sp>
      <p:sp>
        <p:nvSpPr>
          <p:cNvPr id="4" name="Espace réservé du pied de page 3">
            <a:extLst>
              <a:ext uri="{FF2B5EF4-FFF2-40B4-BE49-F238E27FC236}">
                <a16:creationId xmlns:a16="http://schemas.microsoft.com/office/drawing/2014/main" id="{2D191A6F-38CA-A679-783C-85B3B5F2C0C7}"/>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2558309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4B93DB83-B280-F941-ECAD-FD83734F094F}"/>
              </a:ext>
            </a:extLst>
          </p:cNvPr>
          <p:cNvSpPr>
            <a:spLocks noGrp="1"/>
          </p:cNvSpPr>
          <p:nvPr>
            <p:ph idx="1"/>
          </p:nvPr>
        </p:nvSpPr>
        <p:spPr>
          <a:xfrm>
            <a:off x="838200" y="771182"/>
            <a:ext cx="10515600" cy="5405782"/>
          </a:xfrm>
        </p:spPr>
        <p:txBody>
          <a:bodyPr>
            <a:normAutofit fontScale="92500"/>
          </a:bodyPr>
          <a:lstStyle/>
          <a:p>
            <a:pPr marL="0" indent="0">
              <a:lnSpc>
                <a:spcPct val="150000"/>
              </a:lnSpc>
              <a:buNone/>
            </a:pPr>
            <a:r>
              <a:rPr lang="fr-FR" dirty="0">
                <a:latin typeface="Arial" panose="020B0604020202020204" pitchFamily="34" charset="0"/>
                <a:cs typeface="Arial" panose="020B0604020202020204" pitchFamily="34" charset="0"/>
              </a:rPr>
              <a:t>Lorsqu'il revint reprendre le mouton, eh bien ! il avait disparu, lui aussi. Médéric l'avait emporté. </a:t>
            </a:r>
          </a:p>
          <a:p>
            <a:pPr marL="0" indent="0">
              <a:lnSpc>
                <a:spcPct val="150000"/>
              </a:lnSpc>
              <a:buNone/>
            </a:pPr>
            <a:r>
              <a:rPr lang="fr-FR" dirty="0">
                <a:latin typeface="Arial" panose="020B0604020202020204" pitchFamily="34" charset="0"/>
                <a:cs typeface="Arial" panose="020B0604020202020204" pitchFamily="34" charset="0"/>
              </a:rPr>
              <a:t>Le lendemain, le marchand vit de nouveau arriver son acheteur. Il lui vendit encore un mouton qui se trouvait être le même qu'il lui avait déjà vendu deux fois. Aussitôt après la vente, Arthur s'en fut chez le quêteux et lui fit la même proposition que les deux autres fois.</a:t>
            </a:r>
          </a:p>
          <a:p>
            <a:pPr marL="0" indent="0">
              <a:lnSpc>
                <a:spcPct val="150000"/>
              </a:lnSpc>
              <a:buNone/>
            </a:pPr>
            <a:r>
              <a:rPr lang="fr-FR" dirty="0">
                <a:latin typeface="Arial" panose="020B0604020202020204" pitchFamily="34" charset="0"/>
                <a:cs typeface="Arial" panose="020B0604020202020204" pitchFamily="34" charset="0"/>
              </a:rPr>
              <a:t>- Débarrasse l'acheteur de son fardeau et on partagera.</a:t>
            </a:r>
          </a:p>
          <a:p>
            <a:pPr marL="0" indent="0">
              <a:lnSpc>
                <a:spcPct val="150000"/>
              </a:lnSpc>
              <a:buNone/>
            </a:pPr>
            <a:r>
              <a:rPr lang="fr-FR" dirty="0">
                <a:latin typeface="Arial" panose="020B0604020202020204" pitchFamily="34" charset="0"/>
                <a:cs typeface="Arial" panose="020B0604020202020204" pitchFamily="34" charset="0"/>
              </a:rPr>
              <a:t>- Entendu, fit Médéric en partant vers le bois.</a:t>
            </a:r>
          </a:p>
        </p:txBody>
      </p:sp>
      <p:sp>
        <p:nvSpPr>
          <p:cNvPr id="4" name="Espace réservé du pied de page 3">
            <a:extLst>
              <a:ext uri="{FF2B5EF4-FFF2-40B4-BE49-F238E27FC236}">
                <a16:creationId xmlns:a16="http://schemas.microsoft.com/office/drawing/2014/main" id="{2D191A6F-38CA-A679-783C-85B3B5F2C0C7}"/>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7385927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4B93DB83-B280-F941-ECAD-FD83734F094F}"/>
              </a:ext>
            </a:extLst>
          </p:cNvPr>
          <p:cNvSpPr>
            <a:spLocks noGrp="1"/>
          </p:cNvSpPr>
          <p:nvPr>
            <p:ph idx="1"/>
          </p:nvPr>
        </p:nvSpPr>
        <p:spPr>
          <a:xfrm>
            <a:off x="838200" y="1001104"/>
            <a:ext cx="10515600" cy="5175859"/>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Cette fois, il n'apporta rien. Il se cacha dans les broussailles et attendit l'homme qui ne tarda pas à apparaître, son mouton sur le dos. Dès qu'il le vit, le quêteux se mit à imiter les bêlements d'un mouton.</a:t>
            </a:r>
          </a:p>
          <a:p>
            <a:pPr marL="0" indent="0">
              <a:lnSpc>
                <a:spcPct val="150000"/>
              </a:lnSpc>
              <a:buNone/>
            </a:pPr>
            <a:r>
              <a:rPr lang="fr-FR" dirty="0">
                <a:latin typeface="Arial" panose="020B0604020202020204" pitchFamily="34" charset="0"/>
                <a:cs typeface="Arial" panose="020B0604020202020204" pitchFamily="34" charset="0"/>
              </a:rPr>
              <a:t>- Bê, bê-ê-ê, fit-il.</a:t>
            </a:r>
          </a:p>
          <a:p>
            <a:pPr marL="0" indent="0">
              <a:lnSpc>
                <a:spcPct val="150000"/>
              </a:lnSpc>
              <a:buNone/>
            </a:pPr>
            <a:r>
              <a:rPr lang="fr-FR" dirty="0">
                <a:latin typeface="Arial" panose="020B0604020202020204" pitchFamily="34" charset="0"/>
                <a:cs typeface="Arial" panose="020B0604020202020204" pitchFamily="34" charset="0"/>
              </a:rPr>
              <a:t>L'homme s'arrêta et écouta.</a:t>
            </a:r>
          </a:p>
          <a:p>
            <a:pPr marL="0" indent="0">
              <a:lnSpc>
                <a:spcPct val="150000"/>
              </a:lnSpc>
              <a:buNone/>
            </a:pPr>
            <a:r>
              <a:rPr lang="fr-FR" dirty="0">
                <a:latin typeface="Arial" panose="020B0604020202020204" pitchFamily="34" charset="0"/>
                <a:cs typeface="Arial" panose="020B0604020202020204" pitchFamily="34" charset="0"/>
              </a:rPr>
              <a:t>- On dirait que ce sont mes moutons perdus ! s'écria-t-il.</a:t>
            </a:r>
          </a:p>
        </p:txBody>
      </p:sp>
      <p:sp>
        <p:nvSpPr>
          <p:cNvPr id="4" name="Espace réservé du pied de page 3">
            <a:extLst>
              <a:ext uri="{FF2B5EF4-FFF2-40B4-BE49-F238E27FC236}">
                <a16:creationId xmlns:a16="http://schemas.microsoft.com/office/drawing/2014/main" id="{2D191A6F-38CA-A679-783C-85B3B5F2C0C7}"/>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9467300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4B93DB83-B280-F941-ECAD-FD83734F094F}"/>
              </a:ext>
            </a:extLst>
          </p:cNvPr>
          <p:cNvSpPr>
            <a:spLocks noGrp="1"/>
          </p:cNvSpPr>
          <p:nvPr>
            <p:ph idx="1"/>
          </p:nvPr>
        </p:nvSpPr>
        <p:spPr>
          <a:xfrm>
            <a:off x="750065" y="1001104"/>
            <a:ext cx="10515600" cy="4810871"/>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Il mit son mouton par terre et, guidé par les cris de Médéric, il s'enfonça dans le plus profond du bois à la recherche de ses bêtes. Le quêteux fit un grand détour, ce qui éloigna l'acheteur et, retournant vers le chemin, il s'empara du mouton et s'enfuit.</a:t>
            </a:r>
          </a:p>
        </p:txBody>
      </p:sp>
      <p:sp>
        <p:nvSpPr>
          <p:cNvPr id="4" name="Espace réservé du pied de page 3">
            <a:extLst>
              <a:ext uri="{FF2B5EF4-FFF2-40B4-BE49-F238E27FC236}">
                <a16:creationId xmlns:a16="http://schemas.microsoft.com/office/drawing/2014/main" id="{2D191A6F-38CA-A679-783C-85B3B5F2C0C7}"/>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0547609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B41B47-2347-4737-A023-BFB42ABEF0E6}"/>
              </a:ext>
            </a:extLst>
          </p:cNvPr>
          <p:cNvSpPr>
            <a:spLocks noGrp="1"/>
          </p:cNvSpPr>
          <p:nvPr>
            <p:ph type="title"/>
          </p:nvPr>
        </p:nvSpPr>
        <p:spPr>
          <a:xfrm>
            <a:off x="476250" y="281953"/>
            <a:ext cx="10515600" cy="928010"/>
          </a:xfrm>
        </p:spPr>
        <p:txBody>
          <a:bodyPr>
            <a:noAutofit/>
          </a:bodyPr>
          <a:lstStyle/>
          <a:p>
            <a:r>
              <a:rPr lang="fr-FR" sz="3600" dirty="0">
                <a:latin typeface="Arial" panose="020B0604020202020204" pitchFamily="34" charset="0"/>
                <a:cs typeface="Arial" panose="020B0604020202020204" pitchFamily="34" charset="0"/>
              </a:rPr>
              <a:t>Rappel</a:t>
            </a:r>
          </a:p>
        </p:txBody>
      </p:sp>
      <p:sp>
        <p:nvSpPr>
          <p:cNvPr id="4" name="Espace réservé du contenu 3">
            <a:extLst>
              <a:ext uri="{FF2B5EF4-FFF2-40B4-BE49-F238E27FC236}">
                <a16:creationId xmlns:a16="http://schemas.microsoft.com/office/drawing/2014/main" id="{26B0763F-253A-41EE-B0FC-964DB5073E5B}"/>
              </a:ext>
            </a:extLst>
          </p:cNvPr>
          <p:cNvSpPr>
            <a:spLocks noGrp="1"/>
          </p:cNvSpPr>
          <p:nvPr>
            <p:ph idx="1"/>
          </p:nvPr>
        </p:nvSpPr>
        <p:spPr>
          <a:xfrm>
            <a:off x="476250" y="1209963"/>
            <a:ext cx="10515600" cy="928009"/>
          </a:xfrm>
        </p:spPr>
        <p:txBody>
          <a:bodyPr>
            <a:normAutofit/>
          </a:bodyPr>
          <a:lstStyle/>
          <a:p>
            <a:pPr>
              <a:lnSpc>
                <a:spcPct val="160000"/>
              </a:lnSpc>
            </a:pPr>
            <a:r>
              <a:rPr lang="fr-FR" sz="3600" dirty="0">
                <a:latin typeface="Arial" panose="020B0604020202020204" pitchFamily="34" charset="0"/>
                <a:cs typeface="Arial" panose="020B0604020202020204" pitchFamily="34" charset="0"/>
              </a:rPr>
              <a:t>De la dernière séance, que vous revient-il ?</a:t>
            </a:r>
          </a:p>
        </p:txBody>
      </p:sp>
      <p:sp>
        <p:nvSpPr>
          <p:cNvPr id="6" name="Espace réservé du contenu 3">
            <a:extLst>
              <a:ext uri="{FF2B5EF4-FFF2-40B4-BE49-F238E27FC236}">
                <a16:creationId xmlns:a16="http://schemas.microsoft.com/office/drawing/2014/main" id="{C8E61FD7-BB94-4DB8-B482-1F2DD24D5515}"/>
              </a:ext>
            </a:extLst>
          </p:cNvPr>
          <p:cNvSpPr txBox="1">
            <a:spLocks/>
          </p:cNvSpPr>
          <p:nvPr/>
        </p:nvSpPr>
        <p:spPr>
          <a:xfrm>
            <a:off x="401546" y="2194649"/>
            <a:ext cx="11422153" cy="438139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fr-FR" sz="3200" dirty="0"/>
              <a:t>on a commencé l’histoire des trois moutons.</a:t>
            </a:r>
          </a:p>
          <a:p>
            <a:pPr marL="0" indent="0">
              <a:lnSpc>
                <a:spcPct val="150000"/>
              </a:lnSpc>
              <a:buNone/>
            </a:pPr>
            <a:r>
              <a:rPr lang="fr-FR" sz="3200" dirty="0"/>
              <a:t>on a travaillé sur le futur,</a:t>
            </a:r>
          </a:p>
          <a:p>
            <a:pPr marL="0" indent="0">
              <a:lnSpc>
                <a:spcPct val="150000"/>
              </a:lnSpc>
              <a:buNone/>
            </a:pPr>
            <a:r>
              <a:rPr lang="fr-FR" sz="3200" dirty="0"/>
              <a:t>on a travaillé sur les compléments de la phrase.</a:t>
            </a:r>
          </a:p>
        </p:txBody>
      </p:sp>
      <p:pic>
        <p:nvPicPr>
          <p:cNvPr id="7" name="Image 6">
            <a:extLst>
              <a:ext uri="{FF2B5EF4-FFF2-40B4-BE49-F238E27FC236}">
                <a16:creationId xmlns:a16="http://schemas.microsoft.com/office/drawing/2014/main" id="{059C8C59-11C1-49B0-B672-2BDC7F47CD0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204451" y="1153286"/>
            <a:ext cx="330113" cy="542164"/>
          </a:xfrm>
          <a:prstGeom prst="rect">
            <a:avLst/>
          </a:prstGeom>
        </p:spPr>
      </p:pic>
      <p:sp>
        <p:nvSpPr>
          <p:cNvPr id="5" name="Espace réservé du pied de page 4">
            <a:extLst>
              <a:ext uri="{FF2B5EF4-FFF2-40B4-BE49-F238E27FC236}">
                <a16:creationId xmlns:a16="http://schemas.microsoft.com/office/drawing/2014/main" id="{354C704C-F07B-4DC3-9AEE-7DE910633490}"/>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335279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6"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4B93DB83-B280-F941-ECAD-FD83734F094F}"/>
              </a:ext>
            </a:extLst>
          </p:cNvPr>
          <p:cNvSpPr>
            <a:spLocks noGrp="1"/>
          </p:cNvSpPr>
          <p:nvPr>
            <p:ph idx="1"/>
          </p:nvPr>
        </p:nvSpPr>
        <p:spPr>
          <a:xfrm>
            <a:off x="750065" y="605928"/>
            <a:ext cx="10515600" cy="5750422"/>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L'acheteur ne retrouva pas ses moutons perdus. Plein de dépit, il s'empressa de reprendre sa route, espérant au moins récupérer celui qu'il venait d'acheter, mais vous savez bien que </a:t>
            </a:r>
            <a:r>
              <a:rPr lang="fr-FR" dirty="0" err="1">
                <a:latin typeface="Arial" panose="020B0604020202020204" pitchFamily="34" charset="0"/>
                <a:cs typeface="Arial" panose="020B0604020202020204" pitchFamily="34" charset="0"/>
              </a:rPr>
              <a:t>celuilà</a:t>
            </a:r>
            <a:r>
              <a:rPr lang="fr-FR" dirty="0">
                <a:latin typeface="Arial" panose="020B0604020202020204" pitchFamily="34" charset="0"/>
                <a:cs typeface="Arial" panose="020B0604020202020204" pitchFamily="34" charset="0"/>
              </a:rPr>
              <a:t> avait disparu aussi. </a:t>
            </a:r>
          </a:p>
          <a:p>
            <a:pPr marL="0" indent="0">
              <a:lnSpc>
                <a:spcPct val="150000"/>
              </a:lnSpc>
              <a:buNone/>
            </a:pPr>
            <a:r>
              <a:rPr lang="fr-FR" dirty="0">
                <a:latin typeface="Arial" panose="020B0604020202020204" pitchFamily="34" charset="0"/>
                <a:cs typeface="Arial" panose="020B0604020202020204" pitchFamily="34" charset="0"/>
              </a:rPr>
              <a:t>Se rendit-il compte qu'il avait été joué ?</a:t>
            </a:r>
          </a:p>
          <a:p>
            <a:pPr marL="0" indent="0">
              <a:lnSpc>
                <a:spcPct val="150000"/>
              </a:lnSpc>
              <a:buNone/>
            </a:pPr>
            <a:r>
              <a:rPr lang="fr-FR" dirty="0">
                <a:latin typeface="Arial" panose="020B0604020202020204" pitchFamily="34" charset="0"/>
                <a:cs typeface="Arial" panose="020B0604020202020204" pitchFamily="34" charset="0"/>
              </a:rPr>
              <a:t>L'histoire ne le dit pas, mais une chose est sûre, c'est qu'on ne le revit jamais ni chez le marchand de bestiaux ni dans le village.</a:t>
            </a:r>
          </a:p>
        </p:txBody>
      </p:sp>
      <p:sp>
        <p:nvSpPr>
          <p:cNvPr id="4" name="Espace réservé du pied de page 3">
            <a:extLst>
              <a:ext uri="{FF2B5EF4-FFF2-40B4-BE49-F238E27FC236}">
                <a16:creationId xmlns:a16="http://schemas.microsoft.com/office/drawing/2014/main" id="{2D191A6F-38CA-A679-783C-85B3B5F2C0C7}"/>
              </a:ext>
            </a:extLst>
          </p:cNvPr>
          <p:cNvSpPr>
            <a:spLocks noGrp="1"/>
          </p:cNvSpPr>
          <p:nvPr>
            <p:ph type="ftr" sz="quarter" idx="11"/>
          </p:nvPr>
        </p:nvSpPr>
        <p:spPr/>
        <p:txBody>
          <a:bodyPr/>
          <a:lstStyle/>
          <a:p>
            <a:r>
              <a:rPr lang="fr-FR"/>
              <a:t>www.dys-positif.fr</a:t>
            </a:r>
            <a:endParaRPr lang="fr-FR" dirty="0"/>
          </a:p>
        </p:txBody>
      </p:sp>
      <p:pic>
        <p:nvPicPr>
          <p:cNvPr id="6" name="Image 5">
            <a:extLst>
              <a:ext uri="{FF2B5EF4-FFF2-40B4-BE49-F238E27FC236}">
                <a16:creationId xmlns:a16="http://schemas.microsoft.com/office/drawing/2014/main" id="{625445FC-E5A4-667A-01DD-B0AC26CC6DAD}"/>
              </a:ext>
            </a:extLst>
          </p:cNvPr>
          <p:cNvPicPr>
            <a:picLocks noChangeAspect="1"/>
          </p:cNvPicPr>
          <p:nvPr/>
        </p:nvPicPr>
        <p:blipFill>
          <a:blip r:embed="rId2"/>
          <a:stretch>
            <a:fillRect/>
          </a:stretch>
        </p:blipFill>
        <p:spPr>
          <a:xfrm>
            <a:off x="10060127" y="6045093"/>
            <a:ext cx="1109568" cy="493819"/>
          </a:xfrm>
          <a:prstGeom prst="rect">
            <a:avLst/>
          </a:prstGeom>
        </p:spPr>
      </p:pic>
    </p:spTree>
    <p:extLst>
      <p:ext uri="{BB962C8B-B14F-4D97-AF65-F5344CB8AC3E}">
        <p14:creationId xmlns:p14="http://schemas.microsoft.com/office/powerpoint/2010/main" val="3531298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CD0EFE2-749C-4C53-B977-7BE77EB1E383}"/>
              </a:ext>
            </a:extLst>
          </p:cNvPr>
          <p:cNvSpPr>
            <a:spLocks noGrp="1"/>
          </p:cNvSpPr>
          <p:nvPr>
            <p:ph type="title"/>
          </p:nvPr>
        </p:nvSpPr>
        <p:spPr/>
        <p:txBody>
          <a:bodyPr/>
          <a:lstStyle/>
          <a:p>
            <a:r>
              <a:rPr lang="fr-FR" dirty="0"/>
              <a:t>Lecture entrainement.</a:t>
            </a:r>
          </a:p>
        </p:txBody>
      </p:sp>
      <p:pic>
        <p:nvPicPr>
          <p:cNvPr id="4" name="Espace réservé du contenu 3">
            <a:extLst>
              <a:ext uri="{FF2B5EF4-FFF2-40B4-BE49-F238E27FC236}">
                <a16:creationId xmlns:a16="http://schemas.microsoft.com/office/drawing/2014/main" id="{E9F5A2CC-C318-46B4-A999-4C2D1AADF176}"/>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0081293" y="365125"/>
            <a:ext cx="1272507" cy="1272507"/>
          </a:xfrm>
          <a:prstGeom prst="rect">
            <a:avLst/>
          </a:prstGeom>
        </p:spPr>
      </p:pic>
      <p:sp>
        <p:nvSpPr>
          <p:cNvPr id="7" name="ZoneTexte 6">
            <a:extLst>
              <a:ext uri="{FF2B5EF4-FFF2-40B4-BE49-F238E27FC236}">
                <a16:creationId xmlns:a16="http://schemas.microsoft.com/office/drawing/2014/main" id="{32F34B31-6865-4261-8F15-84F8C9A1EEEC}"/>
              </a:ext>
            </a:extLst>
          </p:cNvPr>
          <p:cNvSpPr txBox="1"/>
          <p:nvPr/>
        </p:nvSpPr>
        <p:spPr>
          <a:xfrm>
            <a:off x="892342" y="3086100"/>
            <a:ext cx="6519111" cy="461665"/>
          </a:xfrm>
          <a:prstGeom prst="rect">
            <a:avLst/>
          </a:prstGeom>
          <a:noFill/>
        </p:spPr>
        <p:txBody>
          <a:bodyPr wrap="square" rtlCol="0">
            <a:spAutoFit/>
          </a:bodyPr>
          <a:lstStyle/>
          <a:p>
            <a:r>
              <a:rPr lang="fr-FR" sz="2400" dirty="0">
                <a:latin typeface="Arial" panose="020B0604020202020204" pitchFamily="34" charset="0"/>
                <a:cs typeface="Arial" panose="020B0604020202020204" pitchFamily="34" charset="0"/>
              </a:rPr>
              <a:t>On échange au bout de 1 min</a:t>
            </a:r>
            <a:r>
              <a:rPr lang="fr-FR" dirty="0"/>
              <a:t>.</a:t>
            </a:r>
          </a:p>
        </p:txBody>
      </p:sp>
      <p:pic>
        <p:nvPicPr>
          <p:cNvPr id="8" name="Image 7">
            <a:extLst>
              <a:ext uri="{FF2B5EF4-FFF2-40B4-BE49-F238E27FC236}">
                <a16:creationId xmlns:a16="http://schemas.microsoft.com/office/drawing/2014/main" id="{C2C91947-EA31-47AE-A760-7483DEFEA3E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98582" y="1895475"/>
            <a:ext cx="2381250" cy="2381250"/>
          </a:xfrm>
          <a:prstGeom prst="rect">
            <a:avLst/>
          </a:prstGeom>
        </p:spPr>
      </p:pic>
      <p:sp>
        <p:nvSpPr>
          <p:cNvPr id="5" name="Espace réservé du pied de page 4">
            <a:extLst>
              <a:ext uri="{FF2B5EF4-FFF2-40B4-BE49-F238E27FC236}">
                <a16:creationId xmlns:a16="http://schemas.microsoft.com/office/drawing/2014/main" id="{31055C45-73E5-46B6-A1E0-4CE3FD18F3B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115365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A82AED9-3CD7-4223-90AE-310B01BABA4B}"/>
              </a:ext>
            </a:extLst>
          </p:cNvPr>
          <p:cNvSpPr>
            <a:spLocks noGrp="1"/>
          </p:cNvSpPr>
          <p:nvPr>
            <p:ph type="title"/>
          </p:nvPr>
        </p:nvSpPr>
        <p:spPr/>
        <p:txBody>
          <a:bodyPr/>
          <a:lstStyle/>
          <a:p>
            <a:r>
              <a:rPr lang="fr-FR" dirty="0"/>
              <a:t>Les scores :</a:t>
            </a:r>
          </a:p>
        </p:txBody>
      </p:sp>
      <p:pic>
        <p:nvPicPr>
          <p:cNvPr id="5" name="Espace réservé du contenu 4">
            <a:extLst>
              <a:ext uri="{FF2B5EF4-FFF2-40B4-BE49-F238E27FC236}">
                <a16:creationId xmlns:a16="http://schemas.microsoft.com/office/drawing/2014/main" id="{99564565-FC82-4771-8FC9-FC6B1A57A1FA}"/>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1987206" y="1537548"/>
            <a:ext cx="7414038" cy="2479572"/>
          </a:xfrm>
        </p:spPr>
      </p:pic>
      <p:sp>
        <p:nvSpPr>
          <p:cNvPr id="4" name="Espace réservé du pied de page 3">
            <a:extLst>
              <a:ext uri="{FF2B5EF4-FFF2-40B4-BE49-F238E27FC236}">
                <a16:creationId xmlns:a16="http://schemas.microsoft.com/office/drawing/2014/main" id="{FEB34DB4-6EDE-4481-B8EE-009F63BD242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742145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18233B2-D9FC-3288-87AE-E431196CBC84}"/>
              </a:ext>
            </a:extLst>
          </p:cNvPr>
          <p:cNvSpPr>
            <a:spLocks noGrp="1"/>
          </p:cNvSpPr>
          <p:nvPr>
            <p:ph type="title"/>
          </p:nvPr>
        </p:nvSpPr>
        <p:spPr/>
        <p:txBody>
          <a:bodyPr/>
          <a:lstStyle/>
          <a:p>
            <a:r>
              <a:rPr lang="fr-FR" dirty="0"/>
              <a:t>La fin de l’histoire :</a:t>
            </a:r>
          </a:p>
        </p:txBody>
      </p:sp>
      <p:sp>
        <p:nvSpPr>
          <p:cNvPr id="3" name="Espace réservé du contenu 2">
            <a:extLst>
              <a:ext uri="{FF2B5EF4-FFF2-40B4-BE49-F238E27FC236}">
                <a16:creationId xmlns:a16="http://schemas.microsoft.com/office/drawing/2014/main" id="{8E9E0298-F840-2CDE-A3A4-3A34CBFD2FDF}"/>
              </a:ext>
            </a:extLst>
          </p:cNvPr>
          <p:cNvSpPr>
            <a:spLocks noGrp="1"/>
          </p:cNvSpPr>
          <p:nvPr>
            <p:ph idx="1"/>
          </p:nvPr>
        </p:nvSpPr>
        <p:spPr>
          <a:xfrm>
            <a:off x="838200" y="1825625"/>
            <a:ext cx="10515600" cy="2955695"/>
          </a:xfrm>
        </p:spPr>
        <p:txBody>
          <a:bodyPr/>
          <a:lstStyle/>
          <a:p>
            <a:pPr marL="0" indent="0">
              <a:lnSpc>
                <a:spcPct val="200000"/>
              </a:lnSpc>
              <a:buNone/>
            </a:pPr>
            <a:r>
              <a:rPr lang="fr-FR" dirty="0">
                <a:effectLst/>
                <a:latin typeface="Arial" panose="020B0604020202020204" pitchFamily="34" charset="0"/>
                <a:ea typeface="Calibri" panose="020F0502020204030204" pitchFamily="34" charset="0"/>
                <a:cs typeface="Arial" panose="020B0604020202020204" pitchFamily="34" charset="0"/>
              </a:rPr>
              <a:t>Puis, pour les deux voisins, vint le moment de partager les profits. Arthur ne donna qu'un tiers de la somme reçue à Médéric, invoquant divers prétextes.</a:t>
            </a:r>
          </a:p>
          <a:p>
            <a:endParaRPr lang="fr-FR" dirty="0"/>
          </a:p>
        </p:txBody>
      </p:sp>
      <p:sp>
        <p:nvSpPr>
          <p:cNvPr id="4" name="Espace réservé du pied de page 3">
            <a:extLst>
              <a:ext uri="{FF2B5EF4-FFF2-40B4-BE49-F238E27FC236}">
                <a16:creationId xmlns:a16="http://schemas.microsoft.com/office/drawing/2014/main" id="{F2F80440-ADB5-CE0B-A2C4-D6EDE394254C}"/>
              </a:ext>
            </a:extLst>
          </p:cNvPr>
          <p:cNvSpPr>
            <a:spLocks noGrp="1"/>
          </p:cNvSpPr>
          <p:nvPr>
            <p:ph type="ftr" sz="quarter" idx="11"/>
          </p:nvPr>
        </p:nvSpPr>
        <p:spPr/>
        <p:txBody>
          <a:bodyPr/>
          <a:lstStyle/>
          <a:p>
            <a:r>
              <a:rPr lang="fr-FR"/>
              <a:t>www.dys-positif.fr</a:t>
            </a:r>
            <a:endParaRPr lang="fr-FR" dirty="0"/>
          </a:p>
        </p:txBody>
      </p:sp>
      <p:sp>
        <p:nvSpPr>
          <p:cNvPr id="5" name="ZoneTexte 4">
            <a:extLst>
              <a:ext uri="{FF2B5EF4-FFF2-40B4-BE49-F238E27FC236}">
                <a16:creationId xmlns:a16="http://schemas.microsoft.com/office/drawing/2014/main" id="{3DA8E99C-8315-9933-0998-5EC25DCD482A}"/>
              </a:ext>
            </a:extLst>
          </p:cNvPr>
          <p:cNvSpPr txBox="1"/>
          <p:nvPr/>
        </p:nvSpPr>
        <p:spPr>
          <a:xfrm>
            <a:off x="838200" y="5199503"/>
            <a:ext cx="6554118" cy="523220"/>
          </a:xfrm>
          <a:prstGeom prst="rect">
            <a:avLst/>
          </a:prstGeom>
          <a:noFill/>
        </p:spPr>
        <p:txBody>
          <a:bodyPr wrap="square" rtlCol="0">
            <a:spAutoFit/>
          </a:bodyPr>
          <a:lstStyle/>
          <a:p>
            <a:r>
              <a:rPr lang="fr-FR" sz="2800" dirty="0">
                <a:solidFill>
                  <a:schemeClr val="accent1"/>
                </a:solidFill>
                <a:latin typeface="Arial" panose="020B0604020202020204" pitchFamily="34" charset="0"/>
                <a:cs typeface="Arial" panose="020B0604020202020204" pitchFamily="34" charset="0"/>
              </a:rPr>
              <a:t>Médéric est-il satisfait de ce partage ?</a:t>
            </a:r>
          </a:p>
        </p:txBody>
      </p:sp>
    </p:spTree>
    <p:extLst>
      <p:ext uri="{BB962C8B-B14F-4D97-AF65-F5344CB8AC3E}">
        <p14:creationId xmlns:p14="http://schemas.microsoft.com/office/powerpoint/2010/main" val="22274266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8E9E0298-F840-2CDE-A3A4-3A34CBFD2FDF}"/>
              </a:ext>
            </a:extLst>
          </p:cNvPr>
          <p:cNvSpPr>
            <a:spLocks noGrp="1"/>
          </p:cNvSpPr>
          <p:nvPr>
            <p:ph idx="1"/>
          </p:nvPr>
        </p:nvSpPr>
        <p:spPr>
          <a:xfrm>
            <a:off x="628879" y="834107"/>
            <a:ext cx="10515600" cy="4751446"/>
          </a:xfrm>
        </p:spPr>
        <p:txBody>
          <a:bodyPr>
            <a:normAutofit fontScale="92500" lnSpcReduction="20000"/>
          </a:bodyPr>
          <a:lstStyle/>
          <a:p>
            <a:pPr marL="0" indent="0">
              <a:lnSpc>
                <a:spcPct val="200000"/>
              </a:lnSpc>
              <a:buNone/>
            </a:pPr>
            <a:r>
              <a:rPr lang="fr-FR" dirty="0">
                <a:effectLst/>
                <a:latin typeface="Arial" panose="020B0604020202020204" pitchFamily="34" charset="0"/>
                <a:ea typeface="Calibri" panose="020F0502020204030204" pitchFamily="34" charset="0"/>
                <a:cs typeface="Arial" panose="020B0604020202020204" pitchFamily="34" charset="0"/>
              </a:rPr>
              <a:t>Celui-ci ne dit rien, mais au bout de trois jours, le marchand s'aperçut qu'il lui manquait trois moutons. Il pensa tout de suite à son voisin. Avant de sortir de chez lui, il fouilla dans sa cassette et constata que l'argent de la vente des trois moutons avait disparu aussi.</a:t>
            </a:r>
          </a:p>
          <a:p>
            <a:pPr>
              <a:lnSpc>
                <a:spcPct val="200000"/>
              </a:lnSpc>
              <a:buFontTx/>
              <a:buChar char="-"/>
            </a:pPr>
            <a:r>
              <a:rPr lang="fr-FR" dirty="0">
                <a:effectLst/>
                <a:latin typeface="Arial" panose="020B0604020202020204" pitchFamily="34" charset="0"/>
                <a:ea typeface="Calibri" panose="020F0502020204030204" pitchFamily="34" charset="0"/>
                <a:cs typeface="Arial" panose="020B0604020202020204" pitchFamily="34" charset="0"/>
              </a:rPr>
              <a:t>Ah ! Ah ! se dit-il, cela demande des explications.</a:t>
            </a:r>
          </a:p>
          <a:p>
            <a:pPr marL="0" indent="0">
              <a:lnSpc>
                <a:spcPct val="200000"/>
              </a:lnSpc>
              <a:buNone/>
            </a:pPr>
            <a:r>
              <a:rPr lang="fr-FR" dirty="0">
                <a:effectLst/>
                <a:latin typeface="Arial" panose="020B0604020202020204" pitchFamily="34" charset="0"/>
                <a:ea typeface="Calibri" panose="020F0502020204030204" pitchFamily="34" charset="0"/>
                <a:cs typeface="Arial" panose="020B0604020202020204" pitchFamily="34" charset="0"/>
              </a:rPr>
              <a:t>Arthur courut chez Médéric, la rage au cœur.</a:t>
            </a:r>
          </a:p>
          <a:p>
            <a:endParaRPr lang="fr-FR" dirty="0"/>
          </a:p>
        </p:txBody>
      </p:sp>
      <p:sp>
        <p:nvSpPr>
          <p:cNvPr id="4" name="Espace réservé du pied de page 3">
            <a:extLst>
              <a:ext uri="{FF2B5EF4-FFF2-40B4-BE49-F238E27FC236}">
                <a16:creationId xmlns:a16="http://schemas.microsoft.com/office/drawing/2014/main" id="{F2F80440-ADB5-CE0B-A2C4-D6EDE394254C}"/>
              </a:ext>
            </a:extLst>
          </p:cNvPr>
          <p:cNvSpPr>
            <a:spLocks noGrp="1"/>
          </p:cNvSpPr>
          <p:nvPr>
            <p:ph type="ftr" sz="quarter" idx="11"/>
          </p:nvPr>
        </p:nvSpPr>
        <p:spPr/>
        <p:txBody>
          <a:bodyPr/>
          <a:lstStyle/>
          <a:p>
            <a:r>
              <a:rPr lang="fr-FR"/>
              <a:t>www.dys-positif.fr</a:t>
            </a:r>
            <a:endParaRPr lang="fr-FR" dirty="0"/>
          </a:p>
        </p:txBody>
      </p:sp>
      <p:sp>
        <p:nvSpPr>
          <p:cNvPr id="8" name="ZoneTexte 7">
            <a:extLst>
              <a:ext uri="{FF2B5EF4-FFF2-40B4-BE49-F238E27FC236}">
                <a16:creationId xmlns:a16="http://schemas.microsoft.com/office/drawing/2014/main" id="{18EAD446-C89C-84AC-4C33-277B6D91EA05}"/>
              </a:ext>
            </a:extLst>
          </p:cNvPr>
          <p:cNvSpPr txBox="1"/>
          <p:nvPr/>
        </p:nvSpPr>
        <p:spPr>
          <a:xfrm>
            <a:off x="628879" y="5709341"/>
            <a:ext cx="6554118" cy="523220"/>
          </a:xfrm>
          <a:prstGeom prst="rect">
            <a:avLst/>
          </a:prstGeom>
          <a:noFill/>
        </p:spPr>
        <p:txBody>
          <a:bodyPr wrap="square" rtlCol="0">
            <a:spAutoFit/>
          </a:bodyPr>
          <a:lstStyle/>
          <a:p>
            <a:r>
              <a:rPr lang="fr-FR" sz="2800" dirty="0">
                <a:solidFill>
                  <a:schemeClr val="accent1"/>
                </a:solidFill>
                <a:latin typeface="Arial" panose="020B0604020202020204" pitchFamily="34" charset="0"/>
                <a:cs typeface="Arial" panose="020B0604020202020204" pitchFamily="34" charset="0"/>
              </a:rPr>
              <a:t>Pourquoi Arthur court chez Médéric ?</a:t>
            </a:r>
          </a:p>
        </p:txBody>
      </p:sp>
    </p:spTree>
    <p:extLst>
      <p:ext uri="{BB962C8B-B14F-4D97-AF65-F5344CB8AC3E}">
        <p14:creationId xmlns:p14="http://schemas.microsoft.com/office/powerpoint/2010/main" val="1043011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8E9E0298-F840-2CDE-A3A4-3A34CBFD2FDF}"/>
              </a:ext>
            </a:extLst>
          </p:cNvPr>
          <p:cNvSpPr>
            <a:spLocks noGrp="1"/>
          </p:cNvSpPr>
          <p:nvPr>
            <p:ph idx="1"/>
          </p:nvPr>
        </p:nvSpPr>
        <p:spPr>
          <a:xfrm>
            <a:off x="628879" y="506777"/>
            <a:ext cx="10515600" cy="5288096"/>
          </a:xfrm>
        </p:spPr>
        <p:txBody>
          <a:bodyPr>
            <a:normAutofit fontScale="77500" lnSpcReduction="20000"/>
          </a:bodyPr>
          <a:lstStyle/>
          <a:p>
            <a:pPr marL="0" indent="0">
              <a:lnSpc>
                <a:spcPct val="200000"/>
              </a:lnSpc>
              <a:buNone/>
            </a:pPr>
            <a:r>
              <a:rPr lang="fr-FR" dirty="0">
                <a:effectLst/>
                <a:latin typeface="Arial" panose="020B0604020202020204" pitchFamily="34" charset="0"/>
                <a:ea typeface="Calibri" panose="020F0502020204030204" pitchFamily="34" charset="0"/>
                <a:cs typeface="Arial" panose="020B0604020202020204" pitchFamily="34" charset="0"/>
              </a:rPr>
              <a:t>Mais il n'y avait personne. Le quêteux avait quitté sa pauvre bicoque.</a:t>
            </a:r>
          </a:p>
          <a:p>
            <a:pPr marL="0" indent="0">
              <a:lnSpc>
                <a:spcPct val="200000"/>
              </a:lnSpc>
              <a:buNone/>
            </a:pPr>
            <a:r>
              <a:rPr lang="fr-FR" dirty="0">
                <a:effectLst/>
                <a:latin typeface="Arial" panose="020B0604020202020204" pitchFamily="34" charset="0"/>
                <a:ea typeface="Calibri" panose="020F0502020204030204" pitchFamily="34" charset="0"/>
                <a:cs typeface="Arial" panose="020B0604020202020204" pitchFamily="34" charset="0"/>
              </a:rPr>
              <a:t>Mais il avait pris soin d'afficher sur sa porte un petit écriteau portant ces mots :</a:t>
            </a:r>
          </a:p>
          <a:p>
            <a:pPr marL="0" indent="0">
              <a:lnSpc>
                <a:spcPct val="200000"/>
              </a:lnSpc>
              <a:buNone/>
            </a:pPr>
            <a:r>
              <a:rPr lang="fr-FR" dirty="0">
                <a:effectLst/>
                <a:latin typeface="Arial" panose="020B0604020202020204" pitchFamily="34" charset="0"/>
                <a:ea typeface="Calibri" panose="020F0502020204030204" pitchFamily="34" charset="0"/>
                <a:cs typeface="Arial" panose="020B0604020202020204" pitchFamily="34" charset="0"/>
              </a:rPr>
              <a:t>Du diable mon ami,</a:t>
            </a:r>
          </a:p>
          <a:p>
            <a:pPr marL="0" indent="0">
              <a:lnSpc>
                <a:spcPct val="200000"/>
              </a:lnSpc>
              <a:buNone/>
            </a:pPr>
            <a:r>
              <a:rPr lang="fr-FR" dirty="0">
                <a:effectLst/>
                <a:latin typeface="Arial" panose="020B0604020202020204" pitchFamily="34" charset="0"/>
                <a:ea typeface="Calibri" panose="020F0502020204030204" pitchFamily="34" charset="0"/>
                <a:cs typeface="Arial" panose="020B0604020202020204" pitchFamily="34" charset="0"/>
              </a:rPr>
              <a:t>J'ai suivi les leçons.</a:t>
            </a:r>
          </a:p>
          <a:p>
            <a:pPr marL="0" indent="0">
              <a:lnSpc>
                <a:spcPct val="200000"/>
              </a:lnSpc>
              <a:buNone/>
            </a:pPr>
            <a:r>
              <a:rPr lang="fr-FR" dirty="0">
                <a:effectLst/>
                <a:latin typeface="Arial" panose="020B0604020202020204" pitchFamily="34" charset="0"/>
                <a:ea typeface="Calibri" panose="020F0502020204030204" pitchFamily="34" charset="0"/>
                <a:cs typeface="Arial" panose="020B0604020202020204" pitchFamily="34" charset="0"/>
              </a:rPr>
              <a:t>Et grâce à vos moutons,</a:t>
            </a:r>
          </a:p>
          <a:p>
            <a:pPr marL="0" indent="0">
              <a:lnSpc>
                <a:spcPct val="200000"/>
              </a:lnSpc>
              <a:buNone/>
            </a:pPr>
            <a:r>
              <a:rPr lang="fr-FR" dirty="0">
                <a:effectLst/>
                <a:latin typeface="Arial" panose="020B0604020202020204" pitchFamily="34" charset="0"/>
                <a:ea typeface="Calibri" panose="020F0502020204030204" pitchFamily="34" charset="0"/>
                <a:cs typeface="Arial" panose="020B0604020202020204" pitchFamily="34" charset="0"/>
              </a:rPr>
              <a:t>De simple apprenti</a:t>
            </a:r>
          </a:p>
          <a:p>
            <a:pPr marL="0" indent="0">
              <a:lnSpc>
                <a:spcPct val="200000"/>
              </a:lnSpc>
              <a:buNone/>
            </a:pPr>
            <a:r>
              <a:rPr lang="fr-FR" dirty="0">
                <a:effectLst/>
                <a:latin typeface="Arial" panose="020B0604020202020204" pitchFamily="34" charset="0"/>
                <a:ea typeface="Calibri" panose="020F0502020204030204" pitchFamily="34" charset="0"/>
                <a:cs typeface="Arial" panose="020B0604020202020204" pitchFamily="34" charset="0"/>
              </a:rPr>
              <a:t>Me voici devenu patron !</a:t>
            </a:r>
          </a:p>
        </p:txBody>
      </p:sp>
      <p:sp>
        <p:nvSpPr>
          <p:cNvPr id="4" name="Espace réservé du pied de page 3">
            <a:extLst>
              <a:ext uri="{FF2B5EF4-FFF2-40B4-BE49-F238E27FC236}">
                <a16:creationId xmlns:a16="http://schemas.microsoft.com/office/drawing/2014/main" id="{F2F80440-ADB5-CE0B-A2C4-D6EDE394254C}"/>
              </a:ext>
            </a:extLst>
          </p:cNvPr>
          <p:cNvSpPr>
            <a:spLocks noGrp="1"/>
          </p:cNvSpPr>
          <p:nvPr>
            <p:ph type="ftr" sz="quarter" idx="11"/>
          </p:nvPr>
        </p:nvSpPr>
        <p:spPr/>
        <p:txBody>
          <a:bodyPr/>
          <a:lstStyle/>
          <a:p>
            <a:r>
              <a:rPr lang="fr-FR"/>
              <a:t>www.dys-positif.fr</a:t>
            </a:r>
            <a:endParaRPr lang="fr-FR" dirty="0"/>
          </a:p>
        </p:txBody>
      </p:sp>
      <p:sp>
        <p:nvSpPr>
          <p:cNvPr id="2" name="ZoneTexte 1">
            <a:extLst>
              <a:ext uri="{FF2B5EF4-FFF2-40B4-BE49-F238E27FC236}">
                <a16:creationId xmlns:a16="http://schemas.microsoft.com/office/drawing/2014/main" id="{D71B823E-18F4-7BDC-B3B2-BAB8F6CF290A}"/>
              </a:ext>
            </a:extLst>
          </p:cNvPr>
          <p:cNvSpPr txBox="1"/>
          <p:nvPr/>
        </p:nvSpPr>
        <p:spPr>
          <a:xfrm>
            <a:off x="1498294" y="5704892"/>
            <a:ext cx="10241095" cy="646331"/>
          </a:xfrm>
          <a:prstGeom prst="rect">
            <a:avLst/>
          </a:prstGeom>
          <a:noFill/>
        </p:spPr>
        <p:txBody>
          <a:bodyPr wrap="square" rtlCol="0">
            <a:spAutoFit/>
          </a:bodyPr>
          <a:lstStyle/>
          <a:p>
            <a:pPr algn="r"/>
            <a:r>
              <a:rPr lang="fr-FR"/>
              <a:t>CÉCILE GAGNON, Petits contes de ruse et de malice, « Les trois moutons », © Cécile Gagnon et al. et Éditions Les 400 coups, 1999.</a:t>
            </a:r>
            <a:endParaRPr lang="fr-FR" dirty="0"/>
          </a:p>
        </p:txBody>
      </p:sp>
    </p:spTree>
    <p:extLst>
      <p:ext uri="{BB962C8B-B14F-4D97-AF65-F5344CB8AC3E}">
        <p14:creationId xmlns:p14="http://schemas.microsoft.com/office/powerpoint/2010/main" val="19638343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EA31112-040C-4926-8C3A-E6C70D6B023A}"/>
              </a:ext>
            </a:extLst>
          </p:cNvPr>
          <p:cNvSpPr>
            <a:spLocks noGrp="1"/>
          </p:cNvSpPr>
          <p:nvPr>
            <p:ph type="title"/>
          </p:nvPr>
        </p:nvSpPr>
        <p:spPr/>
        <p:txBody>
          <a:bodyPr/>
          <a:lstStyle/>
          <a:p>
            <a:r>
              <a:rPr lang="fr-FR" dirty="0"/>
              <a:t>Questions : </a:t>
            </a:r>
          </a:p>
        </p:txBody>
      </p:sp>
      <p:sp>
        <p:nvSpPr>
          <p:cNvPr id="3" name="Espace réservé du contenu 2">
            <a:extLst>
              <a:ext uri="{FF2B5EF4-FFF2-40B4-BE49-F238E27FC236}">
                <a16:creationId xmlns:a16="http://schemas.microsoft.com/office/drawing/2014/main" id="{B4FA679F-A097-42BC-BD83-544DE7B0610A}"/>
              </a:ext>
            </a:extLst>
          </p:cNvPr>
          <p:cNvSpPr>
            <a:spLocks noGrp="1"/>
          </p:cNvSpPr>
          <p:nvPr>
            <p:ph idx="1"/>
          </p:nvPr>
        </p:nvSpPr>
        <p:spPr>
          <a:xfrm>
            <a:off x="838200" y="1690688"/>
            <a:ext cx="10515600" cy="4665661"/>
          </a:xfrm>
        </p:spPr>
        <p:txBody>
          <a:bodyPr>
            <a:normAutofit/>
          </a:bodyPr>
          <a:lstStyle/>
          <a:p>
            <a:r>
              <a:rPr lang="fr-FR" dirty="0">
                <a:solidFill>
                  <a:schemeClr val="accent1"/>
                </a:solidFill>
              </a:rPr>
              <a:t>Qui s’est fait avoir au début de ce passage ?</a:t>
            </a:r>
          </a:p>
          <a:p>
            <a:endParaRPr lang="fr-FR" dirty="0">
              <a:solidFill>
                <a:schemeClr val="accent1"/>
              </a:solidFill>
            </a:endParaRPr>
          </a:p>
          <a:p>
            <a:r>
              <a:rPr lang="fr-FR" dirty="0">
                <a:solidFill>
                  <a:schemeClr val="accent1"/>
                </a:solidFill>
              </a:rPr>
              <a:t>Qui s’est fait avoir à la fin ?</a:t>
            </a:r>
          </a:p>
          <a:p>
            <a:pPr marL="0" indent="0">
              <a:buNone/>
            </a:pPr>
            <a:endParaRPr lang="fr-FR" dirty="0">
              <a:solidFill>
                <a:schemeClr val="accent1"/>
              </a:solidFill>
            </a:endParaRPr>
          </a:p>
          <a:p>
            <a:endParaRPr lang="fr-FR" dirty="0">
              <a:solidFill>
                <a:schemeClr val="accent1"/>
              </a:solidFill>
            </a:endParaRPr>
          </a:p>
          <a:p>
            <a:pPr marL="0" indent="0">
              <a:buNone/>
            </a:pPr>
            <a:endParaRPr lang="fr-FR" dirty="0">
              <a:solidFill>
                <a:schemeClr val="accent1"/>
              </a:solidFill>
            </a:endParaRPr>
          </a:p>
          <a:p>
            <a:endParaRPr lang="fr-FR" dirty="0"/>
          </a:p>
          <a:p>
            <a:endParaRPr lang="fr-FR" dirty="0"/>
          </a:p>
          <a:p>
            <a:endParaRPr lang="fr-FR" dirty="0"/>
          </a:p>
        </p:txBody>
      </p:sp>
      <p:sp>
        <p:nvSpPr>
          <p:cNvPr id="4" name="Espace réservé du pied de page 3">
            <a:extLst>
              <a:ext uri="{FF2B5EF4-FFF2-40B4-BE49-F238E27FC236}">
                <a16:creationId xmlns:a16="http://schemas.microsoft.com/office/drawing/2014/main" id="{B5E0BC01-F594-4286-AFC4-03BC3288893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647291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3D2B657-724E-4E90-AC28-DDF47D01D0F6}"/>
              </a:ext>
            </a:extLst>
          </p:cNvPr>
          <p:cNvSpPr>
            <a:spLocks noGrp="1"/>
          </p:cNvSpPr>
          <p:nvPr>
            <p:ph type="title"/>
          </p:nvPr>
        </p:nvSpPr>
        <p:spPr/>
        <p:txBody>
          <a:bodyPr/>
          <a:lstStyle/>
          <a:p>
            <a:r>
              <a:rPr lang="fr-FR" dirty="0"/>
              <a:t>Le résumé</a:t>
            </a:r>
          </a:p>
        </p:txBody>
      </p:sp>
      <p:sp>
        <p:nvSpPr>
          <p:cNvPr id="3" name="Espace réservé du contenu 2">
            <a:extLst>
              <a:ext uri="{FF2B5EF4-FFF2-40B4-BE49-F238E27FC236}">
                <a16:creationId xmlns:a16="http://schemas.microsoft.com/office/drawing/2014/main" id="{7EBB8ABA-C127-4676-914F-B1BBD0933990}"/>
              </a:ext>
            </a:extLst>
          </p:cNvPr>
          <p:cNvSpPr>
            <a:spLocks noGrp="1"/>
          </p:cNvSpPr>
          <p:nvPr>
            <p:ph idx="1"/>
          </p:nvPr>
        </p:nvSpPr>
        <p:spPr>
          <a:xfrm>
            <a:off x="838200" y="1564396"/>
            <a:ext cx="10515600" cy="4612568"/>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Arthur n’a pas voulu partager comme prévu.</a:t>
            </a:r>
          </a:p>
          <a:p>
            <a:pPr marL="0" indent="0">
              <a:lnSpc>
                <a:spcPct val="150000"/>
              </a:lnSpc>
              <a:buNone/>
            </a:pPr>
            <a:r>
              <a:rPr lang="fr-FR" dirty="0">
                <a:latin typeface="Arial" panose="020B0604020202020204" pitchFamily="34" charset="0"/>
                <a:cs typeface="Arial" panose="020B0604020202020204" pitchFamily="34" charset="0"/>
              </a:rPr>
              <a:t>Médéric n’a rien dit au début, et a fait semblant de se laisser faire.</a:t>
            </a:r>
          </a:p>
          <a:p>
            <a:pPr marL="0" indent="0">
              <a:lnSpc>
                <a:spcPct val="150000"/>
              </a:lnSpc>
              <a:buNone/>
            </a:pPr>
            <a:r>
              <a:rPr lang="fr-FR" dirty="0">
                <a:latin typeface="Arial" panose="020B0604020202020204" pitchFamily="34" charset="0"/>
                <a:cs typeface="Arial" panose="020B0604020202020204" pitchFamily="34" charset="0"/>
              </a:rPr>
              <a:t>Mais trois jours plus tard, il est parti discrètement, en emportant trois moutons ainsi que tout l’argent d’Arthur.</a:t>
            </a:r>
          </a:p>
        </p:txBody>
      </p:sp>
      <p:sp>
        <p:nvSpPr>
          <p:cNvPr id="4" name="Espace réservé du pied de page 3">
            <a:extLst>
              <a:ext uri="{FF2B5EF4-FFF2-40B4-BE49-F238E27FC236}">
                <a16:creationId xmlns:a16="http://schemas.microsoft.com/office/drawing/2014/main" id="{2DD3107A-E976-425F-A89E-9F0CF1F879E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7572200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5AAE841-8A91-480B-A361-3C94338A852C}"/>
              </a:ext>
            </a:extLst>
          </p:cNvPr>
          <p:cNvSpPr>
            <a:spLocks noGrp="1"/>
          </p:cNvSpPr>
          <p:nvPr>
            <p:ph type="title"/>
          </p:nvPr>
        </p:nvSpPr>
        <p:spPr/>
        <p:txBody>
          <a:bodyPr/>
          <a:lstStyle/>
          <a:p>
            <a:r>
              <a:rPr lang="fr-FR" dirty="0"/>
              <a:t>Je vous distribue le texte.</a:t>
            </a:r>
          </a:p>
        </p:txBody>
      </p:sp>
      <p:sp>
        <p:nvSpPr>
          <p:cNvPr id="3" name="Espace réservé du contenu 2">
            <a:extLst>
              <a:ext uri="{FF2B5EF4-FFF2-40B4-BE49-F238E27FC236}">
                <a16:creationId xmlns:a16="http://schemas.microsoft.com/office/drawing/2014/main" id="{EBFADCB1-1F76-4996-8069-0783232C294E}"/>
              </a:ext>
            </a:extLst>
          </p:cNvPr>
          <p:cNvSpPr>
            <a:spLocks noGrp="1"/>
          </p:cNvSpPr>
          <p:nvPr>
            <p:ph idx="1"/>
          </p:nvPr>
        </p:nvSpPr>
        <p:spPr>
          <a:xfrm>
            <a:off x="747962" y="2134384"/>
            <a:ext cx="10515600" cy="3517269"/>
          </a:xfrm>
        </p:spPr>
        <p:txBody>
          <a:bodyPr>
            <a:normAutofit fontScale="77500" lnSpcReduction="20000"/>
          </a:bodyPr>
          <a:lstStyle/>
          <a:p>
            <a:pPr marL="0" indent="0">
              <a:lnSpc>
                <a:spcPct val="220000"/>
              </a:lnSpc>
              <a:buNone/>
            </a:pPr>
            <a:r>
              <a:rPr lang="fr-FR" sz="3200" dirty="0">
                <a:latin typeface="Arial" panose="020B0604020202020204" pitchFamily="34" charset="0"/>
                <a:cs typeface="Arial" panose="020B0604020202020204" pitchFamily="34" charset="0"/>
              </a:rPr>
              <a:t>Vous le rangez à la suite.</a:t>
            </a:r>
          </a:p>
          <a:p>
            <a:pPr marL="0" indent="0">
              <a:lnSpc>
                <a:spcPct val="220000"/>
              </a:lnSpc>
              <a:buNone/>
            </a:pPr>
            <a:r>
              <a:rPr lang="fr-FR" sz="3200" dirty="0">
                <a:latin typeface="Arial" panose="020B0604020202020204" pitchFamily="34" charset="0"/>
                <a:cs typeface="Arial" panose="020B0604020202020204" pitchFamily="34" charset="0"/>
              </a:rPr>
              <a:t>Vous le relirez, mais ce ne sera pas pour l’entrainement à la vitesse.</a:t>
            </a:r>
          </a:p>
          <a:p>
            <a:pPr marL="0" indent="0">
              <a:lnSpc>
                <a:spcPct val="220000"/>
              </a:lnSpc>
              <a:buNone/>
            </a:pPr>
            <a:r>
              <a:rPr lang="fr-FR" sz="3200" dirty="0">
                <a:latin typeface="Arial" panose="020B0604020202020204" pitchFamily="34" charset="0"/>
                <a:cs typeface="Arial" panose="020B0604020202020204" pitchFamily="34" charset="0"/>
              </a:rPr>
              <a:t>Vous vous entrainerez à la fluence sur le début de l’histoire cette semaine.</a:t>
            </a:r>
          </a:p>
        </p:txBody>
      </p:sp>
      <p:sp>
        <p:nvSpPr>
          <p:cNvPr id="4" name="Espace réservé du contenu 2">
            <a:extLst>
              <a:ext uri="{FF2B5EF4-FFF2-40B4-BE49-F238E27FC236}">
                <a16:creationId xmlns:a16="http://schemas.microsoft.com/office/drawing/2014/main" id="{E0709161-E727-4429-8F3B-DDF10E2D273A}"/>
              </a:ext>
            </a:extLst>
          </p:cNvPr>
          <p:cNvSpPr txBox="1">
            <a:spLocks/>
          </p:cNvSpPr>
          <p:nvPr/>
        </p:nvSpPr>
        <p:spPr>
          <a:xfrm>
            <a:off x="838199" y="1929236"/>
            <a:ext cx="10778067" cy="88974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fr-FR" sz="3200" dirty="0"/>
          </a:p>
        </p:txBody>
      </p:sp>
      <p:pic>
        <p:nvPicPr>
          <p:cNvPr id="5" name="Image 4">
            <a:extLst>
              <a:ext uri="{FF2B5EF4-FFF2-40B4-BE49-F238E27FC236}">
                <a16:creationId xmlns:a16="http://schemas.microsoft.com/office/drawing/2014/main" id="{79E99E48-834A-4635-890D-052471583FF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718251" y="78898"/>
            <a:ext cx="1898015" cy="1898015"/>
          </a:xfrm>
          <a:prstGeom prst="rect">
            <a:avLst/>
          </a:prstGeom>
        </p:spPr>
      </p:pic>
      <p:sp>
        <p:nvSpPr>
          <p:cNvPr id="10" name="Espace réservé du pied de page 9">
            <a:extLst>
              <a:ext uri="{FF2B5EF4-FFF2-40B4-BE49-F238E27FC236}">
                <a16:creationId xmlns:a16="http://schemas.microsoft.com/office/drawing/2014/main" id="{E6F53ECA-BC97-4DDE-839A-31AFDAB49030}"/>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554032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nodePh="1">
                                  <p:stCondLst>
                                    <p:cond delay="0"/>
                                  </p:stCondLst>
                                  <p:endCondLst>
                                    <p:cond evt="begin" delay="0">
                                      <p:tn val="13"/>
                                    </p:cond>
                                  </p:end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53B63C-D5EC-47DE-845D-B86C906B6CB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Les mots invariables de la semaine : </a:t>
            </a:r>
          </a:p>
        </p:txBody>
      </p:sp>
      <p:sp>
        <p:nvSpPr>
          <p:cNvPr id="7" name="Espace réservé du contenu 2">
            <a:extLst>
              <a:ext uri="{FF2B5EF4-FFF2-40B4-BE49-F238E27FC236}">
                <a16:creationId xmlns:a16="http://schemas.microsoft.com/office/drawing/2014/main" id="{56874CEF-5E01-4D9E-A1DF-747003FBB340}"/>
              </a:ext>
            </a:extLst>
          </p:cNvPr>
          <p:cNvSpPr txBox="1">
            <a:spLocks/>
          </p:cNvSpPr>
          <p:nvPr/>
        </p:nvSpPr>
        <p:spPr>
          <a:xfrm>
            <a:off x="1132189" y="3749033"/>
            <a:ext cx="10616211" cy="1961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buFont typeface="Arial" panose="020B0604020202020204" pitchFamily="34" charset="0"/>
              <a:buNone/>
            </a:pPr>
            <a:r>
              <a:rPr lang="fr-FR" sz="3800" dirty="0">
                <a:latin typeface="Arial" panose="020B0604020202020204" pitchFamily="34" charset="0"/>
                <a:cs typeface="Arial" panose="020B0604020202020204" pitchFamily="34" charset="0"/>
              </a:rPr>
              <a:t> </a:t>
            </a:r>
            <a:r>
              <a:rPr lang="fr-FR" sz="3600" dirty="0">
                <a:latin typeface="Arial" panose="020B0604020202020204" pitchFamily="34" charset="0"/>
                <a:cs typeface="Arial" panose="020B0604020202020204" pitchFamily="34" charset="0"/>
              </a:rPr>
              <a:t> </a:t>
            </a:r>
            <a:endParaRPr lang="fr-FR" sz="3200" dirty="0">
              <a:latin typeface="Arial" panose="020B0604020202020204" pitchFamily="34" charset="0"/>
              <a:cs typeface="Arial" panose="020B0604020202020204" pitchFamily="34" charset="0"/>
            </a:endParaRPr>
          </a:p>
        </p:txBody>
      </p:sp>
      <p:sp>
        <p:nvSpPr>
          <p:cNvPr id="8" name="ZoneTexte 7">
            <a:extLst>
              <a:ext uri="{FF2B5EF4-FFF2-40B4-BE49-F238E27FC236}">
                <a16:creationId xmlns:a16="http://schemas.microsoft.com/office/drawing/2014/main" id="{0F4D5AF3-F070-4E8B-AC13-AC2A7F8CBA8C}"/>
              </a:ext>
            </a:extLst>
          </p:cNvPr>
          <p:cNvSpPr txBox="1"/>
          <p:nvPr/>
        </p:nvSpPr>
        <p:spPr>
          <a:xfrm>
            <a:off x="951120" y="1547308"/>
            <a:ext cx="4421360" cy="4403450"/>
          </a:xfrm>
          <a:prstGeom prst="rect">
            <a:avLst/>
          </a:prstGeom>
          <a:noFill/>
        </p:spPr>
        <p:txBody>
          <a:bodyPr wrap="square">
            <a:spAutoFit/>
          </a:bodyPr>
          <a:lstStyle/>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soudain</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le lendemain</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vers (en direction de )</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à travers</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pourquoi</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quelquefois</a:t>
            </a:r>
          </a:p>
        </p:txBody>
      </p:sp>
      <p:sp>
        <p:nvSpPr>
          <p:cNvPr id="3" name="Espace réservé du pied de page 2">
            <a:extLst>
              <a:ext uri="{FF2B5EF4-FFF2-40B4-BE49-F238E27FC236}">
                <a16:creationId xmlns:a16="http://schemas.microsoft.com/office/drawing/2014/main" id="{65ACC014-EA3C-4D0E-B3D4-B48C95FAD74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630800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9A051BD-52C4-4CFE-9F2C-D6534B1EB17E}"/>
              </a:ext>
            </a:extLst>
          </p:cNvPr>
          <p:cNvSpPr>
            <a:spLocks noGrp="1"/>
          </p:cNvSpPr>
          <p:nvPr>
            <p:ph type="title"/>
          </p:nvPr>
        </p:nvSpPr>
        <p:spPr/>
        <p:txBody>
          <a:bodyPr/>
          <a:lstStyle/>
          <a:p>
            <a:r>
              <a:rPr lang="fr-FR" dirty="0"/>
              <a:t>Exercice de rappel.</a:t>
            </a:r>
          </a:p>
        </p:txBody>
      </p:sp>
      <p:sp>
        <p:nvSpPr>
          <p:cNvPr id="4" name="Espace réservé du pied de page 3">
            <a:extLst>
              <a:ext uri="{FF2B5EF4-FFF2-40B4-BE49-F238E27FC236}">
                <a16:creationId xmlns:a16="http://schemas.microsoft.com/office/drawing/2014/main" id="{39583C58-C6F4-4D92-84CC-3F954BFB8DE6}"/>
              </a:ext>
            </a:extLst>
          </p:cNvPr>
          <p:cNvSpPr>
            <a:spLocks noGrp="1"/>
          </p:cNvSpPr>
          <p:nvPr>
            <p:ph type="ftr" sz="quarter" idx="11"/>
          </p:nvPr>
        </p:nvSpPr>
        <p:spPr/>
        <p:txBody>
          <a:bodyPr/>
          <a:lstStyle/>
          <a:p>
            <a:r>
              <a:rPr lang="fr-FR"/>
              <a:t>www.dys-positif.fr</a:t>
            </a:r>
            <a:endParaRPr lang="fr-FR" dirty="0"/>
          </a:p>
        </p:txBody>
      </p:sp>
      <p:pic>
        <p:nvPicPr>
          <p:cNvPr id="14" name="Espace réservé du contenu 13">
            <a:extLst>
              <a:ext uri="{FF2B5EF4-FFF2-40B4-BE49-F238E27FC236}">
                <a16:creationId xmlns:a16="http://schemas.microsoft.com/office/drawing/2014/main" id="{73D57D2B-384B-B508-DD4B-EADB8645D3D1}"/>
              </a:ext>
            </a:extLst>
          </p:cNvPr>
          <p:cNvPicPr>
            <a:picLocks noGrp="1" noChangeAspect="1"/>
          </p:cNvPicPr>
          <p:nvPr>
            <p:ph idx="1"/>
          </p:nvPr>
        </p:nvPicPr>
        <p:blipFill>
          <a:blip r:embed="rId2"/>
          <a:stretch>
            <a:fillRect/>
          </a:stretch>
        </p:blipFill>
        <p:spPr>
          <a:xfrm>
            <a:off x="1240657" y="1916935"/>
            <a:ext cx="8179949" cy="3511585"/>
          </a:xfrm>
          <a:prstGeom prst="rect">
            <a:avLst/>
          </a:prstGeom>
        </p:spPr>
      </p:pic>
    </p:spTree>
    <p:extLst>
      <p:ext uri="{BB962C8B-B14F-4D97-AF65-F5344CB8AC3E}">
        <p14:creationId xmlns:p14="http://schemas.microsoft.com/office/powerpoint/2010/main" val="29290599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663367" y="145826"/>
            <a:ext cx="10515600" cy="1325563"/>
          </a:xfrm>
        </p:spPr>
        <p:txBody>
          <a:bodyPr/>
          <a:lstStyle/>
          <a:p>
            <a:r>
              <a:rPr lang="fr-FR" dirty="0"/>
              <a:t>Lecture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4954045" y="1267137"/>
            <a:ext cx="3391894" cy="981929"/>
          </a:xfrm>
        </p:spPr>
        <p:txBody>
          <a:bodyPr>
            <a:normAutofit/>
          </a:body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vers (</a:t>
            </a:r>
            <a:r>
              <a:rPr lang="fr-FR" dirty="0">
                <a:solidFill>
                  <a:schemeClr val="accent2">
                    <a:lumMod val="75000"/>
                  </a:schemeClr>
                </a:solidFill>
                <a:latin typeface="Arial" panose="020B0604020202020204" pitchFamily="34" charset="0"/>
                <a:cs typeface="Arial" panose="020B0604020202020204" pitchFamily="34" charset="0"/>
                <a:sym typeface="Wingdings" panose="05000000000000000000" pitchFamily="2" charset="2"/>
              </a:rPr>
              <a:t></a:t>
            </a:r>
            <a:r>
              <a:rPr lang="fr-FR" sz="4400" dirty="0">
                <a:solidFill>
                  <a:schemeClr val="accent2">
                    <a:lumMod val="75000"/>
                  </a:schemeClr>
                </a:solidFill>
                <a:latin typeface="Arial" panose="020B0604020202020204" pitchFamily="34" charset="0"/>
                <a:cs typeface="Arial" panose="020B0604020202020204" pitchFamily="34" charset="0"/>
              </a:rPr>
              <a:t>)</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334537" y="2006271"/>
            <a:ext cx="3878863" cy="8453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ea typeface="Calibri" panose="020F0502020204030204" pitchFamily="34" charset="0"/>
                <a:cs typeface="Times New Roman" panose="02020603050405020304" pitchFamily="18" charset="0"/>
              </a:rPr>
              <a:t>soudain</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1285593" y="1289745"/>
            <a:ext cx="3779258"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b="1" dirty="0">
                <a:latin typeface="CrayonL" panose="00000500000000000000" pitchFamily="2" charset="0"/>
                <a:cs typeface="Arial" panose="020B0604020202020204" pitchFamily="34" charset="0"/>
              </a:rPr>
              <a:t>le lendemain</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438791" y="3344174"/>
            <a:ext cx="3235827"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Caveat" panose="00000500000000000000" pitchFamily="2" charset="0"/>
                <a:cs typeface="Arial" panose="020B0604020202020204" pitchFamily="34" charset="0"/>
              </a:rPr>
              <a:t>à travers</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4625674" y="2307075"/>
            <a:ext cx="4203186" cy="11545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Baskerville Old Face" panose="02020602080505020303" pitchFamily="18" charset="0"/>
                <a:cs typeface="Arial" panose="020B0604020202020204" pitchFamily="34" charset="0"/>
              </a:rPr>
              <a:t>le lendemain</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2011805" y="2741583"/>
            <a:ext cx="3153020" cy="7519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75000"/>
                  </a:schemeClr>
                </a:solidFill>
                <a:latin typeface="Arial" panose="020B0604020202020204" pitchFamily="34" charset="0"/>
                <a:cs typeface="Arial" panose="020B0604020202020204" pitchFamily="34" charset="0"/>
              </a:rPr>
              <a:t>pourquoi</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8012317" y="1289745"/>
            <a:ext cx="3649301" cy="84302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rial" panose="020B0604020202020204" pitchFamily="34" charset="0"/>
                <a:cs typeface="Arial" panose="020B0604020202020204" pitchFamily="34" charset="0"/>
              </a:rPr>
              <a:t>soudain</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244950" y="4308260"/>
            <a:ext cx="3235827" cy="894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3600" dirty="0">
                <a:latin typeface="Arial" panose="020B0604020202020204" pitchFamily="34" charset="0"/>
                <a:cs typeface="Arial" panose="020B0604020202020204" pitchFamily="34" charset="0"/>
              </a:rPr>
              <a:t>quelquefois</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221979" y="4181520"/>
            <a:ext cx="3153020" cy="9661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pourquoi</a:t>
            </a:r>
          </a:p>
        </p:txBody>
      </p:sp>
      <p:sp>
        <p:nvSpPr>
          <p:cNvPr id="13" name="Espace réservé du contenu 2">
            <a:extLst>
              <a:ext uri="{FF2B5EF4-FFF2-40B4-BE49-F238E27FC236}">
                <a16:creationId xmlns:a16="http://schemas.microsoft.com/office/drawing/2014/main" id="{D3FBA76B-75EE-45D4-86BE-B2DF09EB9F63}"/>
              </a:ext>
            </a:extLst>
          </p:cNvPr>
          <p:cNvSpPr txBox="1">
            <a:spLocks/>
          </p:cNvSpPr>
          <p:nvPr/>
        </p:nvSpPr>
        <p:spPr>
          <a:xfrm>
            <a:off x="4954045" y="3336427"/>
            <a:ext cx="3153020" cy="92457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Arial" panose="020B0604020202020204" pitchFamily="34" charset="0"/>
                <a:cs typeface="Arial" panose="020B0604020202020204" pitchFamily="34" charset="0"/>
              </a:rPr>
              <a:t>à travers</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7539762" y="3795928"/>
            <a:ext cx="3547716" cy="10033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vers (</a:t>
            </a:r>
            <a:r>
              <a:rPr lang="fr-FR" dirty="0">
                <a:latin typeface="Arial" panose="020B0604020202020204" pitchFamily="34" charset="0"/>
                <a:cs typeface="Arial" panose="020B0604020202020204" pitchFamily="34" charset="0"/>
                <a:sym typeface="Wingdings" panose="05000000000000000000" pitchFamily="2" charset="2"/>
              </a:rPr>
              <a:t></a:t>
            </a:r>
            <a:r>
              <a:rPr lang="fr-FR" sz="4400" dirty="0">
                <a:latin typeface="Arial" panose="020B0604020202020204" pitchFamily="34" charset="0"/>
                <a:cs typeface="Arial" panose="020B0604020202020204" pitchFamily="34" charset="0"/>
              </a:rPr>
              <a:t>)</a:t>
            </a: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610511" y="5202588"/>
            <a:ext cx="2389130"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Bahnschrift Condensed" panose="020B0502040204020203" pitchFamily="34" charset="0"/>
                <a:cs typeface="Arial" panose="020B0604020202020204" pitchFamily="34" charset="0"/>
              </a:rPr>
              <a:t>à travers</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054989" y="5724785"/>
            <a:ext cx="3103070"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quelquefois</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4988482" y="5093220"/>
            <a:ext cx="3758517"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le lendemain</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8802346" y="2586659"/>
            <a:ext cx="2977173" cy="10535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vers</a:t>
            </a:r>
          </a:p>
        </p:txBody>
      </p:sp>
      <p:sp>
        <p:nvSpPr>
          <p:cNvPr id="20" name="Espace réservé du contenu 2">
            <a:extLst>
              <a:ext uri="{FF2B5EF4-FFF2-40B4-BE49-F238E27FC236}">
                <a16:creationId xmlns:a16="http://schemas.microsoft.com/office/drawing/2014/main" id="{C67F94BA-6ED9-4E5B-8FBD-FE4BC3C559F6}"/>
              </a:ext>
            </a:extLst>
          </p:cNvPr>
          <p:cNvSpPr txBox="1">
            <a:spLocks/>
          </p:cNvSpPr>
          <p:nvPr/>
        </p:nvSpPr>
        <p:spPr>
          <a:xfrm>
            <a:off x="8802347" y="4955028"/>
            <a:ext cx="2909792"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Arial" panose="020B0604020202020204" pitchFamily="34" charset="0"/>
                <a:cs typeface="Arial" panose="020B0604020202020204" pitchFamily="34" charset="0"/>
              </a:rPr>
              <a:t>soudain</a:t>
            </a:r>
          </a:p>
        </p:txBody>
      </p:sp>
      <p:sp>
        <p:nvSpPr>
          <p:cNvPr id="16" name="Espace réservé du pied de page 15">
            <a:extLst>
              <a:ext uri="{FF2B5EF4-FFF2-40B4-BE49-F238E27FC236}">
                <a16:creationId xmlns:a16="http://schemas.microsoft.com/office/drawing/2014/main" id="{2C7F9687-0432-4EB2-8933-6619A8BD941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283760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3" grpId="0"/>
      <p:bldP spid="14" grpId="0"/>
      <p:bldP spid="15" grpId="0"/>
      <p:bldP spid="17" grpId="0"/>
      <p:bldP spid="18" grpId="0"/>
      <p:bldP spid="19" grpId="0"/>
      <p:bldP spid="2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927529" y="1468280"/>
            <a:ext cx="2469209" cy="726503"/>
          </a:xfrm>
        </p:spPr>
        <p:txBody>
          <a:bodyPr>
            <a:normAutofit/>
          </a:bodyPr>
          <a:lstStyle/>
          <a:p>
            <a:pPr marL="0" indent="0">
              <a:buNone/>
            </a:pPr>
            <a:r>
              <a:rPr lang="fr-FR" sz="4400" dirty="0">
                <a:solidFill>
                  <a:schemeClr val="accent1">
                    <a:lumMod val="75000"/>
                  </a:schemeClr>
                </a:solidFill>
                <a:latin typeface="Arial" panose="020B0604020202020204" pitchFamily="34" charset="0"/>
                <a:cs typeface="Arial" panose="020B0604020202020204" pitchFamily="34" charset="0"/>
              </a:rPr>
              <a:t>donc</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3667476" y="387760"/>
            <a:ext cx="3557701" cy="84538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solidFill>
                <a:latin typeface="Arial" panose="020B0604020202020204" pitchFamily="34" charset="0"/>
                <a:cs typeface="Arial" panose="020B0604020202020204" pitchFamily="34" charset="0"/>
              </a:rPr>
              <a:t>justement</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162939" y="1015605"/>
            <a:ext cx="3235827" cy="1017330"/>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b="1" dirty="0">
                <a:latin typeface="Calibri" panose="020F0502020204030204" pitchFamily="34" charset="0"/>
                <a:cs typeface="Calibri" panose="020F0502020204030204" pitchFamily="34" charset="0"/>
              </a:rPr>
              <a:t>le lendemain</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846123" y="2621168"/>
            <a:ext cx="2298991"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Bahnschrift SemiLight" panose="020B0502040204020203" pitchFamily="34" charset="0"/>
                <a:cs typeface="Arial" panose="020B0604020202020204" pitchFamily="34" charset="0"/>
              </a:rPr>
              <a:t>soudain</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5720089" y="2524901"/>
            <a:ext cx="3103069" cy="9789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6">
                    <a:lumMod val="75000"/>
                  </a:schemeClr>
                </a:solidFill>
                <a:latin typeface="Baskerville Old Face" panose="02020602080505020303" pitchFamily="18" charset="0"/>
                <a:cs typeface="Arial" panose="020B0604020202020204" pitchFamily="34" charset="0"/>
              </a:rPr>
              <a:t>pourquoi</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3312205" y="1468950"/>
            <a:ext cx="2298991" cy="618944"/>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3">
                    <a:lumMod val="50000"/>
                  </a:schemeClr>
                </a:solidFill>
                <a:latin typeface="Arial" panose="020B0604020202020204" pitchFamily="34" charset="0"/>
                <a:cs typeface="Arial" panose="020B0604020202020204" pitchFamily="34" charset="0"/>
              </a:rPr>
              <a:t>soudain</a:t>
            </a:r>
            <a:r>
              <a:rPr lang="fr-FR" sz="4400" dirty="0">
                <a:solidFill>
                  <a:schemeClr val="accent1">
                    <a:lumMod val="75000"/>
                  </a:schemeClr>
                </a:solidFill>
                <a:latin typeface="Arial" panose="020B0604020202020204" pitchFamily="34" charset="0"/>
                <a:cs typeface="Arial" panose="020B0604020202020204" pitchFamily="34" charset="0"/>
              </a:rPr>
              <a:t> </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3355663" y="4070109"/>
            <a:ext cx="5143732" cy="56299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b="1" dirty="0">
                <a:latin typeface="CrayonL" panose="00000500000000000000" pitchFamily="2" charset="0"/>
                <a:cs typeface="Arial" panose="020B0604020202020204" pitchFamily="34" charset="0"/>
              </a:rPr>
              <a:t>à travers</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565596" y="3913033"/>
            <a:ext cx="3235827" cy="894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Comic Sans MS" panose="030F0702030302020204" pitchFamily="66" charset="0"/>
                <a:cs typeface="Arial" panose="020B0604020202020204" pitchFamily="34" charset="0"/>
              </a:rPr>
              <a:t>comme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165767" y="2744273"/>
            <a:ext cx="3153020" cy="9661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deux</a:t>
            </a:r>
          </a:p>
        </p:txBody>
      </p:sp>
      <p:sp>
        <p:nvSpPr>
          <p:cNvPr id="13" name="Espace réservé du contenu 2">
            <a:extLst>
              <a:ext uri="{FF2B5EF4-FFF2-40B4-BE49-F238E27FC236}">
                <a16:creationId xmlns:a16="http://schemas.microsoft.com/office/drawing/2014/main" id="{D3FBA76B-75EE-45D4-86BE-B2DF09EB9F63}"/>
              </a:ext>
            </a:extLst>
          </p:cNvPr>
          <p:cNvSpPr txBox="1">
            <a:spLocks/>
          </p:cNvSpPr>
          <p:nvPr/>
        </p:nvSpPr>
        <p:spPr>
          <a:xfrm>
            <a:off x="7432895" y="387760"/>
            <a:ext cx="4215239" cy="13457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dirty="0">
                <a:solidFill>
                  <a:schemeClr val="accent1">
                    <a:lumMod val="50000"/>
                  </a:schemeClr>
                </a:solidFill>
                <a:latin typeface="Comic Sans MS" panose="030F0702030302020204" pitchFamily="66" charset="0"/>
                <a:cs typeface="Arial" panose="020B0604020202020204" pitchFamily="34" charset="0"/>
              </a:rPr>
              <a:t>quelquefois</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8962598" y="3849906"/>
            <a:ext cx="2298991" cy="10033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jamais</a:t>
            </a: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776637" y="5164473"/>
            <a:ext cx="2389130"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Bahnschrift Condensed" panose="020B0502040204020203" pitchFamily="34" charset="0"/>
                <a:cs typeface="Arial" panose="020B0604020202020204" pitchFamily="34" charset="0"/>
              </a:rPr>
              <a:t>vers</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483280" y="5352637"/>
            <a:ext cx="3103070"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tôt</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5177610" y="5164473"/>
            <a:ext cx="3192479"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seulement</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9202854" y="2241743"/>
            <a:ext cx="2332642" cy="10535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souvent</a:t>
            </a:r>
          </a:p>
        </p:txBody>
      </p:sp>
      <p:sp>
        <p:nvSpPr>
          <p:cNvPr id="20" name="Espace réservé du contenu 2">
            <a:extLst>
              <a:ext uri="{FF2B5EF4-FFF2-40B4-BE49-F238E27FC236}">
                <a16:creationId xmlns:a16="http://schemas.microsoft.com/office/drawing/2014/main" id="{C67F94BA-6ED9-4E5B-8FBD-FE4BC3C559F6}"/>
              </a:ext>
            </a:extLst>
          </p:cNvPr>
          <p:cNvSpPr txBox="1">
            <a:spLocks/>
          </p:cNvSpPr>
          <p:nvPr/>
        </p:nvSpPr>
        <p:spPr>
          <a:xfrm>
            <a:off x="9430958" y="4908934"/>
            <a:ext cx="2909792"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Arial" panose="020B0604020202020204" pitchFamily="34" charset="0"/>
                <a:cs typeface="Arial" panose="020B0604020202020204" pitchFamily="34" charset="0"/>
              </a:rPr>
              <a:t>demain</a:t>
            </a:r>
          </a:p>
        </p:txBody>
      </p:sp>
      <p:sp>
        <p:nvSpPr>
          <p:cNvPr id="2" name="Espace réservé du pied de page 1">
            <a:extLst>
              <a:ext uri="{FF2B5EF4-FFF2-40B4-BE49-F238E27FC236}">
                <a16:creationId xmlns:a16="http://schemas.microsoft.com/office/drawing/2014/main" id="{9564FDAD-92C7-4399-9E2C-B93C6FBBED5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261099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8"/>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P spid="6" grpId="0"/>
      <p:bldP spid="7" grpId="0"/>
      <p:bldP spid="8" grpId="0"/>
      <p:bldP spid="9" grpId="0"/>
      <p:bldP spid="10" grpId="0"/>
      <p:bldP spid="11" grpId="0"/>
      <p:bldP spid="12" grpId="0"/>
      <p:bldP spid="13" grpId="0"/>
      <p:bldP spid="14" grpId="0"/>
      <p:bldP spid="15" grpId="0"/>
      <p:bldP spid="17" grpId="0"/>
      <p:bldP spid="18" grpId="0"/>
      <p:bldP spid="19" grpId="0"/>
      <p:bldP spid="2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875FE6-31F8-486D-A8CC-8E736A872004}"/>
              </a:ext>
            </a:extLst>
          </p:cNvPr>
          <p:cNvSpPr>
            <a:spLocks noGrp="1"/>
          </p:cNvSpPr>
          <p:nvPr>
            <p:ph type="title"/>
          </p:nvPr>
        </p:nvSpPr>
        <p:spPr/>
        <p:txBody>
          <a:bodyPr/>
          <a:lstStyle/>
          <a:p>
            <a:r>
              <a:rPr lang="fr-FR" dirty="0"/>
              <a:t>Exercices : prépa dictée.</a:t>
            </a:r>
          </a:p>
        </p:txBody>
      </p:sp>
      <p:pic>
        <p:nvPicPr>
          <p:cNvPr id="5" name="Espace réservé du contenu 4">
            <a:extLst>
              <a:ext uri="{FF2B5EF4-FFF2-40B4-BE49-F238E27FC236}">
                <a16:creationId xmlns:a16="http://schemas.microsoft.com/office/drawing/2014/main" id="{839C7F7E-84B9-4D87-AEC8-BF20F8B240E0}"/>
              </a:ext>
            </a:extLst>
          </p:cNvPr>
          <p:cNvPicPr>
            <a:picLocks noGrp="1" noChangeAspect="1"/>
          </p:cNvPicPr>
          <p:nvPr>
            <p:ph idx="1"/>
          </p:nvPr>
        </p:nvPicPr>
        <p:blipFill>
          <a:blip r:embed="rId2"/>
          <a:stretch>
            <a:fillRect/>
          </a:stretch>
        </p:blipFill>
        <p:spPr>
          <a:xfrm>
            <a:off x="3920331" y="1792574"/>
            <a:ext cx="4351338" cy="4351338"/>
          </a:xfrm>
          <a:prstGeom prst="rect">
            <a:avLst/>
          </a:prstGeom>
        </p:spPr>
      </p:pic>
      <p:sp>
        <p:nvSpPr>
          <p:cNvPr id="4" name="Espace réservé du pied de page 3">
            <a:extLst>
              <a:ext uri="{FF2B5EF4-FFF2-40B4-BE49-F238E27FC236}">
                <a16:creationId xmlns:a16="http://schemas.microsoft.com/office/drawing/2014/main" id="{F2CFBA6E-58C1-4167-924C-6B77BD0BFA4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69089919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3B52FD1-08B6-4571-AAD6-36408CE05C46}"/>
              </a:ext>
            </a:extLst>
          </p:cNvPr>
          <p:cNvSpPr>
            <a:spLocks noGrp="1"/>
          </p:cNvSpPr>
          <p:nvPr>
            <p:ph type="title"/>
          </p:nvPr>
        </p:nvSpPr>
        <p:spPr/>
        <p:txBody>
          <a:bodyPr>
            <a:normAutofit fontScale="90000"/>
          </a:bodyPr>
          <a:lstStyle/>
          <a:p>
            <a:pPr>
              <a:lnSpc>
                <a:spcPct val="150000"/>
              </a:lnSpc>
            </a:pPr>
            <a:r>
              <a:rPr lang="fr-FR" sz="4000" dirty="0">
                <a:latin typeface="Arial" panose="020B0604020202020204" pitchFamily="34" charset="0"/>
                <a:cs typeface="Arial" panose="020B0604020202020204" pitchFamily="34" charset="0"/>
              </a:rPr>
              <a:t>Dans les phrases de la dictée, nous allons chercher les verbes.</a:t>
            </a:r>
          </a:p>
        </p:txBody>
      </p:sp>
      <p:sp>
        <p:nvSpPr>
          <p:cNvPr id="3" name="Espace réservé du contenu 2">
            <a:extLst>
              <a:ext uri="{FF2B5EF4-FFF2-40B4-BE49-F238E27FC236}">
                <a16:creationId xmlns:a16="http://schemas.microsoft.com/office/drawing/2014/main" id="{16B156FA-861C-4DDC-9C21-DFA1D8498AFD}"/>
              </a:ext>
            </a:extLst>
          </p:cNvPr>
          <p:cNvSpPr>
            <a:spLocks noGrp="1"/>
          </p:cNvSpPr>
          <p:nvPr>
            <p:ph idx="1"/>
          </p:nvPr>
        </p:nvSpPr>
        <p:spPr>
          <a:xfrm>
            <a:off x="838200" y="1981201"/>
            <a:ext cx="10515600" cy="4195762"/>
          </a:xfrm>
        </p:spPr>
        <p:txBody>
          <a:bodyPr>
            <a:normAutofit/>
          </a:bodyPr>
          <a:lstStyle/>
          <a:p>
            <a:pPr marL="0" indent="0">
              <a:lnSpc>
                <a:spcPct val="160000"/>
              </a:lnSpc>
              <a:buNone/>
            </a:pPr>
            <a:r>
              <a:rPr lang="fr-FR" dirty="0"/>
              <a:t>Médéric préparera plusieurs ruses.</a:t>
            </a:r>
          </a:p>
          <a:p>
            <a:pPr marL="0" indent="0">
              <a:lnSpc>
                <a:spcPct val="160000"/>
              </a:lnSpc>
              <a:buNone/>
            </a:pPr>
            <a:r>
              <a:rPr lang="fr-FR" dirty="0"/>
              <a:t>L’acheteur ne se rendra pas compte de la ruse.</a:t>
            </a:r>
          </a:p>
          <a:p>
            <a:pPr marL="0" indent="0">
              <a:lnSpc>
                <a:spcPct val="160000"/>
              </a:lnSpc>
              <a:buNone/>
            </a:pPr>
            <a:r>
              <a:rPr lang="fr-FR" dirty="0"/>
              <a:t>Arthur croira avoir berner son associé.</a:t>
            </a:r>
          </a:p>
          <a:p>
            <a:pPr marL="0" indent="0">
              <a:lnSpc>
                <a:spcPct val="160000"/>
              </a:lnSpc>
              <a:buNone/>
            </a:pPr>
            <a:r>
              <a:rPr lang="fr-FR" dirty="0"/>
              <a:t>Le lendemain il comprendra.</a:t>
            </a:r>
          </a:p>
          <a:p>
            <a:pPr marL="0" indent="0">
              <a:lnSpc>
                <a:spcPct val="160000"/>
              </a:lnSpc>
              <a:buNone/>
            </a:pPr>
            <a:r>
              <a:rPr lang="fr-FR" dirty="0"/>
              <a:t>Pourquoi n’a-t-il pas partagé comme prévu ?</a:t>
            </a:r>
          </a:p>
          <a:p>
            <a:endParaRPr lang="fr-FR" dirty="0"/>
          </a:p>
          <a:p>
            <a:endParaRPr lang="fr-FR" dirty="0"/>
          </a:p>
          <a:p>
            <a:endParaRPr lang="fr-FR" dirty="0"/>
          </a:p>
        </p:txBody>
      </p:sp>
      <p:sp>
        <p:nvSpPr>
          <p:cNvPr id="4" name="Espace réservé du pied de page 3">
            <a:extLst>
              <a:ext uri="{FF2B5EF4-FFF2-40B4-BE49-F238E27FC236}">
                <a16:creationId xmlns:a16="http://schemas.microsoft.com/office/drawing/2014/main" id="{6EAE9639-9583-4165-BBCC-D4E885DD6165}"/>
              </a:ext>
            </a:extLst>
          </p:cNvPr>
          <p:cNvSpPr>
            <a:spLocks noGrp="1"/>
          </p:cNvSpPr>
          <p:nvPr>
            <p:ph type="ftr" sz="quarter" idx="11"/>
          </p:nvPr>
        </p:nvSpPr>
        <p:spPr/>
        <p:txBody>
          <a:bodyPr/>
          <a:lstStyle/>
          <a:p>
            <a:r>
              <a:rPr lang="fr-FR" dirty="0"/>
              <a:t>www.dys-positif.fr</a:t>
            </a:r>
          </a:p>
        </p:txBody>
      </p:sp>
    </p:spTree>
    <p:extLst>
      <p:ext uri="{BB962C8B-B14F-4D97-AF65-F5344CB8AC3E}">
        <p14:creationId xmlns:p14="http://schemas.microsoft.com/office/powerpoint/2010/main" val="1986690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7D2D86-CA18-4B22-9E51-4102F035CD3B}"/>
              </a:ext>
            </a:extLst>
          </p:cNvPr>
          <p:cNvSpPr>
            <a:spLocks noGrp="1"/>
          </p:cNvSpPr>
          <p:nvPr>
            <p:ph type="title"/>
          </p:nvPr>
        </p:nvSpPr>
        <p:spPr/>
        <p:txBody>
          <a:bodyPr/>
          <a:lstStyle/>
          <a:p>
            <a:r>
              <a:rPr lang="fr-FR" dirty="0"/>
              <a:t>Copiez la première phrase :</a:t>
            </a:r>
          </a:p>
        </p:txBody>
      </p:sp>
      <p:sp>
        <p:nvSpPr>
          <p:cNvPr id="3" name="Espace réservé du contenu 2">
            <a:extLst>
              <a:ext uri="{FF2B5EF4-FFF2-40B4-BE49-F238E27FC236}">
                <a16:creationId xmlns:a16="http://schemas.microsoft.com/office/drawing/2014/main" id="{9C8FF2D4-113A-445F-87C3-1E2713ECA4A7}"/>
              </a:ext>
            </a:extLst>
          </p:cNvPr>
          <p:cNvSpPr>
            <a:spLocks noGrp="1"/>
          </p:cNvSpPr>
          <p:nvPr>
            <p:ph idx="1"/>
          </p:nvPr>
        </p:nvSpPr>
        <p:spPr>
          <a:xfrm>
            <a:off x="444500" y="1511300"/>
            <a:ext cx="11455400" cy="3238500"/>
          </a:xfrm>
        </p:spPr>
        <p:txBody>
          <a:bodyPr>
            <a:normAutofit/>
          </a:bodyPr>
          <a:lstStyle/>
          <a:p>
            <a:pPr marL="0" indent="0">
              <a:lnSpc>
                <a:spcPct val="200000"/>
              </a:lnSpc>
              <a:buNone/>
            </a:pPr>
            <a:r>
              <a:rPr lang="fr-FR" sz="4100" dirty="0">
                <a:latin typeface="Arial" panose="020B0604020202020204" pitchFamily="34" charset="0"/>
                <a:ea typeface="Calibri" panose="020F0502020204030204" pitchFamily="34" charset="0"/>
                <a:cs typeface="Arial" panose="020B0604020202020204" pitchFamily="34" charset="0"/>
              </a:rPr>
              <a:t>Médéric préparera plusieurs ruses.</a:t>
            </a:r>
          </a:p>
          <a:p>
            <a:pPr marL="0" indent="0">
              <a:lnSpc>
                <a:spcPct val="200000"/>
              </a:lnSpc>
              <a:buNone/>
            </a:pPr>
            <a:endParaRPr lang="fr-FR" sz="4100" dirty="0">
              <a:effectLst/>
              <a:latin typeface="Arial" panose="020B0604020202020204" pitchFamily="34" charset="0"/>
              <a:ea typeface="Calibri" panose="020F0502020204030204" pitchFamily="34" charset="0"/>
              <a:cs typeface="Arial" panose="020B0604020202020204" pitchFamily="34" charset="0"/>
            </a:endParaRPr>
          </a:p>
          <a:p>
            <a:endParaRPr lang="fr-FR" dirty="0"/>
          </a:p>
        </p:txBody>
      </p:sp>
      <p:sp>
        <p:nvSpPr>
          <p:cNvPr id="4" name="Espace réservé du pied de page 3">
            <a:extLst>
              <a:ext uri="{FF2B5EF4-FFF2-40B4-BE49-F238E27FC236}">
                <a16:creationId xmlns:a16="http://schemas.microsoft.com/office/drawing/2014/main" id="{78F0F575-61D1-47C3-A798-8CE891B13062}"/>
              </a:ext>
            </a:extLst>
          </p:cNvPr>
          <p:cNvSpPr>
            <a:spLocks noGrp="1"/>
          </p:cNvSpPr>
          <p:nvPr>
            <p:ph type="ftr" sz="quarter" idx="11"/>
          </p:nvPr>
        </p:nvSpPr>
        <p:spPr/>
        <p:txBody>
          <a:bodyPr/>
          <a:lstStyle/>
          <a:p>
            <a:r>
              <a:rPr lang="fr-FR"/>
              <a:t>www.dys-positif.fr</a:t>
            </a:r>
          </a:p>
        </p:txBody>
      </p:sp>
      <p:sp>
        <p:nvSpPr>
          <p:cNvPr id="6" name="ZoneTexte 5">
            <a:extLst>
              <a:ext uri="{FF2B5EF4-FFF2-40B4-BE49-F238E27FC236}">
                <a16:creationId xmlns:a16="http://schemas.microsoft.com/office/drawing/2014/main" id="{9B1DD471-8F70-47BC-B94C-6FD55480C13C}"/>
              </a:ext>
            </a:extLst>
          </p:cNvPr>
          <p:cNvSpPr txBox="1"/>
          <p:nvPr/>
        </p:nvSpPr>
        <p:spPr>
          <a:xfrm>
            <a:off x="647249" y="5658506"/>
            <a:ext cx="6093994" cy="616772"/>
          </a:xfrm>
          <a:prstGeom prst="rect">
            <a:avLst/>
          </a:prstGeom>
          <a:noFill/>
        </p:spPr>
        <p:txBody>
          <a:bodyPr wrap="square">
            <a:spAutoFit/>
          </a:bodyPr>
          <a:lstStyle/>
          <a:p>
            <a:pPr marL="0" indent="0">
              <a:lnSpc>
                <a:spcPct val="160000"/>
              </a:lnSpc>
              <a:spcBef>
                <a:spcPts val="0"/>
              </a:spcBef>
              <a:buNone/>
            </a:pPr>
            <a:r>
              <a:rPr lang="fr-FR" sz="2400" dirty="0">
                <a:effectLst/>
                <a:latin typeface="Arial" panose="020B0604020202020204" pitchFamily="34" charset="0"/>
                <a:ea typeface="Calibri" panose="020F0502020204030204" pitchFamily="34" charset="0"/>
                <a:cs typeface="Arial" panose="020B0604020202020204" pitchFamily="34" charset="0"/>
              </a:rPr>
              <a:t>Quels sont les mots difficiles? </a:t>
            </a:r>
          </a:p>
        </p:txBody>
      </p:sp>
      <p:sp>
        <p:nvSpPr>
          <p:cNvPr id="7" name="ZoneTexte 6">
            <a:extLst>
              <a:ext uri="{FF2B5EF4-FFF2-40B4-BE49-F238E27FC236}">
                <a16:creationId xmlns:a16="http://schemas.microsoft.com/office/drawing/2014/main" id="{BF1ABB01-FB3A-4DE7-9F3F-95C22F8BDF12}"/>
              </a:ext>
            </a:extLst>
          </p:cNvPr>
          <p:cNvSpPr txBox="1"/>
          <p:nvPr/>
        </p:nvSpPr>
        <p:spPr>
          <a:xfrm>
            <a:off x="657041" y="5161947"/>
            <a:ext cx="6093994" cy="616772"/>
          </a:xfrm>
          <a:prstGeom prst="rect">
            <a:avLst/>
          </a:prstGeom>
          <a:noFill/>
        </p:spPr>
        <p:txBody>
          <a:bodyPr wrap="square">
            <a:spAutoFit/>
          </a:bodyPr>
          <a:lstStyle/>
          <a:p>
            <a:pPr marL="0" indent="0">
              <a:lnSpc>
                <a:spcPct val="160000"/>
              </a:lnSpc>
              <a:spcBef>
                <a:spcPts val="0"/>
              </a:spcBef>
              <a:buNone/>
            </a:pPr>
            <a:r>
              <a:rPr lang="fr-FR" sz="2400" dirty="0">
                <a:effectLst/>
                <a:latin typeface="Arial" panose="020B0604020202020204" pitchFamily="34" charset="0"/>
                <a:ea typeface="Calibri" panose="020F0502020204030204" pitchFamily="34" charset="0"/>
                <a:cs typeface="Arial" panose="020B0604020202020204" pitchFamily="34" charset="0"/>
              </a:rPr>
              <a:t>Quels sont les mots qu’on a déjà appris? </a:t>
            </a:r>
          </a:p>
        </p:txBody>
      </p:sp>
      <p:sp>
        <p:nvSpPr>
          <p:cNvPr id="8" name="ZoneTexte 7">
            <a:extLst>
              <a:ext uri="{FF2B5EF4-FFF2-40B4-BE49-F238E27FC236}">
                <a16:creationId xmlns:a16="http://schemas.microsoft.com/office/drawing/2014/main" id="{17144197-5761-4685-8A8A-CA698A7BE18E}"/>
              </a:ext>
            </a:extLst>
          </p:cNvPr>
          <p:cNvSpPr txBox="1"/>
          <p:nvPr/>
        </p:nvSpPr>
        <p:spPr>
          <a:xfrm>
            <a:off x="657040" y="4663027"/>
            <a:ext cx="7293159" cy="605550"/>
          </a:xfrm>
          <a:prstGeom prst="rect">
            <a:avLst/>
          </a:prstGeom>
          <a:noFill/>
        </p:spPr>
        <p:txBody>
          <a:bodyPr wrap="square">
            <a:spAutoFit/>
          </a:bodyPr>
          <a:lstStyle/>
          <a:p>
            <a:pPr marL="0" indent="0">
              <a:lnSpc>
                <a:spcPct val="160000"/>
              </a:lnSpc>
              <a:spcBef>
                <a:spcPts val="0"/>
              </a:spcBef>
              <a:buNone/>
            </a:pPr>
            <a:r>
              <a:rPr lang="fr-FR" sz="2400" dirty="0">
                <a:effectLst/>
                <a:latin typeface="Arial" panose="020B0604020202020204" pitchFamily="34" charset="0"/>
                <a:ea typeface="Calibri" panose="020F0502020204030204" pitchFamily="34" charset="0"/>
                <a:cs typeface="Arial" panose="020B0604020202020204" pitchFamily="34" charset="0"/>
              </a:rPr>
              <a:t>Quels sont les verbes conjugués?</a:t>
            </a:r>
          </a:p>
        </p:txBody>
      </p:sp>
      <p:cxnSp>
        <p:nvCxnSpPr>
          <p:cNvPr id="9" name="Connecteur droit 8">
            <a:extLst>
              <a:ext uri="{FF2B5EF4-FFF2-40B4-BE49-F238E27FC236}">
                <a16:creationId xmlns:a16="http://schemas.microsoft.com/office/drawing/2014/main" id="{A620700B-DA51-4768-BDD8-D49D629F1306}"/>
              </a:ext>
            </a:extLst>
          </p:cNvPr>
          <p:cNvCxnSpPr>
            <a:cxnSpLocks/>
          </p:cNvCxnSpPr>
          <p:nvPr/>
        </p:nvCxnSpPr>
        <p:spPr>
          <a:xfrm>
            <a:off x="2519779" y="2642721"/>
            <a:ext cx="2272558"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Connecteur droit 10">
            <a:extLst>
              <a:ext uri="{FF2B5EF4-FFF2-40B4-BE49-F238E27FC236}">
                <a16:creationId xmlns:a16="http://schemas.microsoft.com/office/drawing/2014/main" id="{0A3E1755-4CF5-40A1-A60D-7C6D801CEEED}"/>
              </a:ext>
            </a:extLst>
          </p:cNvPr>
          <p:cNvCxnSpPr>
            <a:cxnSpLocks/>
          </p:cNvCxnSpPr>
          <p:nvPr/>
        </p:nvCxnSpPr>
        <p:spPr>
          <a:xfrm>
            <a:off x="636568" y="2582891"/>
            <a:ext cx="1649858"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sp>
        <p:nvSpPr>
          <p:cNvPr id="13" name="Flèche : courbe vers le haut 12">
            <a:extLst>
              <a:ext uri="{FF2B5EF4-FFF2-40B4-BE49-F238E27FC236}">
                <a16:creationId xmlns:a16="http://schemas.microsoft.com/office/drawing/2014/main" id="{F43C11ED-9CE6-42BE-981B-DFCF6343A9BF}"/>
              </a:ext>
            </a:extLst>
          </p:cNvPr>
          <p:cNvSpPr/>
          <p:nvPr/>
        </p:nvSpPr>
        <p:spPr>
          <a:xfrm>
            <a:off x="1593757" y="3010480"/>
            <a:ext cx="1219769" cy="240140"/>
          </a:xfrm>
          <a:prstGeom prst="curvedUp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fr-FR">
              <a:solidFill>
                <a:schemeClr val="tx1"/>
              </a:solidFill>
            </a:endParaRPr>
          </a:p>
        </p:txBody>
      </p:sp>
      <p:sp>
        <p:nvSpPr>
          <p:cNvPr id="23" name="ZoneTexte 22">
            <a:extLst>
              <a:ext uri="{FF2B5EF4-FFF2-40B4-BE49-F238E27FC236}">
                <a16:creationId xmlns:a16="http://schemas.microsoft.com/office/drawing/2014/main" id="{1053C700-109C-42F3-89FA-306ADA052D11}"/>
              </a:ext>
            </a:extLst>
          </p:cNvPr>
          <p:cNvSpPr txBox="1"/>
          <p:nvPr/>
        </p:nvSpPr>
        <p:spPr>
          <a:xfrm>
            <a:off x="1014033" y="2767266"/>
            <a:ext cx="866960" cy="584775"/>
          </a:xfrm>
          <a:prstGeom prst="rect">
            <a:avLst/>
          </a:prstGeom>
          <a:noFill/>
        </p:spPr>
        <p:txBody>
          <a:bodyPr wrap="square" rtlCol="0">
            <a:spAutoFit/>
          </a:bodyPr>
          <a:lstStyle/>
          <a:p>
            <a:r>
              <a:rPr lang="fr-FR" sz="3200" dirty="0">
                <a:latin typeface="Arial" panose="020B0604020202020204" pitchFamily="34" charset="0"/>
                <a:cs typeface="Arial" panose="020B0604020202020204" pitchFamily="34" charset="0"/>
              </a:rPr>
              <a:t>il</a:t>
            </a:r>
          </a:p>
        </p:txBody>
      </p:sp>
    </p:spTree>
    <p:extLst>
      <p:ext uri="{BB962C8B-B14F-4D97-AF65-F5344CB8AC3E}">
        <p14:creationId xmlns:p14="http://schemas.microsoft.com/office/powerpoint/2010/main" val="604931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8" grpId="0"/>
      <p:bldP spid="13" grpId="0" animBg="1"/>
      <p:bldP spid="2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9C8FF2D4-113A-445F-87C3-1E2713ECA4A7}"/>
              </a:ext>
            </a:extLst>
          </p:cNvPr>
          <p:cNvSpPr>
            <a:spLocks noGrp="1"/>
          </p:cNvSpPr>
          <p:nvPr>
            <p:ph idx="1"/>
          </p:nvPr>
        </p:nvSpPr>
        <p:spPr>
          <a:xfrm>
            <a:off x="838200" y="1492382"/>
            <a:ext cx="10515600" cy="4499343"/>
          </a:xfrm>
        </p:spPr>
        <p:txBody>
          <a:bodyPr>
            <a:normAutofit fontScale="92500" lnSpcReduction="20000"/>
          </a:bodyPr>
          <a:lstStyle/>
          <a:p>
            <a:pPr>
              <a:lnSpc>
                <a:spcPct val="200000"/>
              </a:lnSpc>
            </a:pPr>
            <a:r>
              <a:rPr lang="fr-FR" sz="3200" dirty="0">
                <a:effectLst/>
                <a:latin typeface="Arial" panose="020B0604020202020204" pitchFamily="34" charset="0"/>
                <a:ea typeface="Calibri" panose="020F0502020204030204" pitchFamily="34" charset="0"/>
                <a:cs typeface="Arial" panose="020B0604020202020204" pitchFamily="34" charset="0"/>
              </a:rPr>
              <a:t>Je vous relis la phrase. Vous n’avez rien dans les mains.</a:t>
            </a:r>
            <a:endParaRPr lang="fr-FR" sz="3200" dirty="0">
              <a:latin typeface="Arial" panose="020B0604020202020204" pitchFamily="34" charset="0"/>
              <a:ea typeface="Calibri" panose="020F0502020204030204" pitchFamily="34" charset="0"/>
              <a:cs typeface="Arial" panose="020B0604020202020204" pitchFamily="34" charset="0"/>
            </a:endParaRPr>
          </a:p>
          <a:p>
            <a:pPr>
              <a:lnSpc>
                <a:spcPct val="200000"/>
              </a:lnSpc>
            </a:pPr>
            <a:r>
              <a:rPr lang="fr-FR" sz="3200" dirty="0">
                <a:effectLst/>
                <a:latin typeface="Arial" panose="020B0604020202020204" pitchFamily="34" charset="0"/>
                <a:ea typeface="Calibri" panose="020F0502020204030204" pitchFamily="34" charset="0"/>
                <a:cs typeface="Arial" panose="020B0604020202020204" pitchFamily="34" charset="0"/>
              </a:rPr>
              <a:t>Vous la répétez à haute voix. Vous prononcez les mots avec une voix douce et lente.</a:t>
            </a:r>
          </a:p>
          <a:p>
            <a:pPr>
              <a:lnSpc>
                <a:spcPct val="200000"/>
              </a:lnSpc>
            </a:pPr>
            <a:r>
              <a:rPr lang="fr-FR" sz="3200" dirty="0">
                <a:latin typeface="Arial" panose="020B0604020202020204" pitchFamily="34" charset="0"/>
                <a:ea typeface="Calibri" panose="020F0502020204030204" pitchFamily="34" charset="0"/>
                <a:cs typeface="Arial" panose="020B0604020202020204" pitchFamily="34" charset="0"/>
              </a:rPr>
              <a:t>Vous prenez maintenant votre stylo, je vous la dicte, vous écrivez.</a:t>
            </a:r>
            <a:endParaRPr lang="fr-FR" sz="3200" dirty="0">
              <a:effectLst/>
              <a:latin typeface="Arial" panose="020B0604020202020204" pitchFamily="34" charset="0"/>
              <a:ea typeface="Calibri" panose="020F0502020204030204" pitchFamily="34" charset="0"/>
              <a:cs typeface="Arial" panose="020B0604020202020204" pitchFamily="34" charset="0"/>
            </a:endParaRPr>
          </a:p>
          <a:p>
            <a:pPr>
              <a:lnSpc>
                <a:spcPct val="200000"/>
              </a:lnSpc>
            </a:pPr>
            <a:endParaRPr lang="fr-FR" sz="3200" dirty="0">
              <a:effectLst/>
              <a:latin typeface="Arial" panose="020B0604020202020204" pitchFamily="34" charset="0"/>
              <a:ea typeface="Calibri" panose="020F0502020204030204" pitchFamily="34" charset="0"/>
              <a:cs typeface="Arial" panose="020B0604020202020204" pitchFamily="34" charset="0"/>
            </a:endParaRPr>
          </a:p>
          <a:p>
            <a:endParaRPr lang="fr-FR" dirty="0"/>
          </a:p>
        </p:txBody>
      </p:sp>
      <p:sp>
        <p:nvSpPr>
          <p:cNvPr id="4" name="Espace réservé du pied de page 3">
            <a:extLst>
              <a:ext uri="{FF2B5EF4-FFF2-40B4-BE49-F238E27FC236}">
                <a16:creationId xmlns:a16="http://schemas.microsoft.com/office/drawing/2014/main" id="{78F0F575-61D1-47C3-A798-8CE891B13062}"/>
              </a:ext>
            </a:extLst>
          </p:cNvPr>
          <p:cNvSpPr>
            <a:spLocks noGrp="1"/>
          </p:cNvSpPr>
          <p:nvPr>
            <p:ph type="ftr" sz="quarter" idx="11"/>
          </p:nvPr>
        </p:nvSpPr>
        <p:spPr/>
        <p:txBody>
          <a:bodyPr/>
          <a:lstStyle/>
          <a:p>
            <a:r>
              <a:rPr lang="fr-FR"/>
              <a:t>www.dys-positif.fr</a:t>
            </a:r>
          </a:p>
        </p:txBody>
      </p:sp>
      <p:sp>
        <p:nvSpPr>
          <p:cNvPr id="5" name="ZoneTexte 4">
            <a:extLst>
              <a:ext uri="{FF2B5EF4-FFF2-40B4-BE49-F238E27FC236}">
                <a16:creationId xmlns:a16="http://schemas.microsoft.com/office/drawing/2014/main" id="{828F9A90-A71E-46FC-B0F7-B272268CA86C}"/>
              </a:ext>
            </a:extLst>
          </p:cNvPr>
          <p:cNvSpPr txBox="1"/>
          <p:nvPr/>
        </p:nvSpPr>
        <p:spPr>
          <a:xfrm>
            <a:off x="987546" y="401745"/>
            <a:ext cx="7293159" cy="862224"/>
          </a:xfrm>
          <a:prstGeom prst="rect">
            <a:avLst/>
          </a:prstGeom>
          <a:noFill/>
        </p:spPr>
        <p:txBody>
          <a:bodyPr wrap="square">
            <a:spAutoFit/>
          </a:bodyPr>
          <a:lstStyle/>
          <a:p>
            <a:pPr marL="0" indent="0">
              <a:lnSpc>
                <a:spcPct val="160000"/>
              </a:lnSpc>
              <a:spcBef>
                <a:spcPts val="0"/>
              </a:spcBef>
              <a:buNone/>
            </a:pPr>
            <a:r>
              <a:rPr lang="fr-FR" sz="3600" dirty="0">
                <a:effectLst/>
                <a:latin typeface="Arial" panose="020B0604020202020204" pitchFamily="34" charset="0"/>
                <a:ea typeface="Calibri" panose="020F0502020204030204" pitchFamily="34" charset="0"/>
                <a:cs typeface="Arial" panose="020B0604020202020204" pitchFamily="34" charset="0"/>
              </a:rPr>
              <a:t>Entrainement : </a:t>
            </a:r>
          </a:p>
        </p:txBody>
      </p:sp>
    </p:spTree>
    <p:extLst>
      <p:ext uri="{BB962C8B-B14F-4D97-AF65-F5344CB8AC3E}">
        <p14:creationId xmlns:p14="http://schemas.microsoft.com/office/powerpoint/2010/main" val="2023346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CD50C12-6B65-48E3-B3B2-162068D46CAA}"/>
              </a:ext>
            </a:extLst>
          </p:cNvPr>
          <p:cNvSpPr>
            <a:spLocks noGrp="1"/>
          </p:cNvSpPr>
          <p:nvPr>
            <p:ph idx="1"/>
          </p:nvPr>
        </p:nvSpPr>
        <p:spPr>
          <a:xfrm>
            <a:off x="462708" y="364152"/>
            <a:ext cx="11433911" cy="5783012"/>
          </a:xfrm>
        </p:spPr>
        <p:txBody>
          <a:bodyPr>
            <a:normAutofit/>
          </a:bodyPr>
          <a:lstStyle/>
          <a:p>
            <a:pPr>
              <a:lnSpc>
                <a:spcPct val="150000"/>
              </a:lnSpc>
            </a:pPr>
            <a:r>
              <a:rPr lang="fr-FR" sz="3200" dirty="0">
                <a:latin typeface="Arial" panose="020B0604020202020204" pitchFamily="34" charset="0"/>
                <a:cs typeface="Arial" panose="020B0604020202020204" pitchFamily="34" charset="0"/>
              </a:rPr>
              <a:t>Posez vos stylos.</a:t>
            </a:r>
          </a:p>
          <a:p>
            <a:pPr>
              <a:lnSpc>
                <a:spcPct val="150000"/>
              </a:lnSpc>
            </a:pPr>
            <a:r>
              <a:rPr lang="fr-FR" sz="3200" dirty="0">
                <a:latin typeface="Arial" panose="020B0604020202020204" pitchFamily="34" charset="0"/>
                <a:cs typeface="Arial" panose="020B0604020202020204" pitchFamily="34" charset="0"/>
              </a:rPr>
              <a:t>Regardez maintenant la phrase au tableau.</a:t>
            </a:r>
          </a:p>
          <a:p>
            <a:pPr>
              <a:lnSpc>
                <a:spcPct val="150000"/>
              </a:lnSpc>
            </a:pPr>
            <a:endParaRPr lang="fr-FR" sz="3200" dirty="0">
              <a:latin typeface="Arial" panose="020B0604020202020204" pitchFamily="34" charset="0"/>
              <a:cs typeface="Arial" panose="020B0604020202020204" pitchFamily="34" charset="0"/>
            </a:endParaRPr>
          </a:p>
          <a:p>
            <a:pPr marL="0" indent="0">
              <a:lnSpc>
                <a:spcPct val="150000"/>
              </a:lnSpc>
              <a:buNone/>
            </a:pPr>
            <a:r>
              <a:rPr lang="fr-FR" sz="4000" dirty="0">
                <a:latin typeface="Arial" panose="020B0604020202020204" pitchFamily="34" charset="0"/>
                <a:ea typeface="Calibri" panose="020F0502020204030204" pitchFamily="34" charset="0"/>
                <a:cs typeface="Arial" panose="020B0604020202020204" pitchFamily="34" charset="0"/>
              </a:rPr>
              <a:t>Médéric préparera plusieurs ruses.</a:t>
            </a:r>
          </a:p>
          <a:p>
            <a:pPr marL="0" indent="0">
              <a:lnSpc>
                <a:spcPct val="150000"/>
              </a:lnSpc>
              <a:buNone/>
            </a:pPr>
            <a:endParaRPr lang="fr-FR" sz="3600" dirty="0">
              <a:latin typeface="Arial" panose="020B0604020202020204" pitchFamily="34" charset="0"/>
              <a:ea typeface="Calibri" panose="020F0502020204030204" pitchFamily="34" charset="0"/>
              <a:cs typeface="Arial" panose="020B0604020202020204" pitchFamily="34" charset="0"/>
            </a:endParaRPr>
          </a:p>
          <a:p>
            <a:pPr>
              <a:lnSpc>
                <a:spcPct val="150000"/>
              </a:lnSpc>
            </a:pPr>
            <a:r>
              <a:rPr lang="fr-FR" sz="3200" dirty="0">
                <a:effectLst/>
                <a:latin typeface="Arial" panose="020B0604020202020204" pitchFamily="34" charset="0"/>
                <a:ea typeface="Calibri" panose="020F0502020204030204" pitchFamily="34" charset="0"/>
                <a:cs typeface="Arial" panose="020B0604020202020204" pitchFamily="34" charset="0"/>
              </a:rPr>
              <a:t>Corrigez-vous. </a:t>
            </a:r>
          </a:p>
          <a:p>
            <a:pPr>
              <a:lnSpc>
                <a:spcPct val="150000"/>
              </a:lnSpc>
            </a:pPr>
            <a:endParaRPr lang="fr-FR" sz="32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188628C3-BBBF-41BE-8012-6F174E6D2724}"/>
              </a:ext>
            </a:extLst>
          </p:cNvPr>
          <p:cNvSpPr>
            <a:spLocks noGrp="1"/>
          </p:cNvSpPr>
          <p:nvPr>
            <p:ph type="ftr" sz="quarter" idx="11"/>
          </p:nvPr>
        </p:nvSpPr>
        <p:spPr/>
        <p:txBody>
          <a:bodyPr/>
          <a:lstStyle/>
          <a:p>
            <a:r>
              <a:rPr lang="fr-FR" dirty="0"/>
              <a:t>www.dys-positif.fr</a:t>
            </a:r>
          </a:p>
        </p:txBody>
      </p:sp>
      <p:pic>
        <p:nvPicPr>
          <p:cNvPr id="5" name="Image 4">
            <a:extLst>
              <a:ext uri="{FF2B5EF4-FFF2-40B4-BE49-F238E27FC236}">
                <a16:creationId xmlns:a16="http://schemas.microsoft.com/office/drawing/2014/main" id="{9DE231DD-C95B-4D48-82D4-2B2CB4B01AB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443990" y="347329"/>
            <a:ext cx="1131745" cy="1276404"/>
          </a:xfrm>
          <a:prstGeom prst="rect">
            <a:avLst/>
          </a:prstGeom>
        </p:spPr>
      </p:pic>
    </p:spTree>
    <p:extLst>
      <p:ext uri="{BB962C8B-B14F-4D97-AF65-F5344CB8AC3E}">
        <p14:creationId xmlns:p14="http://schemas.microsoft.com/office/powerpoint/2010/main" val="625303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7D2D86-CA18-4B22-9E51-4102F035CD3B}"/>
              </a:ext>
            </a:extLst>
          </p:cNvPr>
          <p:cNvSpPr>
            <a:spLocks noGrp="1"/>
          </p:cNvSpPr>
          <p:nvPr>
            <p:ph type="title"/>
          </p:nvPr>
        </p:nvSpPr>
        <p:spPr/>
        <p:txBody>
          <a:bodyPr/>
          <a:lstStyle/>
          <a:p>
            <a:r>
              <a:rPr lang="fr-FR" dirty="0"/>
              <a:t>Copiez la deuxième phrase :</a:t>
            </a:r>
          </a:p>
        </p:txBody>
      </p:sp>
      <p:sp>
        <p:nvSpPr>
          <p:cNvPr id="3" name="Espace réservé du contenu 2">
            <a:extLst>
              <a:ext uri="{FF2B5EF4-FFF2-40B4-BE49-F238E27FC236}">
                <a16:creationId xmlns:a16="http://schemas.microsoft.com/office/drawing/2014/main" id="{9C8FF2D4-113A-445F-87C3-1E2713ECA4A7}"/>
              </a:ext>
            </a:extLst>
          </p:cNvPr>
          <p:cNvSpPr>
            <a:spLocks noGrp="1"/>
          </p:cNvSpPr>
          <p:nvPr>
            <p:ph idx="1"/>
          </p:nvPr>
        </p:nvSpPr>
        <p:spPr>
          <a:xfrm>
            <a:off x="444500" y="1511300"/>
            <a:ext cx="11455400" cy="3238500"/>
          </a:xfrm>
        </p:spPr>
        <p:txBody>
          <a:bodyPr>
            <a:normAutofit/>
          </a:bodyPr>
          <a:lstStyle/>
          <a:p>
            <a:pPr marL="0" indent="0">
              <a:lnSpc>
                <a:spcPct val="200000"/>
              </a:lnSpc>
              <a:buNone/>
            </a:pPr>
            <a:r>
              <a:rPr lang="fr-FR" sz="4100" dirty="0">
                <a:latin typeface="Arial" panose="020B0604020202020204" pitchFamily="34" charset="0"/>
                <a:ea typeface="Calibri" panose="020F0502020204030204" pitchFamily="34" charset="0"/>
                <a:cs typeface="Arial" panose="020B0604020202020204" pitchFamily="34" charset="0"/>
              </a:rPr>
              <a:t>L’acheteur ne se rendra pas compte de la ruse.</a:t>
            </a:r>
            <a:endParaRPr lang="fr-FR" sz="4100" dirty="0">
              <a:effectLst/>
              <a:latin typeface="Arial" panose="020B0604020202020204" pitchFamily="34" charset="0"/>
              <a:ea typeface="Calibri" panose="020F0502020204030204" pitchFamily="34" charset="0"/>
              <a:cs typeface="Arial" panose="020B0604020202020204" pitchFamily="34" charset="0"/>
            </a:endParaRPr>
          </a:p>
          <a:p>
            <a:endParaRPr lang="fr-FR" dirty="0"/>
          </a:p>
        </p:txBody>
      </p:sp>
      <p:sp>
        <p:nvSpPr>
          <p:cNvPr id="4" name="Espace réservé du pied de page 3">
            <a:extLst>
              <a:ext uri="{FF2B5EF4-FFF2-40B4-BE49-F238E27FC236}">
                <a16:creationId xmlns:a16="http://schemas.microsoft.com/office/drawing/2014/main" id="{78F0F575-61D1-47C3-A798-8CE891B13062}"/>
              </a:ext>
            </a:extLst>
          </p:cNvPr>
          <p:cNvSpPr>
            <a:spLocks noGrp="1"/>
          </p:cNvSpPr>
          <p:nvPr>
            <p:ph type="ftr" sz="quarter" idx="11"/>
          </p:nvPr>
        </p:nvSpPr>
        <p:spPr/>
        <p:txBody>
          <a:bodyPr/>
          <a:lstStyle/>
          <a:p>
            <a:r>
              <a:rPr lang="fr-FR"/>
              <a:t>www.dys-positif.fr</a:t>
            </a:r>
          </a:p>
        </p:txBody>
      </p:sp>
      <p:sp>
        <p:nvSpPr>
          <p:cNvPr id="6" name="ZoneTexte 5">
            <a:extLst>
              <a:ext uri="{FF2B5EF4-FFF2-40B4-BE49-F238E27FC236}">
                <a16:creationId xmlns:a16="http://schemas.microsoft.com/office/drawing/2014/main" id="{9B1DD471-8F70-47BC-B94C-6FD55480C13C}"/>
              </a:ext>
            </a:extLst>
          </p:cNvPr>
          <p:cNvSpPr txBox="1"/>
          <p:nvPr/>
        </p:nvSpPr>
        <p:spPr>
          <a:xfrm>
            <a:off x="647249" y="5658506"/>
            <a:ext cx="6093994" cy="616772"/>
          </a:xfrm>
          <a:prstGeom prst="rect">
            <a:avLst/>
          </a:prstGeom>
          <a:noFill/>
        </p:spPr>
        <p:txBody>
          <a:bodyPr wrap="square">
            <a:spAutoFit/>
          </a:bodyPr>
          <a:lstStyle/>
          <a:p>
            <a:pPr marL="0" indent="0">
              <a:lnSpc>
                <a:spcPct val="160000"/>
              </a:lnSpc>
              <a:spcBef>
                <a:spcPts val="0"/>
              </a:spcBef>
              <a:buNone/>
            </a:pPr>
            <a:r>
              <a:rPr lang="fr-FR" sz="2400" dirty="0">
                <a:effectLst/>
                <a:latin typeface="Arial" panose="020B0604020202020204" pitchFamily="34" charset="0"/>
                <a:ea typeface="Calibri" panose="020F0502020204030204" pitchFamily="34" charset="0"/>
                <a:cs typeface="Arial" panose="020B0604020202020204" pitchFamily="34" charset="0"/>
              </a:rPr>
              <a:t>Quels sont les mots difficiles? </a:t>
            </a:r>
          </a:p>
        </p:txBody>
      </p:sp>
      <p:sp>
        <p:nvSpPr>
          <p:cNvPr id="7" name="ZoneTexte 6">
            <a:extLst>
              <a:ext uri="{FF2B5EF4-FFF2-40B4-BE49-F238E27FC236}">
                <a16:creationId xmlns:a16="http://schemas.microsoft.com/office/drawing/2014/main" id="{BF1ABB01-FB3A-4DE7-9F3F-95C22F8BDF12}"/>
              </a:ext>
            </a:extLst>
          </p:cNvPr>
          <p:cNvSpPr txBox="1"/>
          <p:nvPr/>
        </p:nvSpPr>
        <p:spPr>
          <a:xfrm>
            <a:off x="657041" y="5161947"/>
            <a:ext cx="6093994" cy="616772"/>
          </a:xfrm>
          <a:prstGeom prst="rect">
            <a:avLst/>
          </a:prstGeom>
          <a:noFill/>
        </p:spPr>
        <p:txBody>
          <a:bodyPr wrap="square">
            <a:spAutoFit/>
          </a:bodyPr>
          <a:lstStyle/>
          <a:p>
            <a:pPr marL="0" indent="0">
              <a:lnSpc>
                <a:spcPct val="160000"/>
              </a:lnSpc>
              <a:spcBef>
                <a:spcPts val="0"/>
              </a:spcBef>
              <a:buNone/>
            </a:pPr>
            <a:r>
              <a:rPr lang="fr-FR" sz="2400" dirty="0">
                <a:effectLst/>
                <a:latin typeface="Arial" panose="020B0604020202020204" pitchFamily="34" charset="0"/>
                <a:ea typeface="Calibri" panose="020F0502020204030204" pitchFamily="34" charset="0"/>
                <a:cs typeface="Arial" panose="020B0604020202020204" pitchFamily="34" charset="0"/>
              </a:rPr>
              <a:t>Quels sont les mots qu’on a déjà appris? </a:t>
            </a:r>
          </a:p>
        </p:txBody>
      </p:sp>
      <p:sp>
        <p:nvSpPr>
          <p:cNvPr id="8" name="ZoneTexte 7">
            <a:extLst>
              <a:ext uri="{FF2B5EF4-FFF2-40B4-BE49-F238E27FC236}">
                <a16:creationId xmlns:a16="http://schemas.microsoft.com/office/drawing/2014/main" id="{17144197-5761-4685-8A8A-CA698A7BE18E}"/>
              </a:ext>
            </a:extLst>
          </p:cNvPr>
          <p:cNvSpPr txBox="1"/>
          <p:nvPr/>
        </p:nvSpPr>
        <p:spPr>
          <a:xfrm>
            <a:off x="657040" y="4663027"/>
            <a:ext cx="7293159" cy="605550"/>
          </a:xfrm>
          <a:prstGeom prst="rect">
            <a:avLst/>
          </a:prstGeom>
          <a:noFill/>
        </p:spPr>
        <p:txBody>
          <a:bodyPr wrap="square">
            <a:spAutoFit/>
          </a:bodyPr>
          <a:lstStyle/>
          <a:p>
            <a:pPr marL="0" indent="0">
              <a:lnSpc>
                <a:spcPct val="160000"/>
              </a:lnSpc>
              <a:spcBef>
                <a:spcPts val="0"/>
              </a:spcBef>
              <a:buNone/>
            </a:pPr>
            <a:r>
              <a:rPr lang="fr-FR" sz="2400" dirty="0">
                <a:effectLst/>
                <a:latin typeface="Arial" panose="020B0604020202020204" pitchFamily="34" charset="0"/>
                <a:ea typeface="Calibri" panose="020F0502020204030204" pitchFamily="34" charset="0"/>
                <a:cs typeface="Arial" panose="020B0604020202020204" pitchFamily="34" charset="0"/>
              </a:rPr>
              <a:t>Quels sont les verbes conjugués?</a:t>
            </a:r>
          </a:p>
        </p:txBody>
      </p:sp>
      <p:cxnSp>
        <p:nvCxnSpPr>
          <p:cNvPr id="9" name="Connecteur droit 8">
            <a:extLst>
              <a:ext uri="{FF2B5EF4-FFF2-40B4-BE49-F238E27FC236}">
                <a16:creationId xmlns:a16="http://schemas.microsoft.com/office/drawing/2014/main" id="{A620700B-DA51-4768-BDD8-D49D629F1306}"/>
              </a:ext>
            </a:extLst>
          </p:cNvPr>
          <p:cNvCxnSpPr>
            <a:cxnSpLocks/>
          </p:cNvCxnSpPr>
          <p:nvPr/>
        </p:nvCxnSpPr>
        <p:spPr>
          <a:xfrm>
            <a:off x="3082130" y="2692969"/>
            <a:ext cx="5632212"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Connecteur droit 10">
            <a:extLst>
              <a:ext uri="{FF2B5EF4-FFF2-40B4-BE49-F238E27FC236}">
                <a16:creationId xmlns:a16="http://schemas.microsoft.com/office/drawing/2014/main" id="{0A3E1755-4CF5-40A1-A60D-7C6D801CEEED}"/>
              </a:ext>
            </a:extLst>
          </p:cNvPr>
          <p:cNvCxnSpPr>
            <a:cxnSpLocks/>
          </p:cNvCxnSpPr>
          <p:nvPr/>
        </p:nvCxnSpPr>
        <p:spPr>
          <a:xfrm>
            <a:off x="444500" y="2736718"/>
            <a:ext cx="2430902"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sp>
        <p:nvSpPr>
          <p:cNvPr id="13" name="Flèche : courbe vers le haut 12">
            <a:extLst>
              <a:ext uri="{FF2B5EF4-FFF2-40B4-BE49-F238E27FC236}">
                <a16:creationId xmlns:a16="http://schemas.microsoft.com/office/drawing/2014/main" id="{F43C11ED-9CE6-42BE-981B-DFCF6343A9BF}"/>
              </a:ext>
            </a:extLst>
          </p:cNvPr>
          <p:cNvSpPr/>
          <p:nvPr/>
        </p:nvSpPr>
        <p:spPr>
          <a:xfrm>
            <a:off x="2298554" y="2830277"/>
            <a:ext cx="2548867" cy="424711"/>
          </a:xfrm>
          <a:prstGeom prst="curvedUp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fr-FR">
              <a:solidFill>
                <a:schemeClr val="tx1"/>
              </a:solidFill>
            </a:endParaRPr>
          </a:p>
        </p:txBody>
      </p:sp>
    </p:spTree>
    <p:extLst>
      <p:ext uri="{BB962C8B-B14F-4D97-AF65-F5344CB8AC3E}">
        <p14:creationId xmlns:p14="http://schemas.microsoft.com/office/powerpoint/2010/main" val="3073405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8" grpId="0"/>
      <p:bldP spid="1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9C8FF2D4-113A-445F-87C3-1E2713ECA4A7}"/>
              </a:ext>
            </a:extLst>
          </p:cNvPr>
          <p:cNvSpPr>
            <a:spLocks noGrp="1"/>
          </p:cNvSpPr>
          <p:nvPr>
            <p:ph idx="1"/>
          </p:nvPr>
        </p:nvSpPr>
        <p:spPr>
          <a:xfrm>
            <a:off x="838200" y="1492382"/>
            <a:ext cx="10515600" cy="4499343"/>
          </a:xfrm>
        </p:spPr>
        <p:txBody>
          <a:bodyPr>
            <a:normAutofit fontScale="92500" lnSpcReduction="20000"/>
          </a:bodyPr>
          <a:lstStyle/>
          <a:p>
            <a:pPr>
              <a:lnSpc>
                <a:spcPct val="200000"/>
              </a:lnSpc>
            </a:pPr>
            <a:r>
              <a:rPr lang="fr-FR" sz="3200" dirty="0">
                <a:effectLst/>
                <a:latin typeface="Arial" panose="020B0604020202020204" pitchFamily="34" charset="0"/>
                <a:ea typeface="Calibri" panose="020F0502020204030204" pitchFamily="34" charset="0"/>
                <a:cs typeface="Arial" panose="020B0604020202020204" pitchFamily="34" charset="0"/>
              </a:rPr>
              <a:t>Je vous relis la phrase. Vous n’avez rien dans les mains.</a:t>
            </a:r>
            <a:endParaRPr lang="fr-FR" sz="3200" dirty="0">
              <a:latin typeface="Arial" panose="020B0604020202020204" pitchFamily="34" charset="0"/>
              <a:ea typeface="Calibri" panose="020F0502020204030204" pitchFamily="34" charset="0"/>
              <a:cs typeface="Arial" panose="020B0604020202020204" pitchFamily="34" charset="0"/>
            </a:endParaRPr>
          </a:p>
          <a:p>
            <a:pPr>
              <a:lnSpc>
                <a:spcPct val="200000"/>
              </a:lnSpc>
            </a:pPr>
            <a:r>
              <a:rPr lang="fr-FR" sz="3200" dirty="0">
                <a:effectLst/>
                <a:latin typeface="Arial" panose="020B0604020202020204" pitchFamily="34" charset="0"/>
                <a:ea typeface="Calibri" panose="020F0502020204030204" pitchFamily="34" charset="0"/>
                <a:cs typeface="Arial" panose="020B0604020202020204" pitchFamily="34" charset="0"/>
              </a:rPr>
              <a:t>Vous la répétez à haute voix. Vous prononcez les mots avec une voix douce et lente.</a:t>
            </a:r>
          </a:p>
          <a:p>
            <a:pPr>
              <a:lnSpc>
                <a:spcPct val="200000"/>
              </a:lnSpc>
            </a:pPr>
            <a:r>
              <a:rPr lang="fr-FR" sz="3200" dirty="0">
                <a:latin typeface="Arial" panose="020B0604020202020204" pitchFamily="34" charset="0"/>
                <a:ea typeface="Calibri" panose="020F0502020204030204" pitchFamily="34" charset="0"/>
                <a:cs typeface="Arial" panose="020B0604020202020204" pitchFamily="34" charset="0"/>
              </a:rPr>
              <a:t>Vous prenez maintenant votre stylo, je vous la dicte, vous écrivez.</a:t>
            </a:r>
            <a:endParaRPr lang="fr-FR" sz="3200" dirty="0">
              <a:effectLst/>
              <a:latin typeface="Arial" panose="020B0604020202020204" pitchFamily="34" charset="0"/>
              <a:ea typeface="Calibri" panose="020F0502020204030204" pitchFamily="34" charset="0"/>
              <a:cs typeface="Arial" panose="020B0604020202020204" pitchFamily="34" charset="0"/>
            </a:endParaRPr>
          </a:p>
          <a:p>
            <a:pPr>
              <a:lnSpc>
                <a:spcPct val="200000"/>
              </a:lnSpc>
            </a:pPr>
            <a:endParaRPr lang="fr-FR" sz="3200" dirty="0">
              <a:effectLst/>
              <a:latin typeface="Arial" panose="020B0604020202020204" pitchFamily="34" charset="0"/>
              <a:ea typeface="Calibri" panose="020F0502020204030204" pitchFamily="34" charset="0"/>
              <a:cs typeface="Arial" panose="020B0604020202020204" pitchFamily="34" charset="0"/>
            </a:endParaRPr>
          </a:p>
          <a:p>
            <a:endParaRPr lang="fr-FR" dirty="0"/>
          </a:p>
        </p:txBody>
      </p:sp>
      <p:sp>
        <p:nvSpPr>
          <p:cNvPr id="4" name="Espace réservé du pied de page 3">
            <a:extLst>
              <a:ext uri="{FF2B5EF4-FFF2-40B4-BE49-F238E27FC236}">
                <a16:creationId xmlns:a16="http://schemas.microsoft.com/office/drawing/2014/main" id="{78F0F575-61D1-47C3-A798-8CE891B13062}"/>
              </a:ext>
            </a:extLst>
          </p:cNvPr>
          <p:cNvSpPr>
            <a:spLocks noGrp="1"/>
          </p:cNvSpPr>
          <p:nvPr>
            <p:ph type="ftr" sz="quarter" idx="11"/>
          </p:nvPr>
        </p:nvSpPr>
        <p:spPr/>
        <p:txBody>
          <a:bodyPr/>
          <a:lstStyle/>
          <a:p>
            <a:r>
              <a:rPr lang="fr-FR"/>
              <a:t>www.dys-positif.fr</a:t>
            </a:r>
          </a:p>
        </p:txBody>
      </p:sp>
      <p:sp>
        <p:nvSpPr>
          <p:cNvPr id="5" name="ZoneTexte 4">
            <a:extLst>
              <a:ext uri="{FF2B5EF4-FFF2-40B4-BE49-F238E27FC236}">
                <a16:creationId xmlns:a16="http://schemas.microsoft.com/office/drawing/2014/main" id="{828F9A90-A71E-46FC-B0F7-B272268CA86C}"/>
              </a:ext>
            </a:extLst>
          </p:cNvPr>
          <p:cNvSpPr txBox="1"/>
          <p:nvPr/>
        </p:nvSpPr>
        <p:spPr>
          <a:xfrm>
            <a:off x="987546" y="401745"/>
            <a:ext cx="7293159" cy="862224"/>
          </a:xfrm>
          <a:prstGeom prst="rect">
            <a:avLst/>
          </a:prstGeom>
          <a:noFill/>
        </p:spPr>
        <p:txBody>
          <a:bodyPr wrap="square">
            <a:spAutoFit/>
          </a:bodyPr>
          <a:lstStyle/>
          <a:p>
            <a:pPr marL="0" indent="0">
              <a:lnSpc>
                <a:spcPct val="160000"/>
              </a:lnSpc>
              <a:spcBef>
                <a:spcPts val="0"/>
              </a:spcBef>
              <a:buNone/>
            </a:pPr>
            <a:r>
              <a:rPr lang="fr-FR" sz="3600" dirty="0">
                <a:effectLst/>
                <a:latin typeface="Arial" panose="020B0604020202020204" pitchFamily="34" charset="0"/>
                <a:ea typeface="Calibri" panose="020F0502020204030204" pitchFamily="34" charset="0"/>
                <a:cs typeface="Arial" panose="020B0604020202020204" pitchFamily="34" charset="0"/>
              </a:rPr>
              <a:t>Entrainement : </a:t>
            </a:r>
          </a:p>
        </p:txBody>
      </p:sp>
    </p:spTree>
    <p:extLst>
      <p:ext uri="{BB962C8B-B14F-4D97-AF65-F5344CB8AC3E}">
        <p14:creationId xmlns:p14="http://schemas.microsoft.com/office/powerpoint/2010/main" val="3126045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CD50C12-6B65-48E3-B3B2-162068D46CAA}"/>
              </a:ext>
            </a:extLst>
          </p:cNvPr>
          <p:cNvSpPr>
            <a:spLocks noGrp="1"/>
          </p:cNvSpPr>
          <p:nvPr>
            <p:ph idx="1"/>
          </p:nvPr>
        </p:nvSpPr>
        <p:spPr>
          <a:xfrm>
            <a:off x="462708" y="364152"/>
            <a:ext cx="11433911" cy="5783012"/>
          </a:xfrm>
        </p:spPr>
        <p:txBody>
          <a:bodyPr>
            <a:normAutofit/>
          </a:bodyPr>
          <a:lstStyle/>
          <a:p>
            <a:pPr>
              <a:lnSpc>
                <a:spcPct val="150000"/>
              </a:lnSpc>
            </a:pPr>
            <a:r>
              <a:rPr lang="fr-FR" sz="3200" dirty="0">
                <a:latin typeface="Arial" panose="020B0604020202020204" pitchFamily="34" charset="0"/>
                <a:cs typeface="Arial" panose="020B0604020202020204" pitchFamily="34" charset="0"/>
              </a:rPr>
              <a:t>Posez vos stylos.</a:t>
            </a:r>
          </a:p>
          <a:p>
            <a:pPr>
              <a:lnSpc>
                <a:spcPct val="150000"/>
              </a:lnSpc>
            </a:pPr>
            <a:r>
              <a:rPr lang="fr-FR" sz="3200" dirty="0">
                <a:latin typeface="Arial" panose="020B0604020202020204" pitchFamily="34" charset="0"/>
                <a:cs typeface="Arial" panose="020B0604020202020204" pitchFamily="34" charset="0"/>
              </a:rPr>
              <a:t>Regardez maintenant la phrase au tableau.</a:t>
            </a:r>
          </a:p>
          <a:p>
            <a:pPr>
              <a:lnSpc>
                <a:spcPct val="150000"/>
              </a:lnSpc>
            </a:pPr>
            <a:endParaRPr lang="fr-FR" sz="3200" dirty="0">
              <a:latin typeface="Arial" panose="020B0604020202020204" pitchFamily="34" charset="0"/>
              <a:cs typeface="Arial" panose="020B0604020202020204" pitchFamily="34" charset="0"/>
            </a:endParaRPr>
          </a:p>
          <a:p>
            <a:pPr marL="0" indent="0">
              <a:lnSpc>
                <a:spcPct val="150000"/>
              </a:lnSpc>
              <a:buNone/>
            </a:pPr>
            <a:r>
              <a:rPr lang="fr-FR" sz="4000" dirty="0">
                <a:latin typeface="Arial" panose="020B0604020202020204" pitchFamily="34" charset="0"/>
                <a:ea typeface="Calibri" panose="020F0502020204030204" pitchFamily="34" charset="0"/>
                <a:cs typeface="Arial" panose="020B0604020202020204" pitchFamily="34" charset="0"/>
              </a:rPr>
              <a:t>L’acheteur ne se rendra pas compte de la ruse.</a:t>
            </a:r>
          </a:p>
          <a:p>
            <a:pPr marL="0" indent="0">
              <a:lnSpc>
                <a:spcPct val="150000"/>
              </a:lnSpc>
              <a:buNone/>
            </a:pPr>
            <a:endParaRPr lang="fr-FR" sz="3600" dirty="0">
              <a:latin typeface="Arial" panose="020B0604020202020204" pitchFamily="34" charset="0"/>
              <a:ea typeface="Calibri" panose="020F0502020204030204" pitchFamily="34" charset="0"/>
              <a:cs typeface="Arial" panose="020B0604020202020204" pitchFamily="34" charset="0"/>
            </a:endParaRPr>
          </a:p>
          <a:p>
            <a:pPr>
              <a:lnSpc>
                <a:spcPct val="150000"/>
              </a:lnSpc>
            </a:pPr>
            <a:r>
              <a:rPr lang="fr-FR" sz="3200" dirty="0">
                <a:effectLst/>
                <a:latin typeface="Arial" panose="020B0604020202020204" pitchFamily="34" charset="0"/>
                <a:ea typeface="Calibri" panose="020F0502020204030204" pitchFamily="34" charset="0"/>
                <a:cs typeface="Arial" panose="020B0604020202020204" pitchFamily="34" charset="0"/>
              </a:rPr>
              <a:t>Corrigez-vous. </a:t>
            </a:r>
          </a:p>
          <a:p>
            <a:pPr>
              <a:lnSpc>
                <a:spcPct val="150000"/>
              </a:lnSpc>
            </a:pPr>
            <a:endParaRPr lang="fr-FR" sz="32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188628C3-BBBF-41BE-8012-6F174E6D2724}"/>
              </a:ext>
            </a:extLst>
          </p:cNvPr>
          <p:cNvSpPr>
            <a:spLocks noGrp="1"/>
          </p:cNvSpPr>
          <p:nvPr>
            <p:ph type="ftr" sz="quarter" idx="11"/>
          </p:nvPr>
        </p:nvSpPr>
        <p:spPr/>
        <p:txBody>
          <a:bodyPr/>
          <a:lstStyle/>
          <a:p>
            <a:r>
              <a:rPr lang="fr-FR" dirty="0"/>
              <a:t>www.dys-positif.fr</a:t>
            </a:r>
          </a:p>
        </p:txBody>
      </p:sp>
      <p:pic>
        <p:nvPicPr>
          <p:cNvPr id="5" name="Image 4">
            <a:extLst>
              <a:ext uri="{FF2B5EF4-FFF2-40B4-BE49-F238E27FC236}">
                <a16:creationId xmlns:a16="http://schemas.microsoft.com/office/drawing/2014/main" id="{9DE231DD-C95B-4D48-82D4-2B2CB4B01AB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443990" y="347329"/>
            <a:ext cx="1131745" cy="1276404"/>
          </a:xfrm>
          <a:prstGeom prst="rect">
            <a:avLst/>
          </a:prstGeom>
        </p:spPr>
      </p:pic>
    </p:spTree>
    <p:extLst>
      <p:ext uri="{BB962C8B-B14F-4D97-AF65-F5344CB8AC3E}">
        <p14:creationId xmlns:p14="http://schemas.microsoft.com/office/powerpoint/2010/main" val="3985893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 name="Image 67">
            <a:extLst>
              <a:ext uri="{FF2B5EF4-FFF2-40B4-BE49-F238E27FC236}">
                <a16:creationId xmlns:a16="http://schemas.microsoft.com/office/drawing/2014/main" id="{2E12A9B5-FBC1-5D4D-FECB-157EDE8460AD}"/>
              </a:ext>
            </a:extLst>
          </p:cNvPr>
          <p:cNvPicPr>
            <a:picLocks noChangeAspect="1"/>
          </p:cNvPicPr>
          <p:nvPr/>
        </p:nvPicPr>
        <p:blipFill rotWithShape="1">
          <a:blip r:embed="rId2"/>
          <a:srcRect t="28625" r="26193"/>
          <a:stretch/>
        </p:blipFill>
        <p:spPr>
          <a:xfrm>
            <a:off x="987763" y="1690688"/>
            <a:ext cx="7913866" cy="3292942"/>
          </a:xfrm>
          <a:prstGeom prst="rect">
            <a:avLst/>
          </a:prstGeom>
        </p:spPr>
      </p:pic>
      <p:sp>
        <p:nvSpPr>
          <p:cNvPr id="2" name="Titre 1">
            <a:extLst>
              <a:ext uri="{FF2B5EF4-FFF2-40B4-BE49-F238E27FC236}">
                <a16:creationId xmlns:a16="http://schemas.microsoft.com/office/drawing/2014/main" id="{DB53B63C-D5EC-47DE-845D-B86C906B6CB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Correction :</a:t>
            </a:r>
          </a:p>
        </p:txBody>
      </p:sp>
      <p:sp>
        <p:nvSpPr>
          <p:cNvPr id="7" name="Espace réservé du contenu 2">
            <a:extLst>
              <a:ext uri="{FF2B5EF4-FFF2-40B4-BE49-F238E27FC236}">
                <a16:creationId xmlns:a16="http://schemas.microsoft.com/office/drawing/2014/main" id="{56874CEF-5E01-4D9E-A1DF-747003FBB340}"/>
              </a:ext>
            </a:extLst>
          </p:cNvPr>
          <p:cNvSpPr txBox="1">
            <a:spLocks/>
          </p:cNvSpPr>
          <p:nvPr/>
        </p:nvSpPr>
        <p:spPr>
          <a:xfrm>
            <a:off x="1132189" y="3749033"/>
            <a:ext cx="10616211" cy="1961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buFont typeface="Arial" panose="020B0604020202020204" pitchFamily="34" charset="0"/>
              <a:buNone/>
            </a:pPr>
            <a:r>
              <a:rPr lang="fr-FR" sz="3800" dirty="0">
                <a:latin typeface="Arial" panose="020B0604020202020204" pitchFamily="34" charset="0"/>
                <a:cs typeface="Arial" panose="020B0604020202020204" pitchFamily="34" charset="0"/>
              </a:rPr>
              <a:t> </a:t>
            </a:r>
            <a:r>
              <a:rPr lang="fr-FR" sz="3600" dirty="0">
                <a:latin typeface="Arial" panose="020B0604020202020204" pitchFamily="34" charset="0"/>
                <a:cs typeface="Arial" panose="020B0604020202020204" pitchFamily="34" charset="0"/>
              </a:rPr>
              <a:t> </a:t>
            </a:r>
            <a:endParaRPr lang="fr-FR" sz="3200" dirty="0">
              <a:latin typeface="Arial" panose="020B0604020202020204" pitchFamily="34" charset="0"/>
              <a:cs typeface="Arial" panose="020B0604020202020204" pitchFamily="34" charset="0"/>
            </a:endParaRPr>
          </a:p>
        </p:txBody>
      </p:sp>
      <p:sp>
        <p:nvSpPr>
          <p:cNvPr id="3" name="Espace réservé du pied de page 2">
            <a:extLst>
              <a:ext uri="{FF2B5EF4-FFF2-40B4-BE49-F238E27FC236}">
                <a16:creationId xmlns:a16="http://schemas.microsoft.com/office/drawing/2014/main" id="{20D43EE6-5025-4638-9EB1-5EBB93F3F2D5}"/>
              </a:ext>
            </a:extLst>
          </p:cNvPr>
          <p:cNvSpPr>
            <a:spLocks noGrp="1"/>
          </p:cNvSpPr>
          <p:nvPr>
            <p:ph type="ftr" sz="quarter" idx="11"/>
          </p:nvPr>
        </p:nvSpPr>
        <p:spPr/>
        <p:txBody>
          <a:bodyPr/>
          <a:lstStyle/>
          <a:p>
            <a:r>
              <a:rPr lang="fr-FR"/>
              <a:t>www.dys-positif.fr</a:t>
            </a:r>
            <a:endParaRPr lang="fr-FR" dirty="0"/>
          </a:p>
        </p:txBody>
      </p:sp>
      <p:cxnSp>
        <p:nvCxnSpPr>
          <p:cNvPr id="16" name="Connecteur droit 15">
            <a:extLst>
              <a:ext uri="{FF2B5EF4-FFF2-40B4-BE49-F238E27FC236}">
                <a16:creationId xmlns:a16="http://schemas.microsoft.com/office/drawing/2014/main" id="{BB25A1C4-6F69-68E3-72CB-536B5D3B1613}"/>
              </a:ext>
            </a:extLst>
          </p:cNvPr>
          <p:cNvCxnSpPr>
            <a:cxnSpLocks/>
          </p:cNvCxnSpPr>
          <p:nvPr/>
        </p:nvCxnSpPr>
        <p:spPr>
          <a:xfrm>
            <a:off x="2923451" y="2233883"/>
            <a:ext cx="1181353" cy="0"/>
          </a:xfrm>
          <a:prstGeom prst="line">
            <a:avLst/>
          </a:prstGeom>
          <a:noFill/>
          <a:ln w="28575" cap="flat" cmpd="sng" algn="ctr">
            <a:solidFill>
              <a:srgbClr val="00B050"/>
            </a:solidFill>
            <a:prstDash val="solid"/>
            <a:miter lim="800000"/>
          </a:ln>
          <a:effectLst/>
        </p:spPr>
      </p:cxnSp>
      <p:cxnSp>
        <p:nvCxnSpPr>
          <p:cNvPr id="18" name="Connecteur droit 17">
            <a:extLst>
              <a:ext uri="{FF2B5EF4-FFF2-40B4-BE49-F238E27FC236}">
                <a16:creationId xmlns:a16="http://schemas.microsoft.com/office/drawing/2014/main" id="{C4071CA3-9E7A-05A6-3DCD-16DA9560CCCF}"/>
              </a:ext>
            </a:extLst>
          </p:cNvPr>
          <p:cNvCxnSpPr>
            <a:cxnSpLocks/>
          </p:cNvCxnSpPr>
          <p:nvPr/>
        </p:nvCxnSpPr>
        <p:spPr>
          <a:xfrm>
            <a:off x="4657587" y="3000826"/>
            <a:ext cx="1016100" cy="0"/>
          </a:xfrm>
          <a:prstGeom prst="line">
            <a:avLst/>
          </a:prstGeom>
          <a:noFill/>
          <a:ln w="28575" cap="flat" cmpd="sng" algn="ctr">
            <a:solidFill>
              <a:srgbClr val="00B050"/>
            </a:solidFill>
            <a:prstDash val="solid"/>
            <a:miter lim="800000"/>
          </a:ln>
          <a:effectLst/>
        </p:spPr>
      </p:cxnSp>
      <p:cxnSp>
        <p:nvCxnSpPr>
          <p:cNvPr id="21" name="Connecteur droit 20">
            <a:extLst>
              <a:ext uri="{FF2B5EF4-FFF2-40B4-BE49-F238E27FC236}">
                <a16:creationId xmlns:a16="http://schemas.microsoft.com/office/drawing/2014/main" id="{74882615-A4E4-9B97-5132-48A1A5F8C41C}"/>
              </a:ext>
            </a:extLst>
          </p:cNvPr>
          <p:cNvCxnSpPr>
            <a:cxnSpLocks/>
          </p:cNvCxnSpPr>
          <p:nvPr/>
        </p:nvCxnSpPr>
        <p:spPr>
          <a:xfrm>
            <a:off x="1140295" y="3729401"/>
            <a:ext cx="575425" cy="0"/>
          </a:xfrm>
          <a:prstGeom prst="line">
            <a:avLst/>
          </a:prstGeom>
          <a:noFill/>
          <a:ln w="28575" cap="flat" cmpd="sng" algn="ctr">
            <a:solidFill>
              <a:srgbClr val="00B050"/>
            </a:solidFill>
            <a:prstDash val="solid"/>
            <a:miter lim="800000"/>
          </a:ln>
          <a:effectLst/>
        </p:spPr>
      </p:cxnSp>
      <p:cxnSp>
        <p:nvCxnSpPr>
          <p:cNvPr id="23" name="Connecteur droit 22">
            <a:extLst>
              <a:ext uri="{FF2B5EF4-FFF2-40B4-BE49-F238E27FC236}">
                <a16:creationId xmlns:a16="http://schemas.microsoft.com/office/drawing/2014/main" id="{2D39559F-4384-43B5-B203-F0B92402D580}"/>
              </a:ext>
            </a:extLst>
          </p:cNvPr>
          <p:cNvCxnSpPr>
            <a:cxnSpLocks/>
          </p:cNvCxnSpPr>
          <p:nvPr/>
        </p:nvCxnSpPr>
        <p:spPr>
          <a:xfrm>
            <a:off x="3007351" y="4508301"/>
            <a:ext cx="595418" cy="0"/>
          </a:xfrm>
          <a:prstGeom prst="line">
            <a:avLst/>
          </a:prstGeom>
          <a:noFill/>
          <a:ln w="28575" cap="flat" cmpd="sng" algn="ctr">
            <a:solidFill>
              <a:srgbClr val="00B050"/>
            </a:solidFill>
            <a:prstDash val="solid"/>
            <a:miter lim="800000"/>
          </a:ln>
          <a:effectLst/>
        </p:spPr>
      </p:cxnSp>
      <p:cxnSp>
        <p:nvCxnSpPr>
          <p:cNvPr id="27" name="Connecteur droit 26">
            <a:extLst>
              <a:ext uri="{FF2B5EF4-FFF2-40B4-BE49-F238E27FC236}">
                <a16:creationId xmlns:a16="http://schemas.microsoft.com/office/drawing/2014/main" id="{16AC7868-513F-B35F-FAA0-85E8F4D7CB07}"/>
              </a:ext>
            </a:extLst>
          </p:cNvPr>
          <p:cNvCxnSpPr>
            <a:cxnSpLocks/>
          </p:cNvCxnSpPr>
          <p:nvPr/>
        </p:nvCxnSpPr>
        <p:spPr>
          <a:xfrm>
            <a:off x="4194259" y="2229645"/>
            <a:ext cx="895534" cy="0"/>
          </a:xfrm>
          <a:prstGeom prst="line">
            <a:avLst/>
          </a:prstGeom>
          <a:noFill/>
          <a:ln w="28575" cap="flat" cmpd="sng" algn="ctr">
            <a:solidFill>
              <a:srgbClr val="C00000"/>
            </a:solidFill>
            <a:prstDash val="solid"/>
            <a:miter lim="800000"/>
          </a:ln>
          <a:effectLst/>
        </p:spPr>
      </p:cxnSp>
      <p:cxnSp>
        <p:nvCxnSpPr>
          <p:cNvPr id="29" name="Connecteur droit 28">
            <a:extLst>
              <a:ext uri="{FF2B5EF4-FFF2-40B4-BE49-F238E27FC236}">
                <a16:creationId xmlns:a16="http://schemas.microsoft.com/office/drawing/2014/main" id="{2D1249E4-08F5-1B43-5B53-718E61D0364A}"/>
              </a:ext>
            </a:extLst>
          </p:cNvPr>
          <p:cNvCxnSpPr>
            <a:cxnSpLocks/>
          </p:cNvCxnSpPr>
          <p:nvPr/>
        </p:nvCxnSpPr>
        <p:spPr>
          <a:xfrm>
            <a:off x="5772839" y="3000826"/>
            <a:ext cx="550843" cy="0"/>
          </a:xfrm>
          <a:prstGeom prst="line">
            <a:avLst/>
          </a:prstGeom>
          <a:noFill/>
          <a:ln w="28575" cap="flat" cmpd="sng" algn="ctr">
            <a:solidFill>
              <a:srgbClr val="C00000"/>
            </a:solidFill>
            <a:prstDash val="solid"/>
            <a:miter lim="800000"/>
          </a:ln>
          <a:effectLst/>
        </p:spPr>
      </p:cxnSp>
      <p:cxnSp>
        <p:nvCxnSpPr>
          <p:cNvPr id="31" name="Connecteur droit 30">
            <a:extLst>
              <a:ext uri="{FF2B5EF4-FFF2-40B4-BE49-F238E27FC236}">
                <a16:creationId xmlns:a16="http://schemas.microsoft.com/office/drawing/2014/main" id="{BD654763-9CE5-7145-DAB3-3DC165BBAD4C}"/>
              </a:ext>
            </a:extLst>
          </p:cNvPr>
          <p:cNvCxnSpPr>
            <a:cxnSpLocks/>
          </p:cNvCxnSpPr>
          <p:nvPr/>
        </p:nvCxnSpPr>
        <p:spPr>
          <a:xfrm>
            <a:off x="1781954" y="3749033"/>
            <a:ext cx="1545140" cy="0"/>
          </a:xfrm>
          <a:prstGeom prst="line">
            <a:avLst/>
          </a:prstGeom>
          <a:noFill/>
          <a:ln w="28575" cap="flat" cmpd="sng" algn="ctr">
            <a:solidFill>
              <a:srgbClr val="C00000"/>
            </a:solidFill>
            <a:prstDash val="solid"/>
            <a:miter lim="800000"/>
          </a:ln>
          <a:effectLst/>
        </p:spPr>
      </p:cxnSp>
      <p:cxnSp>
        <p:nvCxnSpPr>
          <p:cNvPr id="34" name="Connecteur droit 33">
            <a:extLst>
              <a:ext uri="{FF2B5EF4-FFF2-40B4-BE49-F238E27FC236}">
                <a16:creationId xmlns:a16="http://schemas.microsoft.com/office/drawing/2014/main" id="{A0247246-CCAB-F6C6-1EB7-0EC2D542896B}"/>
              </a:ext>
            </a:extLst>
          </p:cNvPr>
          <p:cNvCxnSpPr>
            <a:cxnSpLocks/>
          </p:cNvCxnSpPr>
          <p:nvPr/>
        </p:nvCxnSpPr>
        <p:spPr>
          <a:xfrm>
            <a:off x="3638115" y="4508301"/>
            <a:ext cx="1528796" cy="0"/>
          </a:xfrm>
          <a:prstGeom prst="line">
            <a:avLst/>
          </a:prstGeom>
          <a:noFill/>
          <a:ln w="28575" cap="flat" cmpd="sng" algn="ctr">
            <a:solidFill>
              <a:srgbClr val="C00000"/>
            </a:solidFill>
            <a:prstDash val="solid"/>
            <a:miter lim="800000"/>
          </a:ln>
          <a:effectLst/>
        </p:spPr>
      </p:cxnSp>
      <p:cxnSp>
        <p:nvCxnSpPr>
          <p:cNvPr id="37" name="Connecteur droit 36">
            <a:extLst>
              <a:ext uri="{FF2B5EF4-FFF2-40B4-BE49-F238E27FC236}">
                <a16:creationId xmlns:a16="http://schemas.microsoft.com/office/drawing/2014/main" id="{B4015142-FD6F-7FE6-0150-51E1027C8F42}"/>
              </a:ext>
            </a:extLst>
          </p:cNvPr>
          <p:cNvCxnSpPr>
            <a:cxnSpLocks/>
          </p:cNvCxnSpPr>
          <p:nvPr/>
        </p:nvCxnSpPr>
        <p:spPr>
          <a:xfrm>
            <a:off x="6481384" y="3000826"/>
            <a:ext cx="1979570" cy="0"/>
          </a:xfrm>
          <a:prstGeom prst="line">
            <a:avLst/>
          </a:prstGeom>
          <a:noFill/>
          <a:ln w="28575" cap="flat" cmpd="sng" algn="ctr">
            <a:solidFill>
              <a:sysClr val="windowText" lastClr="000000"/>
            </a:solidFill>
            <a:prstDash val="solid"/>
            <a:miter lim="800000"/>
          </a:ln>
          <a:effectLst/>
        </p:spPr>
      </p:cxnSp>
      <p:cxnSp>
        <p:nvCxnSpPr>
          <p:cNvPr id="39" name="Connecteur droit 38">
            <a:extLst>
              <a:ext uri="{FF2B5EF4-FFF2-40B4-BE49-F238E27FC236}">
                <a16:creationId xmlns:a16="http://schemas.microsoft.com/office/drawing/2014/main" id="{1036F640-AB05-98B9-58AB-09AE10C3FEDD}"/>
              </a:ext>
            </a:extLst>
          </p:cNvPr>
          <p:cNvCxnSpPr>
            <a:cxnSpLocks/>
          </p:cNvCxnSpPr>
          <p:nvPr/>
        </p:nvCxnSpPr>
        <p:spPr>
          <a:xfrm>
            <a:off x="3437263" y="3749033"/>
            <a:ext cx="1220324" cy="0"/>
          </a:xfrm>
          <a:prstGeom prst="line">
            <a:avLst/>
          </a:prstGeom>
          <a:noFill/>
          <a:ln w="28575" cap="flat" cmpd="sng" algn="ctr">
            <a:solidFill>
              <a:sysClr val="windowText" lastClr="000000"/>
            </a:solidFill>
            <a:prstDash val="solid"/>
            <a:miter lim="800000"/>
          </a:ln>
          <a:effectLst/>
        </p:spPr>
      </p:cxnSp>
      <p:cxnSp>
        <p:nvCxnSpPr>
          <p:cNvPr id="45" name="Connecteur droit 44">
            <a:extLst>
              <a:ext uri="{FF2B5EF4-FFF2-40B4-BE49-F238E27FC236}">
                <a16:creationId xmlns:a16="http://schemas.microsoft.com/office/drawing/2014/main" id="{FA61A0AE-BB00-4F28-751D-0BE88846A121}"/>
              </a:ext>
            </a:extLst>
          </p:cNvPr>
          <p:cNvCxnSpPr>
            <a:cxnSpLocks/>
          </p:cNvCxnSpPr>
          <p:nvPr/>
        </p:nvCxnSpPr>
        <p:spPr>
          <a:xfrm>
            <a:off x="1064856" y="2229645"/>
            <a:ext cx="1784327" cy="0"/>
          </a:xfrm>
          <a:prstGeom prst="line">
            <a:avLst/>
          </a:prstGeom>
          <a:noFill/>
          <a:ln w="28575" cap="flat" cmpd="sng" algn="ctr">
            <a:solidFill>
              <a:srgbClr val="4472C4"/>
            </a:solidFill>
            <a:prstDash val="solid"/>
            <a:miter lim="800000"/>
          </a:ln>
          <a:effectLst/>
        </p:spPr>
      </p:cxnSp>
      <p:cxnSp>
        <p:nvCxnSpPr>
          <p:cNvPr id="47" name="Connecteur droit 46">
            <a:extLst>
              <a:ext uri="{FF2B5EF4-FFF2-40B4-BE49-F238E27FC236}">
                <a16:creationId xmlns:a16="http://schemas.microsoft.com/office/drawing/2014/main" id="{AA0A705B-C404-006A-2D59-E0EA703C8D1B}"/>
              </a:ext>
            </a:extLst>
          </p:cNvPr>
          <p:cNvCxnSpPr>
            <a:cxnSpLocks/>
          </p:cNvCxnSpPr>
          <p:nvPr/>
        </p:nvCxnSpPr>
        <p:spPr>
          <a:xfrm>
            <a:off x="4721960" y="3749033"/>
            <a:ext cx="1282233" cy="0"/>
          </a:xfrm>
          <a:prstGeom prst="line">
            <a:avLst/>
          </a:prstGeom>
          <a:noFill/>
          <a:ln w="28575" cap="flat" cmpd="sng" algn="ctr">
            <a:solidFill>
              <a:srgbClr val="4472C4"/>
            </a:solidFill>
            <a:prstDash val="solid"/>
            <a:miter lim="800000"/>
          </a:ln>
          <a:effectLst/>
        </p:spPr>
      </p:cxnSp>
      <p:cxnSp>
        <p:nvCxnSpPr>
          <p:cNvPr id="56" name="Connecteur droit 55">
            <a:extLst>
              <a:ext uri="{FF2B5EF4-FFF2-40B4-BE49-F238E27FC236}">
                <a16:creationId xmlns:a16="http://schemas.microsoft.com/office/drawing/2014/main" id="{131B7636-1651-7378-2FDF-F6BE1B10D7AA}"/>
              </a:ext>
            </a:extLst>
          </p:cNvPr>
          <p:cNvCxnSpPr>
            <a:cxnSpLocks/>
          </p:cNvCxnSpPr>
          <p:nvPr/>
        </p:nvCxnSpPr>
        <p:spPr>
          <a:xfrm>
            <a:off x="1140295" y="3000826"/>
            <a:ext cx="3420688" cy="0"/>
          </a:xfrm>
          <a:prstGeom prst="line">
            <a:avLst/>
          </a:prstGeom>
          <a:noFill/>
          <a:ln w="28575" cap="flat" cmpd="sng" algn="ctr">
            <a:solidFill>
              <a:srgbClr val="4472C4"/>
            </a:solidFill>
            <a:prstDash val="solid"/>
            <a:miter lim="800000"/>
          </a:ln>
          <a:effectLst/>
        </p:spPr>
      </p:cxnSp>
      <p:cxnSp>
        <p:nvCxnSpPr>
          <p:cNvPr id="64" name="Connecteur droit 63">
            <a:extLst>
              <a:ext uri="{FF2B5EF4-FFF2-40B4-BE49-F238E27FC236}">
                <a16:creationId xmlns:a16="http://schemas.microsoft.com/office/drawing/2014/main" id="{52304122-B557-0808-75B0-6DA5257D627C}"/>
              </a:ext>
            </a:extLst>
          </p:cNvPr>
          <p:cNvCxnSpPr>
            <a:cxnSpLocks/>
          </p:cNvCxnSpPr>
          <p:nvPr/>
        </p:nvCxnSpPr>
        <p:spPr>
          <a:xfrm>
            <a:off x="5267440" y="4489192"/>
            <a:ext cx="1904541" cy="9555"/>
          </a:xfrm>
          <a:prstGeom prst="line">
            <a:avLst/>
          </a:prstGeom>
          <a:noFill/>
          <a:ln w="28575" cap="flat" cmpd="sng" algn="ctr">
            <a:solidFill>
              <a:srgbClr val="4472C4"/>
            </a:solidFill>
            <a:prstDash val="solid"/>
            <a:miter lim="800000"/>
          </a:ln>
          <a:effectLst/>
        </p:spPr>
      </p:cxnSp>
      <p:cxnSp>
        <p:nvCxnSpPr>
          <p:cNvPr id="66" name="Connecteur droit 65">
            <a:extLst>
              <a:ext uri="{FF2B5EF4-FFF2-40B4-BE49-F238E27FC236}">
                <a16:creationId xmlns:a16="http://schemas.microsoft.com/office/drawing/2014/main" id="{4169E80A-498B-14BB-9BF5-8AE868A9528E}"/>
              </a:ext>
            </a:extLst>
          </p:cNvPr>
          <p:cNvCxnSpPr>
            <a:cxnSpLocks/>
          </p:cNvCxnSpPr>
          <p:nvPr/>
        </p:nvCxnSpPr>
        <p:spPr>
          <a:xfrm>
            <a:off x="1132189" y="4508301"/>
            <a:ext cx="1754230" cy="0"/>
          </a:xfrm>
          <a:prstGeom prst="line">
            <a:avLst/>
          </a:prstGeom>
          <a:noFill/>
          <a:ln w="28575" cap="flat" cmpd="sng" algn="ctr">
            <a:solidFill>
              <a:srgbClr val="4472C4"/>
            </a:solidFill>
            <a:prstDash val="solid"/>
            <a:miter lim="800000"/>
          </a:ln>
          <a:effectLst/>
        </p:spPr>
      </p:cxnSp>
    </p:spTree>
    <p:extLst>
      <p:ext uri="{BB962C8B-B14F-4D97-AF65-F5344CB8AC3E}">
        <p14:creationId xmlns:p14="http://schemas.microsoft.com/office/powerpoint/2010/main" val="1035424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4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66"/>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3"/>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34"/>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7D2D86-CA18-4B22-9E51-4102F035CD3B}"/>
              </a:ext>
            </a:extLst>
          </p:cNvPr>
          <p:cNvSpPr>
            <a:spLocks noGrp="1"/>
          </p:cNvSpPr>
          <p:nvPr>
            <p:ph type="title"/>
          </p:nvPr>
        </p:nvSpPr>
        <p:spPr/>
        <p:txBody>
          <a:bodyPr/>
          <a:lstStyle/>
          <a:p>
            <a:r>
              <a:rPr lang="fr-FR" dirty="0"/>
              <a:t>Copiez la troisième phrase :</a:t>
            </a:r>
          </a:p>
        </p:txBody>
      </p:sp>
      <p:sp>
        <p:nvSpPr>
          <p:cNvPr id="3" name="Espace réservé du contenu 2">
            <a:extLst>
              <a:ext uri="{FF2B5EF4-FFF2-40B4-BE49-F238E27FC236}">
                <a16:creationId xmlns:a16="http://schemas.microsoft.com/office/drawing/2014/main" id="{9C8FF2D4-113A-445F-87C3-1E2713ECA4A7}"/>
              </a:ext>
            </a:extLst>
          </p:cNvPr>
          <p:cNvSpPr>
            <a:spLocks noGrp="1"/>
          </p:cNvSpPr>
          <p:nvPr>
            <p:ph idx="1"/>
          </p:nvPr>
        </p:nvSpPr>
        <p:spPr>
          <a:xfrm>
            <a:off x="444500" y="1511300"/>
            <a:ext cx="11455400" cy="3238500"/>
          </a:xfrm>
        </p:spPr>
        <p:txBody>
          <a:bodyPr>
            <a:normAutofit/>
          </a:bodyPr>
          <a:lstStyle/>
          <a:p>
            <a:pPr marL="0" indent="0">
              <a:lnSpc>
                <a:spcPct val="200000"/>
              </a:lnSpc>
              <a:buNone/>
            </a:pPr>
            <a:r>
              <a:rPr lang="fr-FR" sz="4100" dirty="0">
                <a:latin typeface="Arial" panose="020B0604020202020204" pitchFamily="34" charset="0"/>
                <a:ea typeface="Calibri" panose="020F0502020204030204" pitchFamily="34" charset="0"/>
                <a:cs typeface="Arial" panose="020B0604020202020204" pitchFamily="34" charset="0"/>
              </a:rPr>
              <a:t>Arthur croira avoir berner son associé.</a:t>
            </a:r>
          </a:p>
          <a:p>
            <a:endParaRPr lang="fr-FR" dirty="0"/>
          </a:p>
        </p:txBody>
      </p:sp>
      <p:sp>
        <p:nvSpPr>
          <p:cNvPr id="4" name="Espace réservé du pied de page 3">
            <a:extLst>
              <a:ext uri="{FF2B5EF4-FFF2-40B4-BE49-F238E27FC236}">
                <a16:creationId xmlns:a16="http://schemas.microsoft.com/office/drawing/2014/main" id="{78F0F575-61D1-47C3-A798-8CE891B13062}"/>
              </a:ext>
            </a:extLst>
          </p:cNvPr>
          <p:cNvSpPr>
            <a:spLocks noGrp="1"/>
          </p:cNvSpPr>
          <p:nvPr>
            <p:ph type="ftr" sz="quarter" idx="11"/>
          </p:nvPr>
        </p:nvSpPr>
        <p:spPr/>
        <p:txBody>
          <a:bodyPr/>
          <a:lstStyle/>
          <a:p>
            <a:r>
              <a:rPr lang="fr-FR"/>
              <a:t>www.dys-positif.fr</a:t>
            </a:r>
          </a:p>
        </p:txBody>
      </p:sp>
      <p:sp>
        <p:nvSpPr>
          <p:cNvPr id="6" name="ZoneTexte 5">
            <a:extLst>
              <a:ext uri="{FF2B5EF4-FFF2-40B4-BE49-F238E27FC236}">
                <a16:creationId xmlns:a16="http://schemas.microsoft.com/office/drawing/2014/main" id="{9B1DD471-8F70-47BC-B94C-6FD55480C13C}"/>
              </a:ext>
            </a:extLst>
          </p:cNvPr>
          <p:cNvSpPr txBox="1"/>
          <p:nvPr/>
        </p:nvSpPr>
        <p:spPr>
          <a:xfrm>
            <a:off x="647249" y="5658506"/>
            <a:ext cx="6093994" cy="616772"/>
          </a:xfrm>
          <a:prstGeom prst="rect">
            <a:avLst/>
          </a:prstGeom>
          <a:noFill/>
        </p:spPr>
        <p:txBody>
          <a:bodyPr wrap="square">
            <a:spAutoFit/>
          </a:bodyPr>
          <a:lstStyle/>
          <a:p>
            <a:pPr marL="0" indent="0">
              <a:lnSpc>
                <a:spcPct val="160000"/>
              </a:lnSpc>
              <a:spcBef>
                <a:spcPts val="0"/>
              </a:spcBef>
              <a:buNone/>
            </a:pPr>
            <a:r>
              <a:rPr lang="fr-FR" sz="2400" dirty="0">
                <a:effectLst/>
                <a:latin typeface="Arial" panose="020B0604020202020204" pitchFamily="34" charset="0"/>
                <a:ea typeface="Calibri" panose="020F0502020204030204" pitchFamily="34" charset="0"/>
                <a:cs typeface="Arial" panose="020B0604020202020204" pitchFamily="34" charset="0"/>
              </a:rPr>
              <a:t>Quels sont les mots difficiles? </a:t>
            </a:r>
          </a:p>
        </p:txBody>
      </p:sp>
      <p:sp>
        <p:nvSpPr>
          <p:cNvPr id="7" name="ZoneTexte 6">
            <a:extLst>
              <a:ext uri="{FF2B5EF4-FFF2-40B4-BE49-F238E27FC236}">
                <a16:creationId xmlns:a16="http://schemas.microsoft.com/office/drawing/2014/main" id="{BF1ABB01-FB3A-4DE7-9F3F-95C22F8BDF12}"/>
              </a:ext>
            </a:extLst>
          </p:cNvPr>
          <p:cNvSpPr txBox="1"/>
          <p:nvPr/>
        </p:nvSpPr>
        <p:spPr>
          <a:xfrm>
            <a:off x="657041" y="5161947"/>
            <a:ext cx="6093994" cy="616772"/>
          </a:xfrm>
          <a:prstGeom prst="rect">
            <a:avLst/>
          </a:prstGeom>
          <a:noFill/>
        </p:spPr>
        <p:txBody>
          <a:bodyPr wrap="square">
            <a:spAutoFit/>
          </a:bodyPr>
          <a:lstStyle/>
          <a:p>
            <a:pPr marL="0" indent="0">
              <a:lnSpc>
                <a:spcPct val="160000"/>
              </a:lnSpc>
              <a:spcBef>
                <a:spcPts val="0"/>
              </a:spcBef>
              <a:buNone/>
            </a:pPr>
            <a:r>
              <a:rPr lang="fr-FR" sz="2400" dirty="0">
                <a:effectLst/>
                <a:latin typeface="Arial" panose="020B0604020202020204" pitchFamily="34" charset="0"/>
                <a:ea typeface="Calibri" panose="020F0502020204030204" pitchFamily="34" charset="0"/>
                <a:cs typeface="Arial" panose="020B0604020202020204" pitchFamily="34" charset="0"/>
              </a:rPr>
              <a:t>Quels sont les mots qu’on a déjà appris? </a:t>
            </a:r>
          </a:p>
        </p:txBody>
      </p:sp>
      <p:sp>
        <p:nvSpPr>
          <p:cNvPr id="8" name="ZoneTexte 7">
            <a:extLst>
              <a:ext uri="{FF2B5EF4-FFF2-40B4-BE49-F238E27FC236}">
                <a16:creationId xmlns:a16="http://schemas.microsoft.com/office/drawing/2014/main" id="{17144197-5761-4685-8A8A-CA698A7BE18E}"/>
              </a:ext>
            </a:extLst>
          </p:cNvPr>
          <p:cNvSpPr txBox="1"/>
          <p:nvPr/>
        </p:nvSpPr>
        <p:spPr>
          <a:xfrm>
            <a:off x="657040" y="4663027"/>
            <a:ext cx="7293159" cy="605550"/>
          </a:xfrm>
          <a:prstGeom prst="rect">
            <a:avLst/>
          </a:prstGeom>
          <a:noFill/>
        </p:spPr>
        <p:txBody>
          <a:bodyPr wrap="square">
            <a:spAutoFit/>
          </a:bodyPr>
          <a:lstStyle/>
          <a:p>
            <a:pPr marL="0" indent="0">
              <a:lnSpc>
                <a:spcPct val="160000"/>
              </a:lnSpc>
              <a:spcBef>
                <a:spcPts val="0"/>
              </a:spcBef>
              <a:buNone/>
            </a:pPr>
            <a:r>
              <a:rPr lang="fr-FR" sz="2400" dirty="0">
                <a:effectLst/>
                <a:latin typeface="Arial" panose="020B0604020202020204" pitchFamily="34" charset="0"/>
                <a:ea typeface="Calibri" panose="020F0502020204030204" pitchFamily="34" charset="0"/>
                <a:cs typeface="Arial" panose="020B0604020202020204" pitchFamily="34" charset="0"/>
              </a:rPr>
              <a:t>Quels sont les verbes conjugués?</a:t>
            </a:r>
          </a:p>
        </p:txBody>
      </p:sp>
      <p:cxnSp>
        <p:nvCxnSpPr>
          <p:cNvPr id="9" name="Connecteur droit 8">
            <a:extLst>
              <a:ext uri="{FF2B5EF4-FFF2-40B4-BE49-F238E27FC236}">
                <a16:creationId xmlns:a16="http://schemas.microsoft.com/office/drawing/2014/main" id="{A620700B-DA51-4768-BDD8-D49D629F1306}"/>
              </a:ext>
            </a:extLst>
          </p:cNvPr>
          <p:cNvCxnSpPr>
            <a:cxnSpLocks/>
          </p:cNvCxnSpPr>
          <p:nvPr/>
        </p:nvCxnSpPr>
        <p:spPr>
          <a:xfrm>
            <a:off x="2094358" y="2627001"/>
            <a:ext cx="1375955"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Connecteur droit 10">
            <a:extLst>
              <a:ext uri="{FF2B5EF4-FFF2-40B4-BE49-F238E27FC236}">
                <a16:creationId xmlns:a16="http://schemas.microsoft.com/office/drawing/2014/main" id="{0A3E1755-4CF5-40A1-A60D-7C6D801CEEED}"/>
              </a:ext>
            </a:extLst>
          </p:cNvPr>
          <p:cNvCxnSpPr>
            <a:cxnSpLocks/>
          </p:cNvCxnSpPr>
          <p:nvPr/>
        </p:nvCxnSpPr>
        <p:spPr>
          <a:xfrm>
            <a:off x="444500" y="2626980"/>
            <a:ext cx="1649858"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sp>
        <p:nvSpPr>
          <p:cNvPr id="13" name="Flèche : courbe vers le haut 12">
            <a:extLst>
              <a:ext uri="{FF2B5EF4-FFF2-40B4-BE49-F238E27FC236}">
                <a16:creationId xmlns:a16="http://schemas.microsoft.com/office/drawing/2014/main" id="{F43C11ED-9CE6-42BE-981B-DFCF6343A9BF}"/>
              </a:ext>
            </a:extLst>
          </p:cNvPr>
          <p:cNvSpPr/>
          <p:nvPr/>
        </p:nvSpPr>
        <p:spPr>
          <a:xfrm>
            <a:off x="1664215" y="2835355"/>
            <a:ext cx="1219769" cy="240140"/>
          </a:xfrm>
          <a:prstGeom prst="curvedUp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fr-FR">
              <a:solidFill>
                <a:schemeClr val="tx1"/>
              </a:solidFill>
            </a:endParaRPr>
          </a:p>
        </p:txBody>
      </p:sp>
      <p:sp>
        <p:nvSpPr>
          <p:cNvPr id="23" name="ZoneTexte 22">
            <a:extLst>
              <a:ext uri="{FF2B5EF4-FFF2-40B4-BE49-F238E27FC236}">
                <a16:creationId xmlns:a16="http://schemas.microsoft.com/office/drawing/2014/main" id="{1053C700-109C-42F3-89FA-306ADA052D11}"/>
              </a:ext>
            </a:extLst>
          </p:cNvPr>
          <p:cNvSpPr txBox="1"/>
          <p:nvPr/>
        </p:nvSpPr>
        <p:spPr>
          <a:xfrm>
            <a:off x="925820" y="2703380"/>
            <a:ext cx="866960" cy="584775"/>
          </a:xfrm>
          <a:prstGeom prst="rect">
            <a:avLst/>
          </a:prstGeom>
          <a:noFill/>
        </p:spPr>
        <p:txBody>
          <a:bodyPr wrap="square" rtlCol="0">
            <a:spAutoFit/>
          </a:bodyPr>
          <a:lstStyle/>
          <a:p>
            <a:r>
              <a:rPr lang="fr-FR" sz="3200" dirty="0">
                <a:latin typeface="Arial" panose="020B0604020202020204" pitchFamily="34" charset="0"/>
                <a:cs typeface="Arial" panose="020B0604020202020204" pitchFamily="34" charset="0"/>
              </a:rPr>
              <a:t>il</a:t>
            </a:r>
          </a:p>
        </p:txBody>
      </p:sp>
    </p:spTree>
    <p:extLst>
      <p:ext uri="{BB962C8B-B14F-4D97-AF65-F5344CB8AC3E}">
        <p14:creationId xmlns:p14="http://schemas.microsoft.com/office/powerpoint/2010/main" val="4112304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6" grpId="0"/>
      <p:bldP spid="7" grpId="0"/>
      <p:bldP spid="8" grpId="0"/>
      <p:bldP spid="13" grpId="0" animBg="1"/>
      <p:bldP spid="2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9C8FF2D4-113A-445F-87C3-1E2713ECA4A7}"/>
              </a:ext>
            </a:extLst>
          </p:cNvPr>
          <p:cNvSpPr>
            <a:spLocks noGrp="1"/>
          </p:cNvSpPr>
          <p:nvPr>
            <p:ph idx="1"/>
          </p:nvPr>
        </p:nvSpPr>
        <p:spPr>
          <a:xfrm>
            <a:off x="838200" y="1492382"/>
            <a:ext cx="10515600" cy="4499343"/>
          </a:xfrm>
        </p:spPr>
        <p:txBody>
          <a:bodyPr>
            <a:normAutofit fontScale="92500" lnSpcReduction="20000"/>
          </a:bodyPr>
          <a:lstStyle/>
          <a:p>
            <a:pPr>
              <a:lnSpc>
                <a:spcPct val="200000"/>
              </a:lnSpc>
            </a:pPr>
            <a:r>
              <a:rPr lang="fr-FR" sz="3200" dirty="0">
                <a:effectLst/>
                <a:latin typeface="Arial" panose="020B0604020202020204" pitchFamily="34" charset="0"/>
                <a:ea typeface="Calibri" panose="020F0502020204030204" pitchFamily="34" charset="0"/>
                <a:cs typeface="Arial" panose="020B0604020202020204" pitchFamily="34" charset="0"/>
              </a:rPr>
              <a:t>Je vous relis la phrase. Vous n’avez rien dans les mains.</a:t>
            </a:r>
            <a:endParaRPr lang="fr-FR" sz="3200" dirty="0">
              <a:latin typeface="Arial" panose="020B0604020202020204" pitchFamily="34" charset="0"/>
              <a:ea typeface="Calibri" panose="020F0502020204030204" pitchFamily="34" charset="0"/>
              <a:cs typeface="Arial" panose="020B0604020202020204" pitchFamily="34" charset="0"/>
            </a:endParaRPr>
          </a:p>
          <a:p>
            <a:pPr>
              <a:lnSpc>
                <a:spcPct val="200000"/>
              </a:lnSpc>
            </a:pPr>
            <a:r>
              <a:rPr lang="fr-FR" sz="3200" dirty="0">
                <a:effectLst/>
                <a:latin typeface="Arial" panose="020B0604020202020204" pitchFamily="34" charset="0"/>
                <a:ea typeface="Calibri" panose="020F0502020204030204" pitchFamily="34" charset="0"/>
                <a:cs typeface="Arial" panose="020B0604020202020204" pitchFamily="34" charset="0"/>
              </a:rPr>
              <a:t>Vous la répétez à haute voix. Vous prononcez les mots avec une voix douce et lente.</a:t>
            </a:r>
          </a:p>
          <a:p>
            <a:pPr>
              <a:lnSpc>
                <a:spcPct val="200000"/>
              </a:lnSpc>
            </a:pPr>
            <a:r>
              <a:rPr lang="fr-FR" sz="3200" dirty="0">
                <a:latin typeface="Arial" panose="020B0604020202020204" pitchFamily="34" charset="0"/>
                <a:ea typeface="Calibri" panose="020F0502020204030204" pitchFamily="34" charset="0"/>
                <a:cs typeface="Arial" panose="020B0604020202020204" pitchFamily="34" charset="0"/>
              </a:rPr>
              <a:t>Vous prenez maintenant votre stylo, je vous la dicte, vous écrivez.</a:t>
            </a:r>
            <a:endParaRPr lang="fr-FR" sz="3200" dirty="0">
              <a:effectLst/>
              <a:latin typeface="Arial" panose="020B0604020202020204" pitchFamily="34" charset="0"/>
              <a:ea typeface="Calibri" panose="020F0502020204030204" pitchFamily="34" charset="0"/>
              <a:cs typeface="Arial" panose="020B0604020202020204" pitchFamily="34" charset="0"/>
            </a:endParaRPr>
          </a:p>
          <a:p>
            <a:pPr>
              <a:lnSpc>
                <a:spcPct val="200000"/>
              </a:lnSpc>
            </a:pPr>
            <a:endParaRPr lang="fr-FR" sz="3200" dirty="0">
              <a:effectLst/>
              <a:latin typeface="Arial" panose="020B0604020202020204" pitchFamily="34" charset="0"/>
              <a:ea typeface="Calibri" panose="020F0502020204030204" pitchFamily="34" charset="0"/>
              <a:cs typeface="Arial" panose="020B0604020202020204" pitchFamily="34" charset="0"/>
            </a:endParaRPr>
          </a:p>
          <a:p>
            <a:endParaRPr lang="fr-FR" dirty="0"/>
          </a:p>
        </p:txBody>
      </p:sp>
      <p:sp>
        <p:nvSpPr>
          <p:cNvPr id="4" name="Espace réservé du pied de page 3">
            <a:extLst>
              <a:ext uri="{FF2B5EF4-FFF2-40B4-BE49-F238E27FC236}">
                <a16:creationId xmlns:a16="http://schemas.microsoft.com/office/drawing/2014/main" id="{78F0F575-61D1-47C3-A798-8CE891B13062}"/>
              </a:ext>
            </a:extLst>
          </p:cNvPr>
          <p:cNvSpPr>
            <a:spLocks noGrp="1"/>
          </p:cNvSpPr>
          <p:nvPr>
            <p:ph type="ftr" sz="quarter" idx="11"/>
          </p:nvPr>
        </p:nvSpPr>
        <p:spPr/>
        <p:txBody>
          <a:bodyPr/>
          <a:lstStyle/>
          <a:p>
            <a:r>
              <a:rPr lang="fr-FR"/>
              <a:t>www.dys-positif.fr</a:t>
            </a:r>
          </a:p>
        </p:txBody>
      </p:sp>
      <p:sp>
        <p:nvSpPr>
          <p:cNvPr id="5" name="ZoneTexte 4">
            <a:extLst>
              <a:ext uri="{FF2B5EF4-FFF2-40B4-BE49-F238E27FC236}">
                <a16:creationId xmlns:a16="http://schemas.microsoft.com/office/drawing/2014/main" id="{828F9A90-A71E-46FC-B0F7-B272268CA86C}"/>
              </a:ext>
            </a:extLst>
          </p:cNvPr>
          <p:cNvSpPr txBox="1"/>
          <p:nvPr/>
        </p:nvSpPr>
        <p:spPr>
          <a:xfrm>
            <a:off x="987546" y="401745"/>
            <a:ext cx="7293159" cy="862224"/>
          </a:xfrm>
          <a:prstGeom prst="rect">
            <a:avLst/>
          </a:prstGeom>
          <a:noFill/>
        </p:spPr>
        <p:txBody>
          <a:bodyPr wrap="square">
            <a:spAutoFit/>
          </a:bodyPr>
          <a:lstStyle/>
          <a:p>
            <a:pPr marL="0" indent="0">
              <a:lnSpc>
                <a:spcPct val="160000"/>
              </a:lnSpc>
              <a:spcBef>
                <a:spcPts val="0"/>
              </a:spcBef>
              <a:buNone/>
            </a:pPr>
            <a:r>
              <a:rPr lang="fr-FR" sz="3600" dirty="0">
                <a:effectLst/>
                <a:latin typeface="Arial" panose="020B0604020202020204" pitchFamily="34" charset="0"/>
                <a:ea typeface="Calibri" panose="020F0502020204030204" pitchFamily="34" charset="0"/>
                <a:cs typeface="Arial" panose="020B0604020202020204" pitchFamily="34" charset="0"/>
              </a:rPr>
              <a:t>Entrainement : </a:t>
            </a:r>
          </a:p>
        </p:txBody>
      </p:sp>
    </p:spTree>
    <p:extLst>
      <p:ext uri="{BB962C8B-B14F-4D97-AF65-F5344CB8AC3E}">
        <p14:creationId xmlns:p14="http://schemas.microsoft.com/office/powerpoint/2010/main" val="2774685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CD50C12-6B65-48E3-B3B2-162068D46CAA}"/>
              </a:ext>
            </a:extLst>
          </p:cNvPr>
          <p:cNvSpPr>
            <a:spLocks noGrp="1"/>
          </p:cNvSpPr>
          <p:nvPr>
            <p:ph idx="1"/>
          </p:nvPr>
        </p:nvSpPr>
        <p:spPr>
          <a:xfrm>
            <a:off x="462708" y="364152"/>
            <a:ext cx="11433911" cy="5783012"/>
          </a:xfrm>
        </p:spPr>
        <p:txBody>
          <a:bodyPr>
            <a:normAutofit/>
          </a:bodyPr>
          <a:lstStyle/>
          <a:p>
            <a:pPr>
              <a:lnSpc>
                <a:spcPct val="150000"/>
              </a:lnSpc>
            </a:pPr>
            <a:r>
              <a:rPr lang="fr-FR" sz="3200" dirty="0">
                <a:latin typeface="Arial" panose="020B0604020202020204" pitchFamily="34" charset="0"/>
                <a:cs typeface="Arial" panose="020B0604020202020204" pitchFamily="34" charset="0"/>
              </a:rPr>
              <a:t>Posez vos stylos.</a:t>
            </a:r>
          </a:p>
          <a:p>
            <a:pPr>
              <a:lnSpc>
                <a:spcPct val="150000"/>
              </a:lnSpc>
            </a:pPr>
            <a:r>
              <a:rPr lang="fr-FR" sz="3200" dirty="0">
                <a:latin typeface="Arial" panose="020B0604020202020204" pitchFamily="34" charset="0"/>
                <a:cs typeface="Arial" panose="020B0604020202020204" pitchFamily="34" charset="0"/>
              </a:rPr>
              <a:t>Regardez maintenant la phrase au tableau.</a:t>
            </a:r>
          </a:p>
          <a:p>
            <a:pPr>
              <a:lnSpc>
                <a:spcPct val="150000"/>
              </a:lnSpc>
            </a:pPr>
            <a:endParaRPr lang="fr-FR" sz="3200" dirty="0">
              <a:latin typeface="Arial" panose="020B0604020202020204" pitchFamily="34" charset="0"/>
              <a:cs typeface="Arial" panose="020B0604020202020204" pitchFamily="34" charset="0"/>
            </a:endParaRPr>
          </a:p>
          <a:p>
            <a:pPr marL="0" indent="0">
              <a:lnSpc>
                <a:spcPct val="150000"/>
              </a:lnSpc>
              <a:buNone/>
            </a:pPr>
            <a:r>
              <a:rPr lang="fr-FR" sz="4000" dirty="0">
                <a:latin typeface="Arial" panose="020B0604020202020204" pitchFamily="34" charset="0"/>
                <a:ea typeface="Calibri" panose="020F0502020204030204" pitchFamily="34" charset="0"/>
                <a:cs typeface="Arial" panose="020B0604020202020204" pitchFamily="34" charset="0"/>
              </a:rPr>
              <a:t>Arthur croira avoir berner son associé.</a:t>
            </a:r>
          </a:p>
          <a:p>
            <a:pPr marL="0" indent="0">
              <a:lnSpc>
                <a:spcPct val="150000"/>
              </a:lnSpc>
              <a:buNone/>
            </a:pPr>
            <a:endParaRPr lang="fr-FR" sz="4000" dirty="0">
              <a:latin typeface="Arial" panose="020B0604020202020204" pitchFamily="34" charset="0"/>
              <a:ea typeface="Calibri" panose="020F0502020204030204" pitchFamily="34" charset="0"/>
              <a:cs typeface="Arial" panose="020B0604020202020204" pitchFamily="34" charset="0"/>
            </a:endParaRPr>
          </a:p>
          <a:p>
            <a:pPr>
              <a:lnSpc>
                <a:spcPct val="150000"/>
              </a:lnSpc>
            </a:pPr>
            <a:r>
              <a:rPr lang="fr-FR" sz="3200" dirty="0">
                <a:effectLst/>
                <a:latin typeface="Arial" panose="020B0604020202020204" pitchFamily="34" charset="0"/>
                <a:ea typeface="Calibri" panose="020F0502020204030204" pitchFamily="34" charset="0"/>
                <a:cs typeface="Arial" panose="020B0604020202020204" pitchFamily="34" charset="0"/>
              </a:rPr>
              <a:t>Corrigez-vous. </a:t>
            </a:r>
          </a:p>
          <a:p>
            <a:pPr>
              <a:lnSpc>
                <a:spcPct val="150000"/>
              </a:lnSpc>
            </a:pPr>
            <a:endParaRPr lang="fr-FR" sz="32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188628C3-BBBF-41BE-8012-6F174E6D2724}"/>
              </a:ext>
            </a:extLst>
          </p:cNvPr>
          <p:cNvSpPr>
            <a:spLocks noGrp="1"/>
          </p:cNvSpPr>
          <p:nvPr>
            <p:ph type="ftr" sz="quarter" idx="11"/>
          </p:nvPr>
        </p:nvSpPr>
        <p:spPr/>
        <p:txBody>
          <a:bodyPr/>
          <a:lstStyle/>
          <a:p>
            <a:r>
              <a:rPr lang="fr-FR" dirty="0"/>
              <a:t>www.dys-positif.fr</a:t>
            </a:r>
          </a:p>
        </p:txBody>
      </p:sp>
      <p:pic>
        <p:nvPicPr>
          <p:cNvPr id="5" name="Image 4">
            <a:extLst>
              <a:ext uri="{FF2B5EF4-FFF2-40B4-BE49-F238E27FC236}">
                <a16:creationId xmlns:a16="http://schemas.microsoft.com/office/drawing/2014/main" id="{9DE231DD-C95B-4D48-82D4-2B2CB4B01AB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443990" y="347329"/>
            <a:ext cx="1131745" cy="1276404"/>
          </a:xfrm>
          <a:prstGeom prst="rect">
            <a:avLst/>
          </a:prstGeom>
        </p:spPr>
      </p:pic>
    </p:spTree>
    <p:extLst>
      <p:ext uri="{BB962C8B-B14F-4D97-AF65-F5344CB8AC3E}">
        <p14:creationId xmlns:p14="http://schemas.microsoft.com/office/powerpoint/2010/main" val="7428551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7D2D86-CA18-4B22-9E51-4102F035CD3B}"/>
              </a:ext>
            </a:extLst>
          </p:cNvPr>
          <p:cNvSpPr>
            <a:spLocks noGrp="1"/>
          </p:cNvSpPr>
          <p:nvPr>
            <p:ph type="title"/>
          </p:nvPr>
        </p:nvSpPr>
        <p:spPr/>
        <p:txBody>
          <a:bodyPr/>
          <a:lstStyle/>
          <a:p>
            <a:r>
              <a:rPr lang="fr-FR" dirty="0"/>
              <a:t>Copiez la quatrième phrase :</a:t>
            </a:r>
          </a:p>
        </p:txBody>
      </p:sp>
      <p:sp>
        <p:nvSpPr>
          <p:cNvPr id="3" name="Espace réservé du contenu 2">
            <a:extLst>
              <a:ext uri="{FF2B5EF4-FFF2-40B4-BE49-F238E27FC236}">
                <a16:creationId xmlns:a16="http://schemas.microsoft.com/office/drawing/2014/main" id="{9C8FF2D4-113A-445F-87C3-1E2713ECA4A7}"/>
              </a:ext>
            </a:extLst>
          </p:cNvPr>
          <p:cNvSpPr>
            <a:spLocks noGrp="1"/>
          </p:cNvSpPr>
          <p:nvPr>
            <p:ph idx="1"/>
          </p:nvPr>
        </p:nvSpPr>
        <p:spPr>
          <a:xfrm>
            <a:off x="444500" y="1511300"/>
            <a:ext cx="11455400" cy="3238500"/>
          </a:xfrm>
        </p:spPr>
        <p:txBody>
          <a:bodyPr>
            <a:normAutofit/>
          </a:bodyPr>
          <a:lstStyle/>
          <a:p>
            <a:pPr marL="0" indent="0">
              <a:lnSpc>
                <a:spcPct val="200000"/>
              </a:lnSpc>
              <a:buNone/>
            </a:pPr>
            <a:r>
              <a:rPr lang="fr-FR" sz="4100" dirty="0">
                <a:latin typeface="Arial" panose="020B0604020202020204" pitchFamily="34" charset="0"/>
                <a:ea typeface="Calibri" panose="020F0502020204030204" pitchFamily="34" charset="0"/>
                <a:cs typeface="Arial" panose="020B0604020202020204" pitchFamily="34" charset="0"/>
              </a:rPr>
              <a:t>Le lendemain il comprendra.</a:t>
            </a:r>
          </a:p>
          <a:p>
            <a:endParaRPr lang="fr-FR" dirty="0"/>
          </a:p>
        </p:txBody>
      </p:sp>
      <p:sp>
        <p:nvSpPr>
          <p:cNvPr id="4" name="Espace réservé du pied de page 3">
            <a:extLst>
              <a:ext uri="{FF2B5EF4-FFF2-40B4-BE49-F238E27FC236}">
                <a16:creationId xmlns:a16="http://schemas.microsoft.com/office/drawing/2014/main" id="{78F0F575-61D1-47C3-A798-8CE891B13062}"/>
              </a:ext>
            </a:extLst>
          </p:cNvPr>
          <p:cNvSpPr>
            <a:spLocks noGrp="1"/>
          </p:cNvSpPr>
          <p:nvPr>
            <p:ph type="ftr" sz="quarter" idx="11"/>
          </p:nvPr>
        </p:nvSpPr>
        <p:spPr/>
        <p:txBody>
          <a:bodyPr/>
          <a:lstStyle/>
          <a:p>
            <a:r>
              <a:rPr lang="fr-FR"/>
              <a:t>www.dys-positif.fr</a:t>
            </a:r>
          </a:p>
        </p:txBody>
      </p:sp>
      <p:sp>
        <p:nvSpPr>
          <p:cNvPr id="6" name="ZoneTexte 5">
            <a:extLst>
              <a:ext uri="{FF2B5EF4-FFF2-40B4-BE49-F238E27FC236}">
                <a16:creationId xmlns:a16="http://schemas.microsoft.com/office/drawing/2014/main" id="{9B1DD471-8F70-47BC-B94C-6FD55480C13C}"/>
              </a:ext>
            </a:extLst>
          </p:cNvPr>
          <p:cNvSpPr txBox="1"/>
          <p:nvPr/>
        </p:nvSpPr>
        <p:spPr>
          <a:xfrm>
            <a:off x="647249" y="5658506"/>
            <a:ext cx="6093994" cy="616772"/>
          </a:xfrm>
          <a:prstGeom prst="rect">
            <a:avLst/>
          </a:prstGeom>
          <a:noFill/>
        </p:spPr>
        <p:txBody>
          <a:bodyPr wrap="square">
            <a:spAutoFit/>
          </a:bodyPr>
          <a:lstStyle/>
          <a:p>
            <a:pPr marL="0" indent="0">
              <a:lnSpc>
                <a:spcPct val="160000"/>
              </a:lnSpc>
              <a:spcBef>
                <a:spcPts val="0"/>
              </a:spcBef>
              <a:buNone/>
            </a:pPr>
            <a:r>
              <a:rPr lang="fr-FR" sz="2400" dirty="0">
                <a:effectLst/>
                <a:latin typeface="Arial" panose="020B0604020202020204" pitchFamily="34" charset="0"/>
                <a:ea typeface="Calibri" panose="020F0502020204030204" pitchFamily="34" charset="0"/>
                <a:cs typeface="Arial" panose="020B0604020202020204" pitchFamily="34" charset="0"/>
              </a:rPr>
              <a:t>Quels sont les mots difficiles? </a:t>
            </a:r>
          </a:p>
        </p:txBody>
      </p:sp>
      <p:sp>
        <p:nvSpPr>
          <p:cNvPr id="7" name="ZoneTexte 6">
            <a:extLst>
              <a:ext uri="{FF2B5EF4-FFF2-40B4-BE49-F238E27FC236}">
                <a16:creationId xmlns:a16="http://schemas.microsoft.com/office/drawing/2014/main" id="{BF1ABB01-FB3A-4DE7-9F3F-95C22F8BDF12}"/>
              </a:ext>
            </a:extLst>
          </p:cNvPr>
          <p:cNvSpPr txBox="1"/>
          <p:nvPr/>
        </p:nvSpPr>
        <p:spPr>
          <a:xfrm>
            <a:off x="657041" y="5161947"/>
            <a:ext cx="6093994" cy="616772"/>
          </a:xfrm>
          <a:prstGeom prst="rect">
            <a:avLst/>
          </a:prstGeom>
          <a:noFill/>
        </p:spPr>
        <p:txBody>
          <a:bodyPr wrap="square">
            <a:spAutoFit/>
          </a:bodyPr>
          <a:lstStyle/>
          <a:p>
            <a:pPr marL="0" indent="0">
              <a:lnSpc>
                <a:spcPct val="160000"/>
              </a:lnSpc>
              <a:spcBef>
                <a:spcPts val="0"/>
              </a:spcBef>
              <a:buNone/>
            </a:pPr>
            <a:r>
              <a:rPr lang="fr-FR" sz="2400" dirty="0">
                <a:effectLst/>
                <a:latin typeface="Arial" panose="020B0604020202020204" pitchFamily="34" charset="0"/>
                <a:ea typeface="Calibri" panose="020F0502020204030204" pitchFamily="34" charset="0"/>
                <a:cs typeface="Arial" panose="020B0604020202020204" pitchFamily="34" charset="0"/>
              </a:rPr>
              <a:t>Quels sont les mots qu’on a déjà appris? </a:t>
            </a:r>
          </a:p>
        </p:txBody>
      </p:sp>
      <p:sp>
        <p:nvSpPr>
          <p:cNvPr id="8" name="ZoneTexte 7">
            <a:extLst>
              <a:ext uri="{FF2B5EF4-FFF2-40B4-BE49-F238E27FC236}">
                <a16:creationId xmlns:a16="http://schemas.microsoft.com/office/drawing/2014/main" id="{17144197-5761-4685-8A8A-CA698A7BE18E}"/>
              </a:ext>
            </a:extLst>
          </p:cNvPr>
          <p:cNvSpPr txBox="1"/>
          <p:nvPr/>
        </p:nvSpPr>
        <p:spPr>
          <a:xfrm>
            <a:off x="647249" y="4772493"/>
            <a:ext cx="7293159" cy="605550"/>
          </a:xfrm>
          <a:prstGeom prst="rect">
            <a:avLst/>
          </a:prstGeom>
          <a:noFill/>
        </p:spPr>
        <p:txBody>
          <a:bodyPr wrap="square">
            <a:spAutoFit/>
          </a:bodyPr>
          <a:lstStyle/>
          <a:p>
            <a:pPr marL="0" indent="0">
              <a:lnSpc>
                <a:spcPct val="160000"/>
              </a:lnSpc>
              <a:spcBef>
                <a:spcPts val="0"/>
              </a:spcBef>
              <a:buNone/>
            </a:pPr>
            <a:r>
              <a:rPr lang="fr-FR" sz="2400" dirty="0">
                <a:effectLst/>
                <a:latin typeface="Arial" panose="020B0604020202020204" pitchFamily="34" charset="0"/>
                <a:ea typeface="Calibri" panose="020F0502020204030204" pitchFamily="34" charset="0"/>
                <a:cs typeface="Arial" panose="020B0604020202020204" pitchFamily="34" charset="0"/>
              </a:rPr>
              <a:t>Quels sont les verbes conjugués?</a:t>
            </a:r>
          </a:p>
        </p:txBody>
      </p:sp>
      <p:cxnSp>
        <p:nvCxnSpPr>
          <p:cNvPr id="9" name="Connecteur droit 8">
            <a:extLst>
              <a:ext uri="{FF2B5EF4-FFF2-40B4-BE49-F238E27FC236}">
                <a16:creationId xmlns:a16="http://schemas.microsoft.com/office/drawing/2014/main" id="{A620700B-DA51-4768-BDD8-D49D629F1306}"/>
              </a:ext>
            </a:extLst>
          </p:cNvPr>
          <p:cNvCxnSpPr>
            <a:cxnSpLocks/>
          </p:cNvCxnSpPr>
          <p:nvPr/>
        </p:nvCxnSpPr>
        <p:spPr>
          <a:xfrm>
            <a:off x="4174723" y="2660009"/>
            <a:ext cx="277692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Connecteur droit 10">
            <a:extLst>
              <a:ext uri="{FF2B5EF4-FFF2-40B4-BE49-F238E27FC236}">
                <a16:creationId xmlns:a16="http://schemas.microsoft.com/office/drawing/2014/main" id="{0A3E1755-4CF5-40A1-A60D-7C6D801CEEED}"/>
              </a:ext>
            </a:extLst>
          </p:cNvPr>
          <p:cNvCxnSpPr>
            <a:cxnSpLocks/>
          </p:cNvCxnSpPr>
          <p:nvPr/>
        </p:nvCxnSpPr>
        <p:spPr>
          <a:xfrm>
            <a:off x="3789802" y="2660009"/>
            <a:ext cx="248798"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1159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6" grpId="0"/>
      <p:bldP spid="7" grpId="0"/>
      <p:bldP spid="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9C8FF2D4-113A-445F-87C3-1E2713ECA4A7}"/>
              </a:ext>
            </a:extLst>
          </p:cNvPr>
          <p:cNvSpPr>
            <a:spLocks noGrp="1"/>
          </p:cNvSpPr>
          <p:nvPr>
            <p:ph idx="1"/>
          </p:nvPr>
        </p:nvSpPr>
        <p:spPr>
          <a:xfrm>
            <a:off x="838200" y="1492382"/>
            <a:ext cx="10515600" cy="4499343"/>
          </a:xfrm>
        </p:spPr>
        <p:txBody>
          <a:bodyPr>
            <a:normAutofit fontScale="92500" lnSpcReduction="20000"/>
          </a:bodyPr>
          <a:lstStyle/>
          <a:p>
            <a:pPr>
              <a:lnSpc>
                <a:spcPct val="200000"/>
              </a:lnSpc>
            </a:pPr>
            <a:r>
              <a:rPr lang="fr-FR" sz="3200" dirty="0">
                <a:effectLst/>
                <a:latin typeface="Arial" panose="020B0604020202020204" pitchFamily="34" charset="0"/>
                <a:ea typeface="Calibri" panose="020F0502020204030204" pitchFamily="34" charset="0"/>
                <a:cs typeface="Arial" panose="020B0604020202020204" pitchFamily="34" charset="0"/>
              </a:rPr>
              <a:t>Je vous relis la phrase. Vous n’avez rien dans les mains.</a:t>
            </a:r>
            <a:endParaRPr lang="fr-FR" sz="3200" dirty="0">
              <a:latin typeface="Arial" panose="020B0604020202020204" pitchFamily="34" charset="0"/>
              <a:ea typeface="Calibri" panose="020F0502020204030204" pitchFamily="34" charset="0"/>
              <a:cs typeface="Arial" panose="020B0604020202020204" pitchFamily="34" charset="0"/>
            </a:endParaRPr>
          </a:p>
          <a:p>
            <a:pPr>
              <a:lnSpc>
                <a:spcPct val="200000"/>
              </a:lnSpc>
            </a:pPr>
            <a:r>
              <a:rPr lang="fr-FR" sz="3200" dirty="0">
                <a:effectLst/>
                <a:latin typeface="Arial" panose="020B0604020202020204" pitchFamily="34" charset="0"/>
                <a:ea typeface="Calibri" panose="020F0502020204030204" pitchFamily="34" charset="0"/>
                <a:cs typeface="Arial" panose="020B0604020202020204" pitchFamily="34" charset="0"/>
              </a:rPr>
              <a:t>Vous la répétez à haute voix. Vous prononcez les mots avec une voix douce et lente.</a:t>
            </a:r>
          </a:p>
          <a:p>
            <a:pPr>
              <a:lnSpc>
                <a:spcPct val="200000"/>
              </a:lnSpc>
            </a:pPr>
            <a:r>
              <a:rPr lang="fr-FR" sz="3200" dirty="0">
                <a:latin typeface="Arial" panose="020B0604020202020204" pitchFamily="34" charset="0"/>
                <a:ea typeface="Calibri" panose="020F0502020204030204" pitchFamily="34" charset="0"/>
                <a:cs typeface="Arial" panose="020B0604020202020204" pitchFamily="34" charset="0"/>
              </a:rPr>
              <a:t>Vous prenez maintenant votre stylo, je vous la dicte, vous écrivez.</a:t>
            </a:r>
            <a:endParaRPr lang="fr-FR" sz="3200" dirty="0">
              <a:effectLst/>
              <a:latin typeface="Arial" panose="020B0604020202020204" pitchFamily="34" charset="0"/>
              <a:ea typeface="Calibri" panose="020F0502020204030204" pitchFamily="34" charset="0"/>
              <a:cs typeface="Arial" panose="020B0604020202020204" pitchFamily="34" charset="0"/>
            </a:endParaRPr>
          </a:p>
          <a:p>
            <a:pPr>
              <a:lnSpc>
                <a:spcPct val="200000"/>
              </a:lnSpc>
            </a:pPr>
            <a:endParaRPr lang="fr-FR" sz="3200" dirty="0">
              <a:effectLst/>
              <a:latin typeface="Arial" panose="020B0604020202020204" pitchFamily="34" charset="0"/>
              <a:ea typeface="Calibri" panose="020F0502020204030204" pitchFamily="34" charset="0"/>
              <a:cs typeface="Arial" panose="020B0604020202020204" pitchFamily="34" charset="0"/>
            </a:endParaRPr>
          </a:p>
          <a:p>
            <a:endParaRPr lang="fr-FR" dirty="0"/>
          </a:p>
        </p:txBody>
      </p:sp>
      <p:sp>
        <p:nvSpPr>
          <p:cNvPr id="4" name="Espace réservé du pied de page 3">
            <a:extLst>
              <a:ext uri="{FF2B5EF4-FFF2-40B4-BE49-F238E27FC236}">
                <a16:creationId xmlns:a16="http://schemas.microsoft.com/office/drawing/2014/main" id="{78F0F575-61D1-47C3-A798-8CE891B13062}"/>
              </a:ext>
            </a:extLst>
          </p:cNvPr>
          <p:cNvSpPr>
            <a:spLocks noGrp="1"/>
          </p:cNvSpPr>
          <p:nvPr>
            <p:ph type="ftr" sz="quarter" idx="11"/>
          </p:nvPr>
        </p:nvSpPr>
        <p:spPr/>
        <p:txBody>
          <a:bodyPr/>
          <a:lstStyle/>
          <a:p>
            <a:r>
              <a:rPr lang="fr-FR"/>
              <a:t>www.dys-positif.fr</a:t>
            </a:r>
          </a:p>
        </p:txBody>
      </p:sp>
      <p:sp>
        <p:nvSpPr>
          <p:cNvPr id="5" name="ZoneTexte 4">
            <a:extLst>
              <a:ext uri="{FF2B5EF4-FFF2-40B4-BE49-F238E27FC236}">
                <a16:creationId xmlns:a16="http://schemas.microsoft.com/office/drawing/2014/main" id="{828F9A90-A71E-46FC-B0F7-B272268CA86C}"/>
              </a:ext>
            </a:extLst>
          </p:cNvPr>
          <p:cNvSpPr txBox="1"/>
          <p:nvPr/>
        </p:nvSpPr>
        <p:spPr>
          <a:xfrm>
            <a:off x="987546" y="401745"/>
            <a:ext cx="7293159" cy="862224"/>
          </a:xfrm>
          <a:prstGeom prst="rect">
            <a:avLst/>
          </a:prstGeom>
          <a:noFill/>
        </p:spPr>
        <p:txBody>
          <a:bodyPr wrap="square">
            <a:spAutoFit/>
          </a:bodyPr>
          <a:lstStyle/>
          <a:p>
            <a:pPr marL="0" indent="0">
              <a:lnSpc>
                <a:spcPct val="160000"/>
              </a:lnSpc>
              <a:spcBef>
                <a:spcPts val="0"/>
              </a:spcBef>
              <a:buNone/>
            </a:pPr>
            <a:r>
              <a:rPr lang="fr-FR" sz="3600" dirty="0">
                <a:effectLst/>
                <a:latin typeface="Arial" panose="020B0604020202020204" pitchFamily="34" charset="0"/>
                <a:ea typeface="Calibri" panose="020F0502020204030204" pitchFamily="34" charset="0"/>
                <a:cs typeface="Arial" panose="020B0604020202020204" pitchFamily="34" charset="0"/>
              </a:rPr>
              <a:t>Entrainement : </a:t>
            </a:r>
          </a:p>
        </p:txBody>
      </p:sp>
    </p:spTree>
    <p:extLst>
      <p:ext uri="{BB962C8B-B14F-4D97-AF65-F5344CB8AC3E}">
        <p14:creationId xmlns:p14="http://schemas.microsoft.com/office/powerpoint/2010/main" val="578663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CD50C12-6B65-48E3-B3B2-162068D46CAA}"/>
              </a:ext>
            </a:extLst>
          </p:cNvPr>
          <p:cNvSpPr>
            <a:spLocks noGrp="1"/>
          </p:cNvSpPr>
          <p:nvPr>
            <p:ph idx="1"/>
          </p:nvPr>
        </p:nvSpPr>
        <p:spPr>
          <a:xfrm>
            <a:off x="462708" y="364152"/>
            <a:ext cx="11433911" cy="5783012"/>
          </a:xfrm>
        </p:spPr>
        <p:txBody>
          <a:bodyPr>
            <a:normAutofit/>
          </a:bodyPr>
          <a:lstStyle/>
          <a:p>
            <a:pPr>
              <a:lnSpc>
                <a:spcPct val="150000"/>
              </a:lnSpc>
            </a:pPr>
            <a:r>
              <a:rPr lang="fr-FR" sz="3200" dirty="0">
                <a:latin typeface="Arial" panose="020B0604020202020204" pitchFamily="34" charset="0"/>
                <a:cs typeface="Arial" panose="020B0604020202020204" pitchFamily="34" charset="0"/>
              </a:rPr>
              <a:t>Posez vos stylos.</a:t>
            </a:r>
          </a:p>
          <a:p>
            <a:pPr>
              <a:lnSpc>
                <a:spcPct val="150000"/>
              </a:lnSpc>
            </a:pPr>
            <a:r>
              <a:rPr lang="fr-FR" sz="3200" dirty="0">
                <a:latin typeface="Arial" panose="020B0604020202020204" pitchFamily="34" charset="0"/>
                <a:cs typeface="Arial" panose="020B0604020202020204" pitchFamily="34" charset="0"/>
              </a:rPr>
              <a:t>Regardez maintenant la phrase au tableau.</a:t>
            </a:r>
          </a:p>
          <a:p>
            <a:pPr>
              <a:lnSpc>
                <a:spcPct val="150000"/>
              </a:lnSpc>
            </a:pPr>
            <a:endParaRPr lang="fr-FR" sz="3200" dirty="0">
              <a:latin typeface="Arial" panose="020B0604020202020204" pitchFamily="34" charset="0"/>
              <a:cs typeface="Arial" panose="020B0604020202020204" pitchFamily="34" charset="0"/>
            </a:endParaRPr>
          </a:p>
          <a:p>
            <a:pPr marL="0" indent="0">
              <a:lnSpc>
                <a:spcPct val="150000"/>
              </a:lnSpc>
              <a:buNone/>
            </a:pPr>
            <a:r>
              <a:rPr lang="fr-FR" sz="4000" dirty="0">
                <a:latin typeface="Arial" panose="020B0604020202020204" pitchFamily="34" charset="0"/>
                <a:ea typeface="Calibri" panose="020F0502020204030204" pitchFamily="34" charset="0"/>
                <a:cs typeface="Arial" panose="020B0604020202020204" pitchFamily="34" charset="0"/>
              </a:rPr>
              <a:t>Le lendemain il comprendra.</a:t>
            </a:r>
          </a:p>
          <a:p>
            <a:pPr marL="0" indent="0">
              <a:lnSpc>
                <a:spcPct val="150000"/>
              </a:lnSpc>
              <a:buNone/>
            </a:pPr>
            <a:endParaRPr lang="fr-FR" sz="4000" dirty="0">
              <a:latin typeface="Arial" panose="020B0604020202020204" pitchFamily="34" charset="0"/>
              <a:ea typeface="Calibri" panose="020F0502020204030204" pitchFamily="34" charset="0"/>
              <a:cs typeface="Arial" panose="020B0604020202020204" pitchFamily="34" charset="0"/>
            </a:endParaRPr>
          </a:p>
          <a:p>
            <a:pPr>
              <a:lnSpc>
                <a:spcPct val="150000"/>
              </a:lnSpc>
            </a:pPr>
            <a:r>
              <a:rPr lang="fr-FR" sz="3200" dirty="0">
                <a:effectLst/>
                <a:latin typeface="Arial" panose="020B0604020202020204" pitchFamily="34" charset="0"/>
                <a:ea typeface="Calibri" panose="020F0502020204030204" pitchFamily="34" charset="0"/>
                <a:cs typeface="Arial" panose="020B0604020202020204" pitchFamily="34" charset="0"/>
              </a:rPr>
              <a:t>Corrigez-vous. </a:t>
            </a:r>
          </a:p>
          <a:p>
            <a:pPr>
              <a:lnSpc>
                <a:spcPct val="150000"/>
              </a:lnSpc>
            </a:pPr>
            <a:endParaRPr lang="fr-FR" sz="32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188628C3-BBBF-41BE-8012-6F174E6D2724}"/>
              </a:ext>
            </a:extLst>
          </p:cNvPr>
          <p:cNvSpPr>
            <a:spLocks noGrp="1"/>
          </p:cNvSpPr>
          <p:nvPr>
            <p:ph type="ftr" sz="quarter" idx="11"/>
          </p:nvPr>
        </p:nvSpPr>
        <p:spPr/>
        <p:txBody>
          <a:bodyPr/>
          <a:lstStyle/>
          <a:p>
            <a:r>
              <a:rPr lang="fr-FR" dirty="0"/>
              <a:t>www.dys-positif.fr</a:t>
            </a:r>
          </a:p>
        </p:txBody>
      </p:sp>
      <p:pic>
        <p:nvPicPr>
          <p:cNvPr id="5" name="Image 4">
            <a:extLst>
              <a:ext uri="{FF2B5EF4-FFF2-40B4-BE49-F238E27FC236}">
                <a16:creationId xmlns:a16="http://schemas.microsoft.com/office/drawing/2014/main" id="{9DE231DD-C95B-4D48-82D4-2B2CB4B01AB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443990" y="347329"/>
            <a:ext cx="1131745" cy="1276404"/>
          </a:xfrm>
          <a:prstGeom prst="rect">
            <a:avLst/>
          </a:prstGeom>
        </p:spPr>
      </p:pic>
    </p:spTree>
    <p:extLst>
      <p:ext uri="{BB962C8B-B14F-4D97-AF65-F5344CB8AC3E}">
        <p14:creationId xmlns:p14="http://schemas.microsoft.com/office/powerpoint/2010/main" val="2966997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C7D2D86-CA18-4B22-9E51-4102F035CD3B}"/>
              </a:ext>
            </a:extLst>
          </p:cNvPr>
          <p:cNvSpPr>
            <a:spLocks noGrp="1"/>
          </p:cNvSpPr>
          <p:nvPr>
            <p:ph type="title"/>
          </p:nvPr>
        </p:nvSpPr>
        <p:spPr/>
        <p:txBody>
          <a:bodyPr/>
          <a:lstStyle/>
          <a:p>
            <a:r>
              <a:rPr lang="fr-FR" dirty="0"/>
              <a:t>Copiez la dernière phrase :</a:t>
            </a:r>
          </a:p>
        </p:txBody>
      </p:sp>
      <p:sp>
        <p:nvSpPr>
          <p:cNvPr id="3" name="Espace réservé du contenu 2">
            <a:extLst>
              <a:ext uri="{FF2B5EF4-FFF2-40B4-BE49-F238E27FC236}">
                <a16:creationId xmlns:a16="http://schemas.microsoft.com/office/drawing/2014/main" id="{9C8FF2D4-113A-445F-87C3-1E2713ECA4A7}"/>
              </a:ext>
            </a:extLst>
          </p:cNvPr>
          <p:cNvSpPr>
            <a:spLocks noGrp="1"/>
          </p:cNvSpPr>
          <p:nvPr>
            <p:ph idx="1"/>
          </p:nvPr>
        </p:nvSpPr>
        <p:spPr>
          <a:xfrm>
            <a:off x="444500" y="1511300"/>
            <a:ext cx="11455400" cy="3238500"/>
          </a:xfrm>
        </p:spPr>
        <p:txBody>
          <a:bodyPr>
            <a:normAutofit/>
          </a:bodyPr>
          <a:lstStyle/>
          <a:p>
            <a:pPr marL="0" indent="0">
              <a:lnSpc>
                <a:spcPct val="200000"/>
              </a:lnSpc>
              <a:buNone/>
            </a:pPr>
            <a:r>
              <a:rPr lang="fr-FR" sz="4100" dirty="0">
                <a:latin typeface="Arial" panose="020B0604020202020204" pitchFamily="34" charset="0"/>
                <a:ea typeface="Calibri" panose="020F0502020204030204" pitchFamily="34" charset="0"/>
                <a:cs typeface="Arial" panose="020B0604020202020204" pitchFamily="34" charset="0"/>
              </a:rPr>
              <a:t>Pourquoi n’a-t-il pas partagé comme prévu ?</a:t>
            </a:r>
          </a:p>
          <a:p>
            <a:endParaRPr lang="fr-FR" dirty="0"/>
          </a:p>
        </p:txBody>
      </p:sp>
      <p:sp>
        <p:nvSpPr>
          <p:cNvPr id="4" name="Espace réservé du pied de page 3">
            <a:extLst>
              <a:ext uri="{FF2B5EF4-FFF2-40B4-BE49-F238E27FC236}">
                <a16:creationId xmlns:a16="http://schemas.microsoft.com/office/drawing/2014/main" id="{78F0F575-61D1-47C3-A798-8CE891B13062}"/>
              </a:ext>
            </a:extLst>
          </p:cNvPr>
          <p:cNvSpPr>
            <a:spLocks noGrp="1"/>
          </p:cNvSpPr>
          <p:nvPr>
            <p:ph type="ftr" sz="quarter" idx="11"/>
          </p:nvPr>
        </p:nvSpPr>
        <p:spPr/>
        <p:txBody>
          <a:bodyPr/>
          <a:lstStyle/>
          <a:p>
            <a:r>
              <a:rPr lang="fr-FR"/>
              <a:t>www.dys-positif.fr</a:t>
            </a:r>
          </a:p>
        </p:txBody>
      </p:sp>
      <p:sp>
        <p:nvSpPr>
          <p:cNvPr id="6" name="ZoneTexte 5">
            <a:extLst>
              <a:ext uri="{FF2B5EF4-FFF2-40B4-BE49-F238E27FC236}">
                <a16:creationId xmlns:a16="http://schemas.microsoft.com/office/drawing/2014/main" id="{9B1DD471-8F70-47BC-B94C-6FD55480C13C}"/>
              </a:ext>
            </a:extLst>
          </p:cNvPr>
          <p:cNvSpPr txBox="1"/>
          <p:nvPr/>
        </p:nvSpPr>
        <p:spPr>
          <a:xfrm>
            <a:off x="647249" y="5658506"/>
            <a:ext cx="6093994" cy="616772"/>
          </a:xfrm>
          <a:prstGeom prst="rect">
            <a:avLst/>
          </a:prstGeom>
          <a:noFill/>
        </p:spPr>
        <p:txBody>
          <a:bodyPr wrap="square">
            <a:spAutoFit/>
          </a:bodyPr>
          <a:lstStyle/>
          <a:p>
            <a:pPr marL="0" indent="0">
              <a:lnSpc>
                <a:spcPct val="160000"/>
              </a:lnSpc>
              <a:spcBef>
                <a:spcPts val="0"/>
              </a:spcBef>
              <a:buNone/>
            </a:pPr>
            <a:r>
              <a:rPr lang="fr-FR" sz="2400" dirty="0">
                <a:effectLst/>
                <a:latin typeface="Arial" panose="020B0604020202020204" pitchFamily="34" charset="0"/>
                <a:ea typeface="Calibri" panose="020F0502020204030204" pitchFamily="34" charset="0"/>
                <a:cs typeface="Arial" panose="020B0604020202020204" pitchFamily="34" charset="0"/>
              </a:rPr>
              <a:t>Quels sont les mots difficiles? </a:t>
            </a:r>
          </a:p>
        </p:txBody>
      </p:sp>
      <p:sp>
        <p:nvSpPr>
          <p:cNvPr id="7" name="ZoneTexte 6">
            <a:extLst>
              <a:ext uri="{FF2B5EF4-FFF2-40B4-BE49-F238E27FC236}">
                <a16:creationId xmlns:a16="http://schemas.microsoft.com/office/drawing/2014/main" id="{BF1ABB01-FB3A-4DE7-9F3F-95C22F8BDF12}"/>
              </a:ext>
            </a:extLst>
          </p:cNvPr>
          <p:cNvSpPr txBox="1"/>
          <p:nvPr/>
        </p:nvSpPr>
        <p:spPr>
          <a:xfrm>
            <a:off x="657041" y="5161947"/>
            <a:ext cx="6093994" cy="616772"/>
          </a:xfrm>
          <a:prstGeom prst="rect">
            <a:avLst/>
          </a:prstGeom>
          <a:noFill/>
        </p:spPr>
        <p:txBody>
          <a:bodyPr wrap="square">
            <a:spAutoFit/>
          </a:bodyPr>
          <a:lstStyle/>
          <a:p>
            <a:pPr marL="0" indent="0">
              <a:lnSpc>
                <a:spcPct val="160000"/>
              </a:lnSpc>
              <a:spcBef>
                <a:spcPts val="0"/>
              </a:spcBef>
              <a:buNone/>
            </a:pPr>
            <a:r>
              <a:rPr lang="fr-FR" sz="2400" dirty="0">
                <a:effectLst/>
                <a:latin typeface="Arial" panose="020B0604020202020204" pitchFamily="34" charset="0"/>
                <a:ea typeface="Calibri" panose="020F0502020204030204" pitchFamily="34" charset="0"/>
                <a:cs typeface="Arial" panose="020B0604020202020204" pitchFamily="34" charset="0"/>
              </a:rPr>
              <a:t>Quels sont les mots qu’on a déjà appris? </a:t>
            </a:r>
          </a:p>
        </p:txBody>
      </p:sp>
      <p:sp>
        <p:nvSpPr>
          <p:cNvPr id="8" name="ZoneTexte 7">
            <a:extLst>
              <a:ext uri="{FF2B5EF4-FFF2-40B4-BE49-F238E27FC236}">
                <a16:creationId xmlns:a16="http://schemas.microsoft.com/office/drawing/2014/main" id="{17144197-5761-4685-8A8A-CA698A7BE18E}"/>
              </a:ext>
            </a:extLst>
          </p:cNvPr>
          <p:cNvSpPr txBox="1"/>
          <p:nvPr/>
        </p:nvSpPr>
        <p:spPr>
          <a:xfrm>
            <a:off x="647249" y="4772493"/>
            <a:ext cx="7293159" cy="605550"/>
          </a:xfrm>
          <a:prstGeom prst="rect">
            <a:avLst/>
          </a:prstGeom>
          <a:noFill/>
        </p:spPr>
        <p:txBody>
          <a:bodyPr wrap="square">
            <a:spAutoFit/>
          </a:bodyPr>
          <a:lstStyle/>
          <a:p>
            <a:pPr marL="0" indent="0">
              <a:lnSpc>
                <a:spcPct val="160000"/>
              </a:lnSpc>
              <a:spcBef>
                <a:spcPts val="0"/>
              </a:spcBef>
              <a:buNone/>
            </a:pPr>
            <a:r>
              <a:rPr lang="fr-FR" sz="2400" dirty="0">
                <a:effectLst/>
                <a:latin typeface="Arial" panose="020B0604020202020204" pitchFamily="34" charset="0"/>
                <a:ea typeface="Calibri" panose="020F0502020204030204" pitchFamily="34" charset="0"/>
                <a:cs typeface="Arial" panose="020B0604020202020204" pitchFamily="34" charset="0"/>
              </a:rPr>
              <a:t>Quels sont les verbes conjugués?</a:t>
            </a:r>
          </a:p>
        </p:txBody>
      </p:sp>
      <p:cxnSp>
        <p:nvCxnSpPr>
          <p:cNvPr id="9" name="Connecteur droit 8">
            <a:extLst>
              <a:ext uri="{FF2B5EF4-FFF2-40B4-BE49-F238E27FC236}">
                <a16:creationId xmlns:a16="http://schemas.microsoft.com/office/drawing/2014/main" id="{A620700B-DA51-4768-BDD8-D49D629F1306}"/>
              </a:ext>
            </a:extLst>
          </p:cNvPr>
          <p:cNvCxnSpPr>
            <a:cxnSpLocks/>
          </p:cNvCxnSpPr>
          <p:nvPr/>
        </p:nvCxnSpPr>
        <p:spPr>
          <a:xfrm>
            <a:off x="2798284" y="2604457"/>
            <a:ext cx="694063"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Connecteur droit 10">
            <a:extLst>
              <a:ext uri="{FF2B5EF4-FFF2-40B4-BE49-F238E27FC236}">
                <a16:creationId xmlns:a16="http://schemas.microsoft.com/office/drawing/2014/main" id="{0A3E1755-4CF5-40A1-A60D-7C6D801CEEED}"/>
              </a:ext>
            </a:extLst>
          </p:cNvPr>
          <p:cNvCxnSpPr>
            <a:cxnSpLocks/>
          </p:cNvCxnSpPr>
          <p:nvPr/>
        </p:nvCxnSpPr>
        <p:spPr>
          <a:xfrm>
            <a:off x="3955055" y="2580185"/>
            <a:ext cx="260218" cy="0"/>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6" name="Connecteur droit 25">
            <a:extLst>
              <a:ext uri="{FF2B5EF4-FFF2-40B4-BE49-F238E27FC236}">
                <a16:creationId xmlns:a16="http://schemas.microsoft.com/office/drawing/2014/main" id="{89DC5C31-5AB0-4435-B53E-BBA014A37989}"/>
              </a:ext>
            </a:extLst>
          </p:cNvPr>
          <p:cNvCxnSpPr>
            <a:cxnSpLocks/>
          </p:cNvCxnSpPr>
          <p:nvPr/>
        </p:nvCxnSpPr>
        <p:spPr>
          <a:xfrm flipV="1">
            <a:off x="4457322" y="2580185"/>
            <a:ext cx="2527372" cy="242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Flèche : courbe vers le haut 15">
            <a:extLst>
              <a:ext uri="{FF2B5EF4-FFF2-40B4-BE49-F238E27FC236}">
                <a16:creationId xmlns:a16="http://schemas.microsoft.com/office/drawing/2014/main" id="{F7420930-B64F-2364-C090-76648467D338}"/>
              </a:ext>
            </a:extLst>
          </p:cNvPr>
          <p:cNvSpPr/>
          <p:nvPr/>
        </p:nvSpPr>
        <p:spPr>
          <a:xfrm rot="10967402" flipV="1">
            <a:off x="3175562" y="2802180"/>
            <a:ext cx="1056951" cy="353501"/>
          </a:xfrm>
          <a:prstGeom prst="curvedUp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fr-FR">
              <a:solidFill>
                <a:schemeClr val="tx1"/>
              </a:solidFill>
            </a:endParaRPr>
          </a:p>
        </p:txBody>
      </p:sp>
    </p:spTree>
    <p:extLst>
      <p:ext uri="{BB962C8B-B14F-4D97-AF65-F5344CB8AC3E}">
        <p14:creationId xmlns:p14="http://schemas.microsoft.com/office/powerpoint/2010/main" val="4149582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6" grpId="0"/>
      <p:bldP spid="7" grpId="0"/>
      <p:bldP spid="8" grpId="0"/>
      <p:bldP spid="16"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9C8FF2D4-113A-445F-87C3-1E2713ECA4A7}"/>
              </a:ext>
            </a:extLst>
          </p:cNvPr>
          <p:cNvSpPr>
            <a:spLocks noGrp="1"/>
          </p:cNvSpPr>
          <p:nvPr>
            <p:ph idx="1"/>
          </p:nvPr>
        </p:nvSpPr>
        <p:spPr>
          <a:xfrm>
            <a:off x="838200" y="1492382"/>
            <a:ext cx="10515600" cy="4499343"/>
          </a:xfrm>
        </p:spPr>
        <p:txBody>
          <a:bodyPr>
            <a:normAutofit fontScale="92500" lnSpcReduction="20000"/>
          </a:bodyPr>
          <a:lstStyle/>
          <a:p>
            <a:pPr>
              <a:lnSpc>
                <a:spcPct val="200000"/>
              </a:lnSpc>
            </a:pPr>
            <a:r>
              <a:rPr lang="fr-FR" sz="3200" dirty="0">
                <a:effectLst/>
                <a:latin typeface="Arial" panose="020B0604020202020204" pitchFamily="34" charset="0"/>
                <a:ea typeface="Calibri" panose="020F0502020204030204" pitchFamily="34" charset="0"/>
                <a:cs typeface="Arial" panose="020B0604020202020204" pitchFamily="34" charset="0"/>
              </a:rPr>
              <a:t>Je vous relis la phrase. Vous n’avez rien dans les mains.</a:t>
            </a:r>
            <a:endParaRPr lang="fr-FR" sz="3200" dirty="0">
              <a:latin typeface="Arial" panose="020B0604020202020204" pitchFamily="34" charset="0"/>
              <a:ea typeface="Calibri" panose="020F0502020204030204" pitchFamily="34" charset="0"/>
              <a:cs typeface="Arial" panose="020B0604020202020204" pitchFamily="34" charset="0"/>
            </a:endParaRPr>
          </a:p>
          <a:p>
            <a:pPr>
              <a:lnSpc>
                <a:spcPct val="200000"/>
              </a:lnSpc>
            </a:pPr>
            <a:r>
              <a:rPr lang="fr-FR" sz="3200" dirty="0">
                <a:effectLst/>
                <a:latin typeface="Arial" panose="020B0604020202020204" pitchFamily="34" charset="0"/>
                <a:ea typeface="Calibri" panose="020F0502020204030204" pitchFamily="34" charset="0"/>
                <a:cs typeface="Arial" panose="020B0604020202020204" pitchFamily="34" charset="0"/>
              </a:rPr>
              <a:t>Vous la répétez à haute voix. Vous prononcez les mots avec une voix douce et lente.</a:t>
            </a:r>
          </a:p>
          <a:p>
            <a:pPr>
              <a:lnSpc>
                <a:spcPct val="200000"/>
              </a:lnSpc>
            </a:pPr>
            <a:r>
              <a:rPr lang="fr-FR" sz="3200" dirty="0">
                <a:latin typeface="Arial" panose="020B0604020202020204" pitchFamily="34" charset="0"/>
                <a:ea typeface="Calibri" panose="020F0502020204030204" pitchFamily="34" charset="0"/>
                <a:cs typeface="Arial" panose="020B0604020202020204" pitchFamily="34" charset="0"/>
              </a:rPr>
              <a:t>Vous prenez maintenant votre stylo, je vous la dicte, vous écrivez.</a:t>
            </a:r>
            <a:endParaRPr lang="fr-FR" sz="3200" dirty="0">
              <a:effectLst/>
              <a:latin typeface="Arial" panose="020B0604020202020204" pitchFamily="34" charset="0"/>
              <a:ea typeface="Calibri" panose="020F0502020204030204" pitchFamily="34" charset="0"/>
              <a:cs typeface="Arial" panose="020B0604020202020204" pitchFamily="34" charset="0"/>
            </a:endParaRPr>
          </a:p>
          <a:p>
            <a:pPr>
              <a:lnSpc>
                <a:spcPct val="200000"/>
              </a:lnSpc>
            </a:pPr>
            <a:endParaRPr lang="fr-FR" sz="3200" dirty="0">
              <a:effectLst/>
              <a:latin typeface="Arial" panose="020B0604020202020204" pitchFamily="34" charset="0"/>
              <a:ea typeface="Calibri" panose="020F0502020204030204" pitchFamily="34" charset="0"/>
              <a:cs typeface="Arial" panose="020B0604020202020204" pitchFamily="34" charset="0"/>
            </a:endParaRPr>
          </a:p>
          <a:p>
            <a:endParaRPr lang="fr-FR" dirty="0"/>
          </a:p>
        </p:txBody>
      </p:sp>
      <p:sp>
        <p:nvSpPr>
          <p:cNvPr id="4" name="Espace réservé du pied de page 3">
            <a:extLst>
              <a:ext uri="{FF2B5EF4-FFF2-40B4-BE49-F238E27FC236}">
                <a16:creationId xmlns:a16="http://schemas.microsoft.com/office/drawing/2014/main" id="{78F0F575-61D1-47C3-A798-8CE891B13062}"/>
              </a:ext>
            </a:extLst>
          </p:cNvPr>
          <p:cNvSpPr>
            <a:spLocks noGrp="1"/>
          </p:cNvSpPr>
          <p:nvPr>
            <p:ph type="ftr" sz="quarter" idx="11"/>
          </p:nvPr>
        </p:nvSpPr>
        <p:spPr/>
        <p:txBody>
          <a:bodyPr/>
          <a:lstStyle/>
          <a:p>
            <a:r>
              <a:rPr lang="fr-FR"/>
              <a:t>www.dys-positif.fr</a:t>
            </a:r>
          </a:p>
        </p:txBody>
      </p:sp>
      <p:sp>
        <p:nvSpPr>
          <p:cNvPr id="5" name="ZoneTexte 4">
            <a:extLst>
              <a:ext uri="{FF2B5EF4-FFF2-40B4-BE49-F238E27FC236}">
                <a16:creationId xmlns:a16="http://schemas.microsoft.com/office/drawing/2014/main" id="{828F9A90-A71E-46FC-B0F7-B272268CA86C}"/>
              </a:ext>
            </a:extLst>
          </p:cNvPr>
          <p:cNvSpPr txBox="1"/>
          <p:nvPr/>
        </p:nvSpPr>
        <p:spPr>
          <a:xfrm>
            <a:off x="987546" y="401745"/>
            <a:ext cx="7293159" cy="862224"/>
          </a:xfrm>
          <a:prstGeom prst="rect">
            <a:avLst/>
          </a:prstGeom>
          <a:noFill/>
        </p:spPr>
        <p:txBody>
          <a:bodyPr wrap="square">
            <a:spAutoFit/>
          </a:bodyPr>
          <a:lstStyle/>
          <a:p>
            <a:pPr marL="0" indent="0">
              <a:lnSpc>
                <a:spcPct val="160000"/>
              </a:lnSpc>
              <a:spcBef>
                <a:spcPts val="0"/>
              </a:spcBef>
              <a:buNone/>
            </a:pPr>
            <a:r>
              <a:rPr lang="fr-FR" sz="3600" dirty="0">
                <a:effectLst/>
                <a:latin typeface="Arial" panose="020B0604020202020204" pitchFamily="34" charset="0"/>
                <a:ea typeface="Calibri" panose="020F0502020204030204" pitchFamily="34" charset="0"/>
                <a:cs typeface="Arial" panose="020B0604020202020204" pitchFamily="34" charset="0"/>
              </a:rPr>
              <a:t>Entrainement : </a:t>
            </a:r>
          </a:p>
        </p:txBody>
      </p:sp>
    </p:spTree>
    <p:extLst>
      <p:ext uri="{BB962C8B-B14F-4D97-AF65-F5344CB8AC3E}">
        <p14:creationId xmlns:p14="http://schemas.microsoft.com/office/powerpoint/2010/main" val="4240636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CD50C12-6B65-48E3-B3B2-162068D46CAA}"/>
              </a:ext>
            </a:extLst>
          </p:cNvPr>
          <p:cNvSpPr>
            <a:spLocks noGrp="1"/>
          </p:cNvSpPr>
          <p:nvPr>
            <p:ph idx="1"/>
          </p:nvPr>
        </p:nvSpPr>
        <p:spPr>
          <a:xfrm>
            <a:off x="462708" y="364152"/>
            <a:ext cx="11433911" cy="5783012"/>
          </a:xfrm>
        </p:spPr>
        <p:txBody>
          <a:bodyPr>
            <a:normAutofit/>
          </a:bodyPr>
          <a:lstStyle/>
          <a:p>
            <a:pPr>
              <a:lnSpc>
                <a:spcPct val="150000"/>
              </a:lnSpc>
            </a:pPr>
            <a:r>
              <a:rPr lang="fr-FR" sz="3200" dirty="0">
                <a:latin typeface="Arial" panose="020B0604020202020204" pitchFamily="34" charset="0"/>
                <a:cs typeface="Arial" panose="020B0604020202020204" pitchFamily="34" charset="0"/>
              </a:rPr>
              <a:t>Posez vos stylos.</a:t>
            </a:r>
          </a:p>
          <a:p>
            <a:pPr>
              <a:lnSpc>
                <a:spcPct val="150000"/>
              </a:lnSpc>
            </a:pPr>
            <a:r>
              <a:rPr lang="fr-FR" sz="3200" dirty="0">
                <a:latin typeface="Arial" panose="020B0604020202020204" pitchFamily="34" charset="0"/>
                <a:cs typeface="Arial" panose="020B0604020202020204" pitchFamily="34" charset="0"/>
              </a:rPr>
              <a:t>Regardez maintenant la phrase au tableau.</a:t>
            </a:r>
          </a:p>
          <a:p>
            <a:pPr>
              <a:lnSpc>
                <a:spcPct val="150000"/>
              </a:lnSpc>
            </a:pPr>
            <a:endParaRPr lang="fr-FR" sz="3200" dirty="0">
              <a:latin typeface="Arial" panose="020B0604020202020204" pitchFamily="34" charset="0"/>
              <a:cs typeface="Arial" panose="020B0604020202020204" pitchFamily="34" charset="0"/>
            </a:endParaRPr>
          </a:p>
          <a:p>
            <a:pPr marL="0" indent="0">
              <a:lnSpc>
                <a:spcPct val="150000"/>
              </a:lnSpc>
              <a:buNone/>
            </a:pPr>
            <a:r>
              <a:rPr lang="fr-FR" sz="4000" dirty="0">
                <a:latin typeface="Arial" panose="020B0604020202020204" pitchFamily="34" charset="0"/>
                <a:ea typeface="Calibri" panose="020F0502020204030204" pitchFamily="34" charset="0"/>
                <a:cs typeface="Arial" panose="020B0604020202020204" pitchFamily="34" charset="0"/>
              </a:rPr>
              <a:t>Pourquoi n’a-t-il pas partagé comme prévu ?</a:t>
            </a:r>
          </a:p>
          <a:p>
            <a:pPr marL="0" indent="0">
              <a:lnSpc>
                <a:spcPct val="150000"/>
              </a:lnSpc>
              <a:buNone/>
            </a:pPr>
            <a:endParaRPr lang="fr-FR" sz="4000" dirty="0">
              <a:latin typeface="Arial" panose="020B0604020202020204" pitchFamily="34" charset="0"/>
              <a:ea typeface="Calibri" panose="020F0502020204030204" pitchFamily="34" charset="0"/>
              <a:cs typeface="Arial" panose="020B0604020202020204" pitchFamily="34" charset="0"/>
            </a:endParaRPr>
          </a:p>
          <a:p>
            <a:pPr>
              <a:lnSpc>
                <a:spcPct val="150000"/>
              </a:lnSpc>
            </a:pPr>
            <a:r>
              <a:rPr lang="fr-FR" sz="3200" dirty="0">
                <a:effectLst/>
                <a:latin typeface="Arial" panose="020B0604020202020204" pitchFamily="34" charset="0"/>
                <a:ea typeface="Calibri" panose="020F0502020204030204" pitchFamily="34" charset="0"/>
                <a:cs typeface="Arial" panose="020B0604020202020204" pitchFamily="34" charset="0"/>
              </a:rPr>
              <a:t>Corrigez-vous. </a:t>
            </a:r>
          </a:p>
          <a:p>
            <a:pPr>
              <a:lnSpc>
                <a:spcPct val="150000"/>
              </a:lnSpc>
            </a:pPr>
            <a:endParaRPr lang="fr-FR" sz="32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188628C3-BBBF-41BE-8012-6F174E6D2724}"/>
              </a:ext>
            </a:extLst>
          </p:cNvPr>
          <p:cNvSpPr>
            <a:spLocks noGrp="1"/>
          </p:cNvSpPr>
          <p:nvPr>
            <p:ph type="ftr" sz="quarter" idx="11"/>
          </p:nvPr>
        </p:nvSpPr>
        <p:spPr/>
        <p:txBody>
          <a:bodyPr/>
          <a:lstStyle/>
          <a:p>
            <a:r>
              <a:rPr lang="fr-FR" dirty="0"/>
              <a:t>www.dys-positif.fr</a:t>
            </a:r>
          </a:p>
        </p:txBody>
      </p:sp>
      <p:pic>
        <p:nvPicPr>
          <p:cNvPr id="5" name="Image 4">
            <a:extLst>
              <a:ext uri="{FF2B5EF4-FFF2-40B4-BE49-F238E27FC236}">
                <a16:creationId xmlns:a16="http://schemas.microsoft.com/office/drawing/2014/main" id="{9DE231DD-C95B-4D48-82D4-2B2CB4B01AB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443990" y="347329"/>
            <a:ext cx="1131745" cy="1276404"/>
          </a:xfrm>
          <a:prstGeom prst="rect">
            <a:avLst/>
          </a:prstGeom>
        </p:spPr>
      </p:pic>
    </p:spTree>
    <p:extLst>
      <p:ext uri="{BB962C8B-B14F-4D97-AF65-F5344CB8AC3E}">
        <p14:creationId xmlns:p14="http://schemas.microsoft.com/office/powerpoint/2010/main" val="3940635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B6151E-5B50-44B7-8948-E5EC6B2A8135}"/>
              </a:ext>
            </a:extLst>
          </p:cNvPr>
          <p:cNvSpPr>
            <a:spLocks noGrp="1"/>
          </p:cNvSpPr>
          <p:nvPr>
            <p:ph type="title"/>
          </p:nvPr>
        </p:nvSpPr>
        <p:spPr/>
        <p:txBody>
          <a:bodyPr/>
          <a:lstStyle/>
          <a:p>
            <a:r>
              <a:rPr lang="fr-FR" dirty="0"/>
              <a:t>Bilan : </a:t>
            </a:r>
          </a:p>
        </p:txBody>
      </p:sp>
      <p:sp>
        <p:nvSpPr>
          <p:cNvPr id="3" name="Espace réservé du contenu 2">
            <a:extLst>
              <a:ext uri="{FF2B5EF4-FFF2-40B4-BE49-F238E27FC236}">
                <a16:creationId xmlns:a16="http://schemas.microsoft.com/office/drawing/2014/main" id="{40596420-1370-4961-9EA7-E626A84AA5A3}"/>
              </a:ext>
            </a:extLst>
          </p:cNvPr>
          <p:cNvSpPr>
            <a:spLocks noGrp="1"/>
          </p:cNvSpPr>
          <p:nvPr>
            <p:ph idx="1"/>
          </p:nvPr>
        </p:nvSpPr>
        <p:spPr>
          <a:xfrm>
            <a:off x="834813" y="1505350"/>
            <a:ext cx="10515600" cy="788882"/>
          </a:xfrm>
        </p:spPr>
        <p:txBody>
          <a:bodyPr/>
          <a:lstStyle/>
          <a:p>
            <a:r>
              <a:rPr lang="fr-FR" dirty="0"/>
              <a:t>Qu’avons-nous appris ?</a:t>
            </a:r>
          </a:p>
        </p:txBody>
      </p:sp>
      <p:pic>
        <p:nvPicPr>
          <p:cNvPr id="4" name="Image 3">
            <a:extLst>
              <a:ext uri="{FF2B5EF4-FFF2-40B4-BE49-F238E27FC236}">
                <a16:creationId xmlns:a16="http://schemas.microsoft.com/office/drawing/2014/main" id="{2084306E-5AD1-4B9C-8284-2651BE7E4C8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96930" y="1304135"/>
            <a:ext cx="390210" cy="656427"/>
          </a:xfrm>
          <a:prstGeom prst="rect">
            <a:avLst/>
          </a:prstGeom>
        </p:spPr>
      </p:pic>
      <p:sp>
        <p:nvSpPr>
          <p:cNvPr id="5" name="Espace réservé du contenu 2">
            <a:extLst>
              <a:ext uri="{FF2B5EF4-FFF2-40B4-BE49-F238E27FC236}">
                <a16:creationId xmlns:a16="http://schemas.microsoft.com/office/drawing/2014/main" id="{4C577B58-FC40-40B1-AA80-752BDA1802BA}"/>
              </a:ext>
            </a:extLst>
          </p:cNvPr>
          <p:cNvSpPr txBox="1">
            <a:spLocks/>
          </p:cNvSpPr>
          <p:nvPr/>
        </p:nvSpPr>
        <p:spPr>
          <a:xfrm>
            <a:off x="338667" y="2519680"/>
            <a:ext cx="11507893" cy="377274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60000"/>
              </a:lnSpc>
            </a:pPr>
            <a:endParaRPr lang="fr-FR" sz="3200" dirty="0"/>
          </a:p>
        </p:txBody>
      </p:sp>
      <p:sp>
        <p:nvSpPr>
          <p:cNvPr id="6" name="Espace réservé du pied de page 5">
            <a:extLst>
              <a:ext uri="{FF2B5EF4-FFF2-40B4-BE49-F238E27FC236}">
                <a16:creationId xmlns:a16="http://schemas.microsoft.com/office/drawing/2014/main" id="{F561B801-7BFA-4C69-93CC-AFA4DF7B19BA}"/>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468997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nodePh="1">
                                  <p:stCondLst>
                                    <p:cond delay="0"/>
                                  </p:stCondLst>
                                  <p:endCondLst>
                                    <p:cond evt="begin" delay="0">
                                      <p:tn val="17"/>
                                    </p:cond>
                                  </p:endCondLst>
                                  <p:childTnLst>
                                    <p:set>
                                      <p:cBhvr>
                                        <p:cTn id="1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7C442A9-6E65-40CE-9FCD-C4121042C610}"/>
              </a:ext>
            </a:extLst>
          </p:cNvPr>
          <p:cNvSpPr>
            <a:spLocks noGrp="1"/>
          </p:cNvSpPr>
          <p:nvPr>
            <p:ph type="title"/>
          </p:nvPr>
        </p:nvSpPr>
        <p:spPr>
          <a:xfrm>
            <a:off x="769545" y="365125"/>
            <a:ext cx="10584255" cy="1325563"/>
          </a:xfrm>
        </p:spPr>
        <p:txBody>
          <a:bodyPr>
            <a:normAutofit/>
          </a:bodyPr>
          <a:lstStyle/>
          <a:p>
            <a:r>
              <a:rPr lang="fr-FR" sz="4000" dirty="0"/>
              <a:t>Le texte de cette semaine est </a:t>
            </a:r>
            <a:r>
              <a:rPr lang="fr-FR" sz="4000" b="1" dirty="0"/>
              <a:t>un conte québécois.</a:t>
            </a:r>
            <a:endParaRPr lang="fr-FR" sz="4000" dirty="0"/>
          </a:p>
        </p:txBody>
      </p:sp>
      <p:sp>
        <p:nvSpPr>
          <p:cNvPr id="3" name="Espace réservé du contenu 2">
            <a:extLst>
              <a:ext uri="{FF2B5EF4-FFF2-40B4-BE49-F238E27FC236}">
                <a16:creationId xmlns:a16="http://schemas.microsoft.com/office/drawing/2014/main" id="{43B488F2-6FC9-4757-9386-8D0B398E414F}"/>
              </a:ext>
            </a:extLst>
          </p:cNvPr>
          <p:cNvSpPr>
            <a:spLocks noGrp="1"/>
          </p:cNvSpPr>
          <p:nvPr>
            <p:ph idx="1"/>
          </p:nvPr>
        </p:nvSpPr>
        <p:spPr>
          <a:xfrm>
            <a:off x="429659" y="1465243"/>
            <a:ext cx="11160086" cy="5027632"/>
          </a:xfrm>
        </p:spPr>
        <p:txBody>
          <a:bodyPr>
            <a:normAutofit/>
          </a:bodyPr>
          <a:lstStyle/>
          <a:p>
            <a:pPr marL="0" indent="0">
              <a:lnSpc>
                <a:spcPct val="170000"/>
              </a:lnSpc>
              <a:buNone/>
            </a:pPr>
            <a:endParaRPr lang="fr-FR" dirty="0"/>
          </a:p>
          <a:p>
            <a:pPr marL="0" indent="0">
              <a:lnSpc>
                <a:spcPct val="170000"/>
              </a:lnSpc>
              <a:buNone/>
            </a:pPr>
            <a:r>
              <a:rPr lang="fr-FR" dirty="0"/>
              <a:t>C’est une histoire transmise à l’oral, de génération en génération, pour faire apprendre des choses aux plus jeunes.</a:t>
            </a:r>
          </a:p>
          <a:p>
            <a:pPr marL="0" indent="0">
              <a:lnSpc>
                <a:spcPct val="170000"/>
              </a:lnSpc>
              <a:buNone/>
            </a:pPr>
            <a:r>
              <a:rPr lang="fr-FR" dirty="0"/>
              <a:t>Le Texte de cette semaine s’appelle « les trois moutons».</a:t>
            </a:r>
          </a:p>
          <a:p>
            <a:pPr marL="0" indent="0">
              <a:lnSpc>
                <a:spcPct val="170000"/>
              </a:lnSpc>
              <a:buNone/>
            </a:pPr>
            <a:r>
              <a:rPr lang="fr-FR" dirty="0"/>
              <a:t>Il est un peu plus long que d’habitude.</a:t>
            </a:r>
          </a:p>
        </p:txBody>
      </p:sp>
      <p:sp>
        <p:nvSpPr>
          <p:cNvPr id="4" name="Espace réservé du pied de page 3">
            <a:extLst>
              <a:ext uri="{FF2B5EF4-FFF2-40B4-BE49-F238E27FC236}">
                <a16:creationId xmlns:a16="http://schemas.microsoft.com/office/drawing/2014/main" id="{A05E74B8-052F-4D25-9E2C-DD5CDD7A6700}"/>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854442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21E61A0-2490-4183-822F-9E9FCC12EE83}"/>
              </a:ext>
            </a:extLst>
          </p:cNvPr>
          <p:cNvSpPr>
            <a:spLocks noGrp="1"/>
          </p:cNvSpPr>
          <p:nvPr>
            <p:ph type="title"/>
          </p:nvPr>
        </p:nvSpPr>
        <p:spPr/>
        <p:txBody>
          <a:bodyPr/>
          <a:lstStyle/>
          <a:p>
            <a:r>
              <a:rPr lang="fr-FR" dirty="0"/>
              <a:t>La prochaine fois</a:t>
            </a:r>
          </a:p>
        </p:txBody>
      </p:sp>
      <p:sp>
        <p:nvSpPr>
          <p:cNvPr id="3" name="Espace réservé du contenu 2">
            <a:extLst>
              <a:ext uri="{FF2B5EF4-FFF2-40B4-BE49-F238E27FC236}">
                <a16:creationId xmlns:a16="http://schemas.microsoft.com/office/drawing/2014/main" id="{24F4DA87-D3F0-4047-A099-D4D353E2812E}"/>
              </a:ext>
            </a:extLst>
          </p:cNvPr>
          <p:cNvSpPr>
            <a:spLocks noGrp="1"/>
          </p:cNvSpPr>
          <p:nvPr>
            <p:ph idx="1"/>
          </p:nvPr>
        </p:nvSpPr>
        <p:spPr>
          <a:xfrm>
            <a:off x="689186" y="2242079"/>
            <a:ext cx="10515600" cy="2373842"/>
          </a:xfrm>
        </p:spPr>
        <p:txBody>
          <a:bodyPr>
            <a:normAutofit/>
          </a:bodyPr>
          <a:lstStyle/>
          <a:p>
            <a:pPr>
              <a:lnSpc>
                <a:spcPct val="150000"/>
              </a:lnSpc>
            </a:pPr>
            <a:r>
              <a:rPr lang="fr-FR" dirty="0">
                <a:latin typeface="Arial" panose="020B0604020202020204" pitchFamily="34" charset="0"/>
                <a:cs typeface="Arial" panose="020B0604020202020204" pitchFamily="34" charset="0"/>
              </a:rPr>
              <a:t>Nous ferons la dictée.</a:t>
            </a:r>
          </a:p>
          <a:p>
            <a:pPr marL="0" indent="0">
              <a:lnSpc>
                <a:spcPct val="150000"/>
              </a:lnSpc>
              <a:buNone/>
            </a:pPr>
            <a:r>
              <a:rPr lang="fr-FR" dirty="0">
                <a:latin typeface="Arial" panose="020B0604020202020204" pitchFamily="34" charset="0"/>
                <a:cs typeface="Arial" panose="020B0604020202020204" pitchFamily="34" charset="0"/>
              </a:rPr>
              <a:t> </a:t>
            </a:r>
          </a:p>
        </p:txBody>
      </p:sp>
      <p:pic>
        <p:nvPicPr>
          <p:cNvPr id="5" name="Image 4">
            <a:extLst>
              <a:ext uri="{FF2B5EF4-FFF2-40B4-BE49-F238E27FC236}">
                <a16:creationId xmlns:a16="http://schemas.microsoft.com/office/drawing/2014/main" id="{EE46BE2A-6A8D-48F2-B9AD-2B3912DC322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582150" y="470429"/>
            <a:ext cx="1771650" cy="1771650"/>
          </a:xfrm>
          <a:prstGeom prst="rect">
            <a:avLst/>
          </a:prstGeom>
        </p:spPr>
      </p:pic>
      <p:sp>
        <p:nvSpPr>
          <p:cNvPr id="6" name="Espace réservé du pied de page 5">
            <a:extLst>
              <a:ext uri="{FF2B5EF4-FFF2-40B4-BE49-F238E27FC236}">
                <a16:creationId xmlns:a16="http://schemas.microsoft.com/office/drawing/2014/main" id="{86E60064-01A9-403E-A284-DC31075511F9}"/>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160654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5692713-694F-455D-B898-645DE92D8E7C}"/>
              </a:ext>
            </a:extLst>
          </p:cNvPr>
          <p:cNvSpPr>
            <a:spLocks noGrp="1"/>
          </p:cNvSpPr>
          <p:nvPr>
            <p:ph type="title"/>
          </p:nvPr>
        </p:nvSpPr>
        <p:spPr/>
        <p:txBody>
          <a:bodyPr/>
          <a:lstStyle/>
          <a:p>
            <a:r>
              <a:rPr lang="fr-FR" dirty="0"/>
              <a:t>Devoirs : </a:t>
            </a:r>
          </a:p>
        </p:txBody>
      </p:sp>
      <p:sp>
        <p:nvSpPr>
          <p:cNvPr id="3" name="Espace réservé du contenu 2">
            <a:extLst>
              <a:ext uri="{FF2B5EF4-FFF2-40B4-BE49-F238E27FC236}">
                <a16:creationId xmlns:a16="http://schemas.microsoft.com/office/drawing/2014/main" id="{F300D477-FC8F-4B00-8EF2-2535664DC2D8}"/>
              </a:ext>
            </a:extLst>
          </p:cNvPr>
          <p:cNvSpPr>
            <a:spLocks noGrp="1"/>
          </p:cNvSpPr>
          <p:nvPr>
            <p:ph idx="1"/>
          </p:nvPr>
        </p:nvSpPr>
        <p:spPr>
          <a:xfrm>
            <a:off x="838200" y="1825625"/>
            <a:ext cx="10515600" cy="1847473"/>
          </a:xfrm>
        </p:spPr>
        <p:txBody>
          <a:bodyPr>
            <a:normAutofit fontScale="70000" lnSpcReduction="20000"/>
          </a:bodyPr>
          <a:lstStyle/>
          <a:p>
            <a:pPr>
              <a:lnSpc>
                <a:spcPct val="150000"/>
              </a:lnSpc>
            </a:pPr>
            <a:r>
              <a:rPr lang="fr-FR" sz="3600" dirty="0"/>
              <a:t>Relire le texte à haute voix.</a:t>
            </a:r>
          </a:p>
          <a:p>
            <a:pPr>
              <a:lnSpc>
                <a:spcPct val="150000"/>
              </a:lnSpc>
            </a:pPr>
            <a:r>
              <a:rPr lang="fr-FR" sz="3600" dirty="0"/>
              <a:t>Revoir la dictée.</a:t>
            </a:r>
          </a:p>
          <a:p>
            <a:pPr>
              <a:lnSpc>
                <a:spcPct val="150000"/>
              </a:lnSpc>
            </a:pPr>
            <a:r>
              <a:rPr lang="fr-FR" sz="3600" dirty="0"/>
              <a:t>revoir les mots de la semaine.</a:t>
            </a:r>
          </a:p>
          <a:p>
            <a:pPr marL="0" indent="0">
              <a:lnSpc>
                <a:spcPct val="150000"/>
              </a:lnSpc>
              <a:buNone/>
            </a:pPr>
            <a:endParaRPr lang="fr-FR" dirty="0"/>
          </a:p>
        </p:txBody>
      </p:sp>
      <p:pic>
        <p:nvPicPr>
          <p:cNvPr id="5" name="Image 4">
            <a:extLst>
              <a:ext uri="{FF2B5EF4-FFF2-40B4-BE49-F238E27FC236}">
                <a16:creationId xmlns:a16="http://schemas.microsoft.com/office/drawing/2014/main" id="{6E0303FA-F7A4-4380-B965-7009C54F9F1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81124" y="666196"/>
            <a:ext cx="1761897" cy="1761897"/>
          </a:xfrm>
          <a:prstGeom prst="rect">
            <a:avLst/>
          </a:prstGeom>
        </p:spPr>
      </p:pic>
      <p:sp>
        <p:nvSpPr>
          <p:cNvPr id="6" name="Espace réservé du pied de page 5">
            <a:extLst>
              <a:ext uri="{FF2B5EF4-FFF2-40B4-BE49-F238E27FC236}">
                <a16:creationId xmlns:a16="http://schemas.microsoft.com/office/drawing/2014/main" id="{4583C1FD-5594-4674-8F7D-C4C0C8F392D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004642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624459" y="914982"/>
            <a:ext cx="2701566" cy="713038"/>
          </a:xfrm>
        </p:spPr>
        <p:txBody>
          <a:bodyPr>
            <a:normAutofit/>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voisins</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2298625" cy="9089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solidFill>
                <a:latin typeface="Arial" panose="020B0604020202020204" pitchFamily="34" charset="0"/>
                <a:cs typeface="Arial" panose="020B0604020202020204" pitchFamily="34" charset="0"/>
              </a:rPr>
              <a:t>capturé</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970986" y="1282962"/>
            <a:ext cx="2403653" cy="91149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gency FB" panose="020B0503020202020204" pitchFamily="34" charset="0"/>
                <a:cs typeface="Arial" panose="020B0604020202020204" pitchFamily="34" charset="0"/>
              </a:rPr>
              <a:t>le premier </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589458" y="1966626"/>
            <a:ext cx="2403654" cy="841084"/>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hnschrift" panose="020B0502040204020203" pitchFamily="34" charset="0"/>
                <a:cs typeface="Arial" panose="020B0604020202020204" pitchFamily="34" charset="0"/>
              </a:rPr>
              <a:t>le mouton</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9472894" y="837375"/>
            <a:ext cx="2203779"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b="1" dirty="0">
                <a:solidFill>
                  <a:schemeClr val="accent6">
                    <a:lumMod val="75000"/>
                  </a:schemeClr>
                </a:solidFill>
                <a:latin typeface="CrayonL" panose="00000500000000000000" pitchFamily="2" charset="0"/>
                <a:cs typeface="Arial" panose="020B0604020202020204" pitchFamily="34" charset="0"/>
              </a:rPr>
              <a:t>riche</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7222948" y="1602298"/>
            <a:ext cx="2908300"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uhaus 93" panose="04030905020B02020C02" pitchFamily="82" charset="0"/>
                <a:cs typeface="Arial" panose="020B0604020202020204" pitchFamily="34" charset="0"/>
              </a:rPr>
              <a:t>ce soir</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558618" y="2946715"/>
            <a:ext cx="3678778" cy="105164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5">
                    <a:lumMod val="75000"/>
                  </a:schemeClr>
                </a:solidFill>
                <a:latin typeface="Arial" panose="020B0604020202020204" pitchFamily="34" charset="0"/>
                <a:cs typeface="Arial" panose="020B0604020202020204" pitchFamily="34" charset="0"/>
              </a:rPr>
              <a:t>la bergerie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765617" y="3400577"/>
            <a:ext cx="2828010" cy="10935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aussitôt</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6557218" y="3388104"/>
            <a:ext cx="2773597" cy="9366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800" dirty="0">
                <a:latin typeface="Blackadder ITC" panose="04020505051007020D02" pitchFamily="82" charset="0"/>
                <a:cs typeface="Arial" panose="020B0604020202020204" pitchFamily="34" charset="0"/>
              </a:rPr>
              <a:t>pauvre</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370313" y="4182391"/>
            <a:ext cx="3884338" cy="838376"/>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nous partagerons</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856545" y="5466395"/>
            <a:ext cx="2646154" cy="841084"/>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sans crainte</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4477523" y="4488417"/>
            <a:ext cx="4344102"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alléger</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6796448" y="5541283"/>
            <a:ext cx="5074136"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solidFill>
                  <a:srgbClr val="CC0000"/>
                </a:solidFill>
                <a:latin typeface="AvenirNext LT Pro Regular" panose="020B0504020202020204" pitchFamily="34" charset="0"/>
                <a:cs typeface="Arial" panose="020B0604020202020204" pitchFamily="34" charset="0"/>
              </a:rPr>
              <a:t>mystérieux</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468705" y="3488502"/>
            <a:ext cx="2133837"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adroit</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321416" y="5008961"/>
            <a:ext cx="3535129" cy="1024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la scène </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3765617" y="2353527"/>
            <a:ext cx="2908300" cy="9837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bicoque</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1860422" y="5886937"/>
            <a:ext cx="3432008" cy="84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oncle</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7819935" y="2512465"/>
            <a:ext cx="3961382" cy="10387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Il vaudra cher.</a:t>
            </a:r>
          </a:p>
        </p:txBody>
      </p:sp>
      <p:sp>
        <p:nvSpPr>
          <p:cNvPr id="26" name="Espace réservé du contenu 2">
            <a:extLst>
              <a:ext uri="{FF2B5EF4-FFF2-40B4-BE49-F238E27FC236}">
                <a16:creationId xmlns:a16="http://schemas.microsoft.com/office/drawing/2014/main" id="{5E1489C7-875F-4AF0-BFAE-EE9286812561}"/>
              </a:ext>
            </a:extLst>
          </p:cNvPr>
          <p:cNvSpPr txBox="1">
            <a:spLocks/>
          </p:cNvSpPr>
          <p:nvPr/>
        </p:nvSpPr>
        <p:spPr>
          <a:xfrm>
            <a:off x="7998246" y="4537288"/>
            <a:ext cx="4344102"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b="1" dirty="0">
                <a:solidFill>
                  <a:srgbClr val="CC0000"/>
                </a:solidFill>
                <a:latin typeface="CrayonL" panose="00000500000000000000" pitchFamily="2" charset="0"/>
                <a:cs typeface="Arial" panose="020B0604020202020204" pitchFamily="34" charset="0"/>
              </a:rPr>
              <a:t>les profits </a:t>
            </a:r>
          </a:p>
        </p:txBody>
      </p:sp>
      <p:sp>
        <p:nvSpPr>
          <p:cNvPr id="13" name="Espace réservé du pied de page 12">
            <a:extLst>
              <a:ext uri="{FF2B5EF4-FFF2-40B4-BE49-F238E27FC236}">
                <a16:creationId xmlns:a16="http://schemas.microsoft.com/office/drawing/2014/main" id="{89FE8567-FB20-4AB4-93BE-AE11825DDBC0}"/>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804276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2"/>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3"/>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4"/>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5"/>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P spid="2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540873" y="1087127"/>
            <a:ext cx="1908509" cy="713038"/>
          </a:xfrm>
        </p:spPr>
        <p:txBody>
          <a:bodyPr>
            <a:normAutofit/>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mentir</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1961145" cy="9089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solidFill>
                <a:latin typeface="Arial" panose="020B0604020202020204" pitchFamily="34" charset="0"/>
                <a:cs typeface="Arial" panose="020B0604020202020204" pitchFamily="34" charset="0"/>
              </a:rPr>
              <a:t>choisir</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760994" y="1188810"/>
            <a:ext cx="2107866" cy="911498"/>
          </a:xfrm>
          <a:prstGeom prst="rect">
            <a:avLst/>
          </a:prstGeom>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gency FB" panose="020B0503020202020204" pitchFamily="34" charset="0"/>
                <a:cs typeface="Arial" panose="020B0604020202020204" pitchFamily="34" charset="0"/>
              </a:rPr>
              <a:t>son fardeau</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589458" y="1966626"/>
            <a:ext cx="2403654"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hnschrift" panose="020B0502040204020203" pitchFamily="34" charset="0"/>
                <a:cs typeface="Arial" panose="020B0604020202020204" pitchFamily="34" charset="0"/>
              </a:rPr>
              <a:t>sa voix </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5713796" y="1928172"/>
            <a:ext cx="2259784" cy="8169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tromper</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8637007" y="448130"/>
            <a:ext cx="3059260"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800" b="1" dirty="0">
                <a:solidFill>
                  <a:schemeClr val="accent6">
                    <a:lumMod val="75000"/>
                  </a:schemeClr>
                </a:solidFill>
                <a:latin typeface="CrayonL" panose="00000500000000000000" pitchFamily="2" charset="0"/>
                <a:cs typeface="Arial" panose="020B0604020202020204" pitchFamily="34" charset="0"/>
              </a:rPr>
              <a:t>du lard</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7811307" y="1263830"/>
            <a:ext cx="3496100"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uhaus 93" panose="04030905020B02020C02" pitchFamily="82" charset="0"/>
                <a:cs typeface="Arial" panose="020B0604020202020204" pitchFamily="34" charset="0"/>
              </a:rPr>
              <a:t>une ruse</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360974" y="3148869"/>
            <a:ext cx="4507886" cy="108227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dirty="0">
                <a:solidFill>
                  <a:schemeClr val="accent5">
                    <a:lumMod val="75000"/>
                  </a:schemeClr>
                </a:solidFill>
                <a:latin typeface="Arial" panose="020B0604020202020204" pitchFamily="34" charset="0"/>
                <a:cs typeface="Arial" panose="020B0604020202020204" pitchFamily="34" charset="0"/>
              </a:rPr>
              <a:t>les broussailles</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4588678" y="4061822"/>
            <a:ext cx="2457131" cy="841085"/>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un soulier</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5028079" y="3014117"/>
            <a:ext cx="3496100" cy="9366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800" dirty="0">
                <a:latin typeface="Blackadder ITC" panose="04020505051007020D02" pitchFamily="82" charset="0"/>
                <a:cs typeface="Arial" panose="020B0604020202020204" pitchFamily="34" charset="0"/>
              </a:rPr>
              <a:t>comprendre</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543049" y="4167387"/>
            <a:ext cx="2953475" cy="83837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mes dents </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897611" y="4922844"/>
            <a:ext cx="2260936"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pendant</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6910493" y="4893168"/>
            <a:ext cx="4235807"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Arial" panose="020B0604020202020204" pitchFamily="34" charset="0"/>
                <a:cs typeface="Arial" panose="020B0604020202020204" pitchFamily="34" charset="0"/>
              </a:rPr>
              <a:t>son stratagème .</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7494422" y="5763928"/>
            <a:ext cx="4376161"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solidFill>
                  <a:srgbClr val="CC0000"/>
                </a:solidFill>
                <a:latin typeface="AvenirNext LT Pro Regular" panose="020B0504020202020204" pitchFamily="34" charset="0"/>
                <a:cs typeface="Arial" panose="020B0604020202020204" pitchFamily="34" charset="0"/>
              </a:rPr>
              <a:t>le bois</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119255" y="3264794"/>
            <a:ext cx="2154258" cy="76145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toujours</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321416" y="5008961"/>
            <a:ext cx="3535129" cy="1024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le plaisir</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2760994" y="2315821"/>
            <a:ext cx="3496100" cy="9837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nécessaire</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1791284" y="5767458"/>
            <a:ext cx="4027055" cy="84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longtemps</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8312858" y="2383674"/>
            <a:ext cx="3728951" cy="1038792"/>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un long chemin</a:t>
            </a:r>
          </a:p>
        </p:txBody>
      </p:sp>
      <p:sp>
        <p:nvSpPr>
          <p:cNvPr id="26" name="Espace réservé du contenu 2">
            <a:extLst>
              <a:ext uri="{FF2B5EF4-FFF2-40B4-BE49-F238E27FC236}">
                <a16:creationId xmlns:a16="http://schemas.microsoft.com/office/drawing/2014/main" id="{5E1489C7-875F-4AF0-BFAE-EE9286812561}"/>
              </a:ext>
            </a:extLst>
          </p:cNvPr>
          <p:cNvSpPr txBox="1">
            <a:spLocks/>
          </p:cNvSpPr>
          <p:nvPr/>
        </p:nvSpPr>
        <p:spPr>
          <a:xfrm>
            <a:off x="8084249" y="3950775"/>
            <a:ext cx="3728950" cy="129866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b="1" dirty="0">
                <a:solidFill>
                  <a:srgbClr val="CC0000"/>
                </a:solidFill>
                <a:latin typeface="CrayonL" panose="00000500000000000000" pitchFamily="2" charset="0"/>
                <a:cs typeface="Arial" panose="020B0604020202020204" pitchFamily="34" charset="0"/>
              </a:rPr>
              <a:t>éloigner</a:t>
            </a:r>
          </a:p>
        </p:txBody>
      </p:sp>
      <p:sp>
        <p:nvSpPr>
          <p:cNvPr id="13" name="Espace réservé du pied de page 12">
            <a:extLst>
              <a:ext uri="{FF2B5EF4-FFF2-40B4-BE49-F238E27FC236}">
                <a16:creationId xmlns:a16="http://schemas.microsoft.com/office/drawing/2014/main" id="{2B599D0D-3CBA-4B75-BCF7-0898BBB27CAD}"/>
              </a:ext>
            </a:extLst>
          </p:cNvPr>
          <p:cNvSpPr>
            <a:spLocks noGrp="1"/>
          </p:cNvSpPr>
          <p:nvPr>
            <p:ph type="ftr" sz="quarter" idx="11"/>
          </p:nvPr>
        </p:nvSpPr>
        <p:spPr/>
        <p:txBody>
          <a:bodyPr/>
          <a:lstStyle/>
          <a:p>
            <a:r>
              <a:rPr lang="fr-FR" dirty="0"/>
              <a:t>www.dys-positif.fr</a:t>
            </a:r>
          </a:p>
        </p:txBody>
      </p:sp>
    </p:spTree>
    <p:extLst>
      <p:ext uri="{BB962C8B-B14F-4D97-AF65-F5344CB8AC3E}">
        <p14:creationId xmlns:p14="http://schemas.microsoft.com/office/powerpoint/2010/main" val="2981256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P spid="2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CF1E3BD7-2F48-8B14-A136-57E0D3E0A402}"/>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7910726" y="747671"/>
            <a:ext cx="4073043" cy="2443826"/>
          </a:xfrm>
          <a:prstGeom prst="rect">
            <a:avLst/>
          </a:prstGeom>
        </p:spPr>
      </p:pic>
      <p:sp>
        <p:nvSpPr>
          <p:cNvPr id="2" name="Titre 1">
            <a:extLst>
              <a:ext uri="{FF2B5EF4-FFF2-40B4-BE49-F238E27FC236}">
                <a16:creationId xmlns:a16="http://schemas.microsoft.com/office/drawing/2014/main" id="{69FE3FCA-0CDC-4F8B-82DA-EBFA728C1704}"/>
              </a:ext>
            </a:extLst>
          </p:cNvPr>
          <p:cNvSpPr>
            <a:spLocks noGrp="1"/>
          </p:cNvSpPr>
          <p:nvPr>
            <p:ph type="title"/>
          </p:nvPr>
        </p:nvSpPr>
        <p:spPr/>
        <p:txBody>
          <a:bodyPr/>
          <a:lstStyle/>
          <a:p>
            <a:r>
              <a:rPr lang="fr-FR" dirty="0"/>
              <a:t>Le Québec. </a:t>
            </a:r>
          </a:p>
        </p:txBody>
      </p:sp>
      <p:sp>
        <p:nvSpPr>
          <p:cNvPr id="4" name="Espace réservé du pied de page 3">
            <a:extLst>
              <a:ext uri="{FF2B5EF4-FFF2-40B4-BE49-F238E27FC236}">
                <a16:creationId xmlns:a16="http://schemas.microsoft.com/office/drawing/2014/main" id="{285F4237-F2BA-4615-81C7-2CDF70D2EDA5}"/>
              </a:ext>
            </a:extLst>
          </p:cNvPr>
          <p:cNvSpPr>
            <a:spLocks noGrp="1"/>
          </p:cNvSpPr>
          <p:nvPr>
            <p:ph type="ftr" sz="quarter" idx="11"/>
          </p:nvPr>
        </p:nvSpPr>
        <p:spPr/>
        <p:txBody>
          <a:bodyPr/>
          <a:lstStyle/>
          <a:p>
            <a:r>
              <a:rPr lang="fr-FR"/>
              <a:t>www.dys-positif.fr</a:t>
            </a:r>
            <a:endParaRPr lang="fr-FR" dirty="0"/>
          </a:p>
        </p:txBody>
      </p:sp>
      <p:sp>
        <p:nvSpPr>
          <p:cNvPr id="6" name="ZoneTexte 5">
            <a:extLst>
              <a:ext uri="{FF2B5EF4-FFF2-40B4-BE49-F238E27FC236}">
                <a16:creationId xmlns:a16="http://schemas.microsoft.com/office/drawing/2014/main" id="{A172CAE2-BC03-4D3A-9EE5-30EB933635FC}"/>
              </a:ext>
            </a:extLst>
          </p:cNvPr>
          <p:cNvSpPr txBox="1"/>
          <p:nvPr/>
        </p:nvSpPr>
        <p:spPr>
          <a:xfrm>
            <a:off x="569516" y="2078059"/>
            <a:ext cx="7609894" cy="3416000"/>
          </a:xfrm>
          <a:prstGeom prst="rect">
            <a:avLst/>
          </a:prstGeom>
          <a:noFill/>
        </p:spPr>
        <p:txBody>
          <a:bodyPr wrap="square" rtlCol="0">
            <a:spAutoFit/>
          </a:bodyPr>
          <a:lstStyle/>
          <a:p>
            <a:pPr>
              <a:lnSpc>
                <a:spcPct val="200000"/>
              </a:lnSpc>
            </a:pPr>
            <a:r>
              <a:rPr lang="fr-FR" sz="2800" dirty="0">
                <a:latin typeface="Arial" panose="020B0604020202020204" pitchFamily="34" charset="0"/>
                <a:cs typeface="Arial" panose="020B0604020202020204" pitchFamily="34" charset="0"/>
              </a:rPr>
              <a:t>Le Québec est une province du Canada.</a:t>
            </a:r>
          </a:p>
          <a:p>
            <a:pPr>
              <a:lnSpc>
                <a:spcPct val="200000"/>
              </a:lnSpc>
            </a:pPr>
            <a:r>
              <a:rPr lang="fr-FR" sz="2800" dirty="0">
                <a:latin typeface="Arial" panose="020B0604020202020204" pitchFamily="34" charset="0"/>
                <a:cs typeface="Arial" panose="020B0604020202020204" pitchFamily="34" charset="0"/>
              </a:rPr>
              <a:t>La capitale du Québec est la Ville de Québec et sa métropole est Montréal. La langue officielle de la province est le français.</a:t>
            </a:r>
            <a:endParaRPr lang="fr-FR" dirty="0"/>
          </a:p>
        </p:txBody>
      </p:sp>
      <p:sp>
        <p:nvSpPr>
          <p:cNvPr id="8" name="Signe Plus 7">
            <a:extLst>
              <a:ext uri="{FF2B5EF4-FFF2-40B4-BE49-F238E27FC236}">
                <a16:creationId xmlns:a16="http://schemas.microsoft.com/office/drawing/2014/main" id="{A35F9BBF-BC02-4DAD-AA24-A02064E49034}"/>
              </a:ext>
            </a:extLst>
          </p:cNvPr>
          <p:cNvSpPr/>
          <p:nvPr/>
        </p:nvSpPr>
        <p:spPr>
          <a:xfrm rot="19217837">
            <a:off x="8958781" y="1281364"/>
            <a:ext cx="172016" cy="199177"/>
          </a:xfrm>
          <a:prstGeom prst="mathPlus">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0" name="Image 9">
            <a:extLst>
              <a:ext uri="{FF2B5EF4-FFF2-40B4-BE49-F238E27FC236}">
                <a16:creationId xmlns:a16="http://schemas.microsoft.com/office/drawing/2014/main" id="{F3B99BDA-B4BA-9A76-4D5C-618DA40EBA3E}"/>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9989062" y="3293784"/>
            <a:ext cx="1633422" cy="1975333"/>
          </a:xfrm>
          <a:prstGeom prst="rect">
            <a:avLst/>
          </a:prstGeom>
        </p:spPr>
      </p:pic>
    </p:spTree>
    <p:extLst>
      <p:ext uri="{BB962C8B-B14F-4D97-AF65-F5344CB8AC3E}">
        <p14:creationId xmlns:p14="http://schemas.microsoft.com/office/powerpoint/2010/main" val="2670593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tângulo de cantos arredondados 195">
            <a:extLst>
              <a:ext uri="{FF2B5EF4-FFF2-40B4-BE49-F238E27FC236}">
                <a16:creationId xmlns:a16="http://schemas.microsoft.com/office/drawing/2014/main" id="{77AF5AC4-9EAB-4F04-8C18-74447080C3CA}"/>
              </a:ext>
            </a:extLst>
          </p:cNvPr>
          <p:cNvSpPr/>
          <p:nvPr/>
        </p:nvSpPr>
        <p:spPr>
          <a:xfrm>
            <a:off x="9255371" y="4537086"/>
            <a:ext cx="1797290" cy="1580885"/>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21" name="Retângulo de cantos arredondados 195">
            <a:extLst>
              <a:ext uri="{FF2B5EF4-FFF2-40B4-BE49-F238E27FC236}">
                <a16:creationId xmlns:a16="http://schemas.microsoft.com/office/drawing/2014/main" id="{20D67D63-E3C8-40B3-9E20-C91C85356951}"/>
              </a:ext>
            </a:extLst>
          </p:cNvPr>
          <p:cNvSpPr/>
          <p:nvPr/>
        </p:nvSpPr>
        <p:spPr>
          <a:xfrm>
            <a:off x="9480608" y="2777739"/>
            <a:ext cx="1718354" cy="1580885"/>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2" name="Titre 1">
            <a:extLst>
              <a:ext uri="{FF2B5EF4-FFF2-40B4-BE49-F238E27FC236}">
                <a16:creationId xmlns:a16="http://schemas.microsoft.com/office/drawing/2014/main" id="{091D0BBA-B725-4CF1-BFC6-D513308BFE5C}"/>
              </a:ext>
            </a:extLst>
          </p:cNvPr>
          <p:cNvSpPr>
            <a:spLocks noGrp="1"/>
          </p:cNvSpPr>
          <p:nvPr>
            <p:ph type="title"/>
          </p:nvPr>
        </p:nvSpPr>
        <p:spPr>
          <a:xfrm>
            <a:off x="302795" y="98641"/>
            <a:ext cx="10515600" cy="735764"/>
          </a:xfrm>
        </p:spPr>
        <p:txBody>
          <a:bodyPr/>
          <a:lstStyle/>
          <a:p>
            <a:r>
              <a:rPr lang="fr-FR" dirty="0"/>
              <a:t>Les mots difficiles :</a:t>
            </a:r>
          </a:p>
        </p:txBody>
      </p:sp>
      <p:sp>
        <p:nvSpPr>
          <p:cNvPr id="11" name="ZoneTexte 10">
            <a:extLst>
              <a:ext uri="{FF2B5EF4-FFF2-40B4-BE49-F238E27FC236}">
                <a16:creationId xmlns:a16="http://schemas.microsoft.com/office/drawing/2014/main" id="{8046F456-1E1F-44CC-B3CC-ACF38E7A895A}"/>
              </a:ext>
            </a:extLst>
          </p:cNvPr>
          <p:cNvSpPr txBox="1"/>
          <p:nvPr/>
        </p:nvSpPr>
        <p:spPr>
          <a:xfrm>
            <a:off x="489160" y="1035084"/>
            <a:ext cx="9089858" cy="523220"/>
          </a:xfrm>
          <a:prstGeom prst="rect">
            <a:avLst/>
          </a:prstGeom>
          <a:noFill/>
        </p:spPr>
        <p:txBody>
          <a:bodyPr wrap="square" rtlCol="0">
            <a:spAutoFit/>
          </a:bodyPr>
          <a:lstStyle/>
          <a:p>
            <a:r>
              <a:rPr lang="fr-FR" sz="2800" u="sng" dirty="0">
                <a:latin typeface="Arial" panose="020B0604020202020204" pitchFamily="34" charset="0"/>
                <a:cs typeface="Arial" panose="020B0604020202020204" pitchFamily="34" charset="0"/>
              </a:rPr>
              <a:t>faire jaser :</a:t>
            </a:r>
            <a:r>
              <a:rPr lang="fr-FR" sz="2800" dirty="0">
                <a:latin typeface="Arial" panose="020B0604020202020204" pitchFamily="34" charset="0"/>
                <a:cs typeface="Arial" panose="020B0604020202020204" pitchFamily="34" charset="0"/>
              </a:rPr>
              <a:t> verbe</a:t>
            </a:r>
          </a:p>
        </p:txBody>
      </p:sp>
      <p:sp>
        <p:nvSpPr>
          <p:cNvPr id="13" name="ZoneTexte 12">
            <a:extLst>
              <a:ext uri="{FF2B5EF4-FFF2-40B4-BE49-F238E27FC236}">
                <a16:creationId xmlns:a16="http://schemas.microsoft.com/office/drawing/2014/main" id="{00E4E579-C19B-4034-B273-0884992AD662}"/>
              </a:ext>
            </a:extLst>
          </p:cNvPr>
          <p:cNvSpPr txBox="1"/>
          <p:nvPr/>
        </p:nvSpPr>
        <p:spPr>
          <a:xfrm>
            <a:off x="356540" y="4648233"/>
            <a:ext cx="7668078" cy="658835"/>
          </a:xfrm>
          <a:prstGeom prst="rect">
            <a:avLst/>
          </a:prstGeom>
          <a:noFill/>
        </p:spPr>
        <p:txBody>
          <a:bodyPr wrap="square" rtlCol="0">
            <a:spAutoFit/>
          </a:bodyPr>
          <a:lstStyle/>
          <a:p>
            <a:pPr>
              <a:lnSpc>
                <a:spcPct val="150000"/>
              </a:lnSpc>
            </a:pPr>
            <a:r>
              <a:rPr lang="fr-FR" sz="2800" u="sng" dirty="0">
                <a:latin typeface="Arial" panose="020B0604020202020204" pitchFamily="34" charset="0"/>
                <a:cs typeface="Arial" panose="020B0604020202020204" pitchFamily="34" charset="0"/>
              </a:rPr>
              <a:t>profit : </a:t>
            </a:r>
            <a:r>
              <a:rPr lang="fr-FR" sz="2800" dirty="0">
                <a:latin typeface="Arial" panose="020B0604020202020204" pitchFamily="34" charset="0"/>
                <a:cs typeface="Arial" panose="020B0604020202020204" pitchFamily="34" charset="0"/>
              </a:rPr>
              <a:t>nom masculin</a:t>
            </a:r>
          </a:p>
        </p:txBody>
      </p:sp>
      <p:sp>
        <p:nvSpPr>
          <p:cNvPr id="14" name="ZoneTexte 13">
            <a:extLst>
              <a:ext uri="{FF2B5EF4-FFF2-40B4-BE49-F238E27FC236}">
                <a16:creationId xmlns:a16="http://schemas.microsoft.com/office/drawing/2014/main" id="{928EEDA2-6B19-4859-9CA7-306DEFD29B4E}"/>
              </a:ext>
            </a:extLst>
          </p:cNvPr>
          <p:cNvSpPr txBox="1"/>
          <p:nvPr/>
        </p:nvSpPr>
        <p:spPr>
          <a:xfrm>
            <a:off x="436204" y="2833766"/>
            <a:ext cx="5727700" cy="523220"/>
          </a:xfrm>
          <a:prstGeom prst="rect">
            <a:avLst/>
          </a:prstGeom>
          <a:noFill/>
        </p:spPr>
        <p:txBody>
          <a:bodyPr wrap="square" rtlCol="0">
            <a:spAutoFit/>
          </a:bodyPr>
          <a:lstStyle/>
          <a:p>
            <a:r>
              <a:rPr lang="fr-FR" sz="2800" u="sng" dirty="0">
                <a:latin typeface="Arial" panose="020B0604020202020204" pitchFamily="34" charset="0"/>
                <a:cs typeface="Arial" panose="020B0604020202020204" pitchFamily="34" charset="0"/>
              </a:rPr>
              <a:t>bicoque :</a:t>
            </a:r>
            <a:r>
              <a:rPr lang="fr-FR" sz="2800" dirty="0">
                <a:latin typeface="Arial" panose="020B0604020202020204" pitchFamily="34" charset="0"/>
                <a:cs typeface="Arial" panose="020B0604020202020204" pitchFamily="34" charset="0"/>
              </a:rPr>
              <a:t> nom féminin</a:t>
            </a:r>
          </a:p>
        </p:txBody>
      </p:sp>
      <p:sp>
        <p:nvSpPr>
          <p:cNvPr id="17" name="Retângulo de cantos arredondados 195">
            <a:extLst>
              <a:ext uri="{FF2B5EF4-FFF2-40B4-BE49-F238E27FC236}">
                <a16:creationId xmlns:a16="http://schemas.microsoft.com/office/drawing/2014/main" id="{F5E9198F-C11C-4A88-AF32-4F9AC56E35FE}"/>
              </a:ext>
            </a:extLst>
          </p:cNvPr>
          <p:cNvSpPr/>
          <p:nvPr/>
        </p:nvSpPr>
        <p:spPr>
          <a:xfrm>
            <a:off x="8660901" y="340416"/>
            <a:ext cx="1718353" cy="1778471"/>
          </a:xfrm>
          <a:prstGeom prst="round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8" name="CaixaDeTexto 109">
            <a:extLst>
              <a:ext uri="{FF2B5EF4-FFF2-40B4-BE49-F238E27FC236}">
                <a16:creationId xmlns:a16="http://schemas.microsoft.com/office/drawing/2014/main" id="{86E166C6-6A9E-4694-9262-3A825E379D4B}"/>
              </a:ext>
            </a:extLst>
          </p:cNvPr>
          <p:cNvSpPr txBox="1"/>
          <p:nvPr/>
        </p:nvSpPr>
        <p:spPr>
          <a:xfrm>
            <a:off x="8626647" y="407745"/>
            <a:ext cx="1797290"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faire jaser</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2" name="CaixaDeTexto 109">
            <a:extLst>
              <a:ext uri="{FF2B5EF4-FFF2-40B4-BE49-F238E27FC236}">
                <a16:creationId xmlns:a16="http://schemas.microsoft.com/office/drawing/2014/main" id="{CD3169C0-19D4-4C15-B3EF-85B2012C4C74}"/>
              </a:ext>
            </a:extLst>
          </p:cNvPr>
          <p:cNvSpPr txBox="1"/>
          <p:nvPr/>
        </p:nvSpPr>
        <p:spPr>
          <a:xfrm>
            <a:off x="9325360" y="2874040"/>
            <a:ext cx="2063115" cy="586699"/>
          </a:xfrm>
          <a:prstGeom prst="rect">
            <a:avLst/>
          </a:prstGeom>
          <a:noFill/>
        </p:spPr>
        <p:txBody>
          <a:bodyPr wrap="square" rtlCol="0">
            <a:noAutofit/>
          </a:bodyPr>
          <a:lstStyle/>
          <a:p>
            <a:pPr algn="ctr">
              <a:lnSpc>
                <a:spcPct val="107000"/>
              </a:lnSpc>
              <a:spcAft>
                <a:spcPts val="800"/>
              </a:spcAft>
            </a:pPr>
            <a:r>
              <a:rPr lang="pt-BR" dirty="0">
                <a:solidFill>
                  <a:srgbClr val="000000"/>
                </a:solidFill>
                <a:latin typeface="Arial Unicode MS"/>
                <a:ea typeface="Arial Unicode MS"/>
                <a:cs typeface="Arial Unicode MS"/>
              </a:rPr>
              <a:t>bicoque</a:t>
            </a:r>
            <a:endParaRPr lang="fr-FR"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8" name="Image 7">
            <a:extLst>
              <a:ext uri="{FF2B5EF4-FFF2-40B4-BE49-F238E27FC236}">
                <a16:creationId xmlns:a16="http://schemas.microsoft.com/office/drawing/2014/main" id="{1B0CCEE4-4DD1-41BA-A01A-1C04840A90C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827753" y="968833"/>
            <a:ext cx="268247" cy="457240"/>
          </a:xfrm>
          <a:prstGeom prst="rect">
            <a:avLst/>
          </a:prstGeom>
        </p:spPr>
      </p:pic>
      <p:pic>
        <p:nvPicPr>
          <p:cNvPr id="9" name="Image 8">
            <a:extLst>
              <a:ext uri="{FF2B5EF4-FFF2-40B4-BE49-F238E27FC236}">
                <a16:creationId xmlns:a16="http://schemas.microsoft.com/office/drawing/2014/main" id="{0D04621B-3F6A-4213-97E2-2A23ECFCA57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426471" y="2659114"/>
            <a:ext cx="268247" cy="457240"/>
          </a:xfrm>
          <a:prstGeom prst="rect">
            <a:avLst/>
          </a:prstGeom>
        </p:spPr>
      </p:pic>
      <p:pic>
        <p:nvPicPr>
          <p:cNvPr id="10" name="Image 9">
            <a:extLst>
              <a:ext uri="{FF2B5EF4-FFF2-40B4-BE49-F238E27FC236}">
                <a16:creationId xmlns:a16="http://schemas.microsoft.com/office/drawing/2014/main" id="{F1CE42D9-4EFB-475A-8139-A2413E1E1C6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853838" y="4573859"/>
            <a:ext cx="268247" cy="457240"/>
          </a:xfrm>
          <a:prstGeom prst="rect">
            <a:avLst/>
          </a:prstGeom>
        </p:spPr>
      </p:pic>
      <p:sp>
        <p:nvSpPr>
          <p:cNvPr id="33" name="ZoneTexte 32">
            <a:extLst>
              <a:ext uri="{FF2B5EF4-FFF2-40B4-BE49-F238E27FC236}">
                <a16:creationId xmlns:a16="http://schemas.microsoft.com/office/drawing/2014/main" id="{47B80C9C-4174-4B02-B956-DC584B96CFC7}"/>
              </a:ext>
            </a:extLst>
          </p:cNvPr>
          <p:cNvSpPr txBox="1"/>
          <p:nvPr/>
        </p:nvSpPr>
        <p:spPr>
          <a:xfrm>
            <a:off x="443136" y="1485311"/>
            <a:ext cx="8027509" cy="1131848"/>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Faire des commentaires plus ou moins désobligeants et médisants.</a:t>
            </a:r>
          </a:p>
        </p:txBody>
      </p:sp>
      <p:sp>
        <p:nvSpPr>
          <p:cNvPr id="35" name="ZoneTexte 34">
            <a:extLst>
              <a:ext uri="{FF2B5EF4-FFF2-40B4-BE49-F238E27FC236}">
                <a16:creationId xmlns:a16="http://schemas.microsoft.com/office/drawing/2014/main" id="{BDB56F65-7B86-4681-A890-3F654E943E0D}"/>
              </a:ext>
            </a:extLst>
          </p:cNvPr>
          <p:cNvSpPr txBox="1"/>
          <p:nvPr/>
        </p:nvSpPr>
        <p:spPr>
          <a:xfrm>
            <a:off x="428569" y="3333285"/>
            <a:ext cx="8819167" cy="577850"/>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Petite maison de médiocre apparence.</a:t>
            </a:r>
          </a:p>
        </p:txBody>
      </p:sp>
      <p:sp>
        <p:nvSpPr>
          <p:cNvPr id="37" name="ZoneTexte 36">
            <a:extLst>
              <a:ext uri="{FF2B5EF4-FFF2-40B4-BE49-F238E27FC236}">
                <a16:creationId xmlns:a16="http://schemas.microsoft.com/office/drawing/2014/main" id="{2987D6B0-3EA6-4184-AEDE-BC7D008CC2E5}"/>
              </a:ext>
            </a:extLst>
          </p:cNvPr>
          <p:cNvSpPr txBox="1"/>
          <p:nvPr/>
        </p:nvSpPr>
        <p:spPr>
          <a:xfrm>
            <a:off x="391522" y="5248552"/>
            <a:ext cx="8269379" cy="1131848"/>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Gain, avantage financier que l'on retire d'une chose ou d'une activité.</a:t>
            </a:r>
          </a:p>
        </p:txBody>
      </p:sp>
      <p:sp>
        <p:nvSpPr>
          <p:cNvPr id="20" name="CaixaDeTexto 109">
            <a:extLst>
              <a:ext uri="{FF2B5EF4-FFF2-40B4-BE49-F238E27FC236}">
                <a16:creationId xmlns:a16="http://schemas.microsoft.com/office/drawing/2014/main" id="{8FD119FD-2B6D-405B-B044-6B4DC7A3EF40}"/>
              </a:ext>
            </a:extLst>
          </p:cNvPr>
          <p:cNvSpPr txBox="1"/>
          <p:nvPr/>
        </p:nvSpPr>
        <p:spPr>
          <a:xfrm>
            <a:off x="9290353" y="4648233"/>
            <a:ext cx="1797290"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profit</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Espace réservé du pied de page 6">
            <a:extLst>
              <a:ext uri="{FF2B5EF4-FFF2-40B4-BE49-F238E27FC236}">
                <a16:creationId xmlns:a16="http://schemas.microsoft.com/office/drawing/2014/main" id="{A6D4DCF2-7BAF-4528-A1AC-98D90F1D87FB}"/>
              </a:ext>
            </a:extLst>
          </p:cNvPr>
          <p:cNvSpPr>
            <a:spLocks noGrp="1"/>
          </p:cNvSpPr>
          <p:nvPr>
            <p:ph type="ftr" sz="quarter" idx="11"/>
          </p:nvPr>
        </p:nvSpPr>
        <p:spPr/>
        <p:txBody>
          <a:bodyPr/>
          <a:lstStyle/>
          <a:p>
            <a:r>
              <a:rPr lang="fr-FR"/>
              <a:t>www.dys-positif.fr</a:t>
            </a:r>
            <a:endParaRPr lang="fr-FR" dirty="0"/>
          </a:p>
        </p:txBody>
      </p:sp>
      <p:pic>
        <p:nvPicPr>
          <p:cNvPr id="4" name="Image 3">
            <a:extLst>
              <a:ext uri="{FF2B5EF4-FFF2-40B4-BE49-F238E27FC236}">
                <a16:creationId xmlns:a16="http://schemas.microsoft.com/office/drawing/2014/main" id="{029CAF1C-D6BE-D768-1038-8285145E13CC}"/>
              </a:ext>
            </a:extLst>
          </p:cNvPr>
          <p:cNvPicPr>
            <a:picLocks noChangeAspect="1"/>
          </p:cNvPicPr>
          <p:nvPr/>
        </p:nvPicPr>
        <p:blipFill>
          <a:blip r:embed="rId3"/>
          <a:stretch>
            <a:fillRect/>
          </a:stretch>
        </p:blipFill>
        <p:spPr>
          <a:xfrm>
            <a:off x="8821423" y="686335"/>
            <a:ext cx="1487819" cy="1487819"/>
          </a:xfrm>
          <a:prstGeom prst="rect">
            <a:avLst/>
          </a:prstGeom>
        </p:spPr>
      </p:pic>
      <p:pic>
        <p:nvPicPr>
          <p:cNvPr id="5" name="Image 4">
            <a:extLst>
              <a:ext uri="{FF2B5EF4-FFF2-40B4-BE49-F238E27FC236}">
                <a16:creationId xmlns:a16="http://schemas.microsoft.com/office/drawing/2014/main" id="{B2009F72-DB77-5110-E028-F24A402A5AD8}"/>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9792137" y="3248089"/>
            <a:ext cx="1034210" cy="1034210"/>
          </a:xfrm>
          <a:prstGeom prst="rect">
            <a:avLst/>
          </a:prstGeom>
        </p:spPr>
      </p:pic>
      <p:pic>
        <p:nvPicPr>
          <p:cNvPr id="15" name="Image 14">
            <a:extLst>
              <a:ext uri="{FF2B5EF4-FFF2-40B4-BE49-F238E27FC236}">
                <a16:creationId xmlns:a16="http://schemas.microsoft.com/office/drawing/2014/main" id="{519B502B-3D4E-0877-FD83-F17D684C5BBB}"/>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9473065" y="4816775"/>
            <a:ext cx="1236391" cy="1236391"/>
          </a:xfrm>
          <a:prstGeom prst="rect">
            <a:avLst/>
          </a:prstGeom>
        </p:spPr>
      </p:pic>
    </p:spTree>
    <p:extLst>
      <p:ext uri="{BB962C8B-B14F-4D97-AF65-F5344CB8AC3E}">
        <p14:creationId xmlns:p14="http://schemas.microsoft.com/office/powerpoint/2010/main" val="2209164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5"/>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1" grpId="0" animBg="1"/>
      <p:bldP spid="2" grpId="0"/>
      <p:bldP spid="11" grpId="0"/>
      <p:bldP spid="13" grpId="0"/>
      <p:bldP spid="14" grpId="0"/>
      <p:bldP spid="17" grpId="0" animBg="1"/>
      <p:bldP spid="18" grpId="0"/>
      <p:bldP spid="22" grpId="0"/>
      <p:bldP spid="33" grpId="0"/>
      <p:bldP spid="35" grpId="0"/>
      <p:bldP spid="37" grpId="0"/>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3E92D30C-74E9-485F-98AC-0CC31D557078}"/>
              </a:ext>
            </a:extLst>
          </p:cNvPr>
          <p:cNvSpPr>
            <a:spLocks noGrp="1"/>
          </p:cNvSpPr>
          <p:nvPr>
            <p:ph idx="1"/>
          </p:nvPr>
        </p:nvSpPr>
        <p:spPr>
          <a:xfrm>
            <a:off x="332874" y="348634"/>
            <a:ext cx="11526252" cy="4313603"/>
          </a:xfrm>
        </p:spPr>
        <p:txBody>
          <a:bodyPr>
            <a:normAutofit fontScale="85000" lnSpcReduction="10000"/>
          </a:bodyPr>
          <a:lstStyle/>
          <a:p>
            <a:pPr>
              <a:lnSpc>
                <a:spcPct val="170000"/>
              </a:lnSpc>
            </a:pPr>
            <a:r>
              <a:rPr lang="fr-FR" sz="2400" dirty="0"/>
              <a:t>Le texte : </a:t>
            </a:r>
          </a:p>
          <a:p>
            <a:pPr marL="0" indent="0">
              <a:lnSpc>
                <a:spcPct val="200000"/>
              </a:lnSpc>
              <a:buNone/>
            </a:pPr>
            <a:r>
              <a:rPr lang="fr-FR" dirty="0">
                <a:latin typeface="Arial" panose="020B0604020202020204" pitchFamily="34" charset="0"/>
                <a:cs typeface="Arial" panose="020B0604020202020204" pitchFamily="34" charset="0"/>
              </a:rPr>
              <a:t>Arthur et Médéric étaient voisins.</a:t>
            </a:r>
          </a:p>
          <a:p>
            <a:pPr marL="0" indent="0">
              <a:lnSpc>
                <a:spcPct val="200000"/>
              </a:lnSpc>
              <a:buNone/>
            </a:pPr>
            <a:r>
              <a:rPr lang="fr-FR" dirty="0">
                <a:latin typeface="Arial" panose="020B0604020202020204" pitchFamily="34" charset="0"/>
                <a:cs typeface="Arial" panose="020B0604020202020204" pitchFamily="34" charset="0"/>
              </a:rPr>
              <a:t>Le premier était un riche commerçant de moutons. Sur sa manière de faire des marchés on avait quelques doutes. Le second, un pauvre quêteux, venait d'arriver dans le village. Sa conduite à lui aussi faisait jaser tout le monde.</a:t>
            </a:r>
            <a:endParaRPr lang="fr-FR" dirty="0"/>
          </a:p>
        </p:txBody>
      </p:sp>
      <p:pic>
        <p:nvPicPr>
          <p:cNvPr id="4" name="Image 3">
            <a:extLst>
              <a:ext uri="{FF2B5EF4-FFF2-40B4-BE49-F238E27FC236}">
                <a16:creationId xmlns:a16="http://schemas.microsoft.com/office/drawing/2014/main" id="{2474EB79-D1CE-4AAB-B62C-32198703577A}"/>
              </a:ext>
            </a:extLst>
          </p:cNvPr>
          <p:cNvPicPr>
            <a:picLocks noChangeAspect="1"/>
          </p:cNvPicPr>
          <p:nvPr/>
        </p:nvPicPr>
        <p:blipFill>
          <a:blip r:embed="rId2"/>
          <a:stretch>
            <a:fillRect/>
          </a:stretch>
        </p:blipFill>
        <p:spPr>
          <a:xfrm>
            <a:off x="11475220" y="192224"/>
            <a:ext cx="383906" cy="643971"/>
          </a:xfrm>
          <a:prstGeom prst="rect">
            <a:avLst/>
          </a:prstGeom>
        </p:spPr>
      </p:pic>
      <p:sp>
        <p:nvSpPr>
          <p:cNvPr id="5" name="Espace réservé du pied de page 4">
            <a:extLst>
              <a:ext uri="{FF2B5EF4-FFF2-40B4-BE49-F238E27FC236}">
                <a16:creationId xmlns:a16="http://schemas.microsoft.com/office/drawing/2014/main" id="{1F1954D2-7366-4529-82BD-6B70DE19C72F}"/>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358280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0DBD1CB-4DF7-42B3-BF81-093CFFC5A942}"/>
              </a:ext>
            </a:extLst>
          </p:cNvPr>
          <p:cNvSpPr>
            <a:spLocks noGrp="1"/>
          </p:cNvSpPr>
          <p:nvPr>
            <p:ph idx="1"/>
          </p:nvPr>
        </p:nvSpPr>
        <p:spPr>
          <a:xfrm>
            <a:off x="973498" y="820261"/>
            <a:ext cx="10002634" cy="4033699"/>
          </a:xfrm>
        </p:spPr>
        <p:txBody>
          <a:bodyPr>
            <a:noAutofit/>
          </a:bodyPr>
          <a:lstStyle/>
          <a:p>
            <a:pPr marL="0" indent="0">
              <a:lnSpc>
                <a:spcPct val="150000"/>
              </a:lnSpc>
              <a:buNone/>
            </a:pPr>
            <a:r>
              <a:rPr lang="fr-FR" sz="2400" dirty="0">
                <a:latin typeface="Arial" panose="020B0604020202020204" pitchFamily="34" charset="0"/>
                <a:cs typeface="Arial" panose="020B0604020202020204" pitchFamily="34" charset="0"/>
              </a:rPr>
              <a:t>On racontait à la ronde que plusieurs vols mystérieux avaient été commis depuis peu. Certains disaient même avoir vu Médéric rentrer la nuit dans sa vilaine bicoque avec de drôles de paquets sur le dos.</a:t>
            </a:r>
          </a:p>
          <a:p>
            <a:pPr marL="0" indent="0">
              <a:lnSpc>
                <a:spcPct val="150000"/>
              </a:lnSpc>
              <a:buNone/>
            </a:pPr>
            <a:r>
              <a:rPr lang="fr-FR" sz="2400" dirty="0">
                <a:latin typeface="Arial" panose="020B0604020202020204" pitchFamily="34" charset="0"/>
                <a:cs typeface="Arial" panose="020B0604020202020204" pitchFamily="34" charset="0"/>
              </a:rPr>
              <a:t>Un jour, un homme se présenta chez le vendeur de moutons en disant :</a:t>
            </a:r>
          </a:p>
          <a:p>
            <a:pPr marL="0" indent="0">
              <a:lnSpc>
                <a:spcPct val="150000"/>
              </a:lnSpc>
              <a:buNone/>
            </a:pPr>
            <a:r>
              <a:rPr lang="fr-FR" sz="2400" dirty="0">
                <a:latin typeface="Arial" panose="020B0604020202020204" pitchFamily="34" charset="0"/>
                <a:cs typeface="Arial" panose="020B0604020202020204" pitchFamily="34" charset="0"/>
              </a:rPr>
              <a:t>- Salut, l'ami. Je viens pour acheter un mouton.</a:t>
            </a:r>
          </a:p>
          <a:p>
            <a:pPr marL="0" indent="0">
              <a:lnSpc>
                <a:spcPct val="150000"/>
              </a:lnSpc>
              <a:buNone/>
            </a:pPr>
            <a:r>
              <a:rPr lang="fr-FR" sz="2400" dirty="0">
                <a:latin typeface="Arial" panose="020B0604020202020204" pitchFamily="34" charset="0"/>
                <a:cs typeface="Arial" panose="020B0604020202020204" pitchFamily="34" charset="0"/>
              </a:rPr>
              <a:t>- Allons à la bergerie, vous pourrez choisir, dit Arthur.</a:t>
            </a:r>
          </a:p>
          <a:p>
            <a:pPr marL="0" indent="0">
              <a:lnSpc>
                <a:spcPct val="150000"/>
              </a:lnSpc>
              <a:buNone/>
            </a:pPr>
            <a:endParaRPr lang="fr-FR" sz="2400"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B387AFF2-42FA-45B1-92E3-B7FF813509DF}"/>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703744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14021</TotalTime>
  <Words>2491</Words>
  <Application>Microsoft Office PowerPoint</Application>
  <PresentationFormat>Grand écran</PresentationFormat>
  <Paragraphs>335</Paragraphs>
  <Slides>53</Slides>
  <Notes>0</Notes>
  <HiddenSlides>0</HiddenSlides>
  <MMClips>0</MMClips>
  <ScaleCrop>false</ScaleCrop>
  <HeadingPairs>
    <vt:vector size="6" baseType="variant">
      <vt:variant>
        <vt:lpstr>Polices utilisées</vt:lpstr>
      </vt:variant>
      <vt:variant>
        <vt:i4>15</vt:i4>
      </vt:variant>
      <vt:variant>
        <vt:lpstr>Thème</vt:lpstr>
      </vt:variant>
      <vt:variant>
        <vt:i4>1</vt:i4>
      </vt:variant>
      <vt:variant>
        <vt:lpstr>Titres des diapositives</vt:lpstr>
      </vt:variant>
      <vt:variant>
        <vt:i4>53</vt:i4>
      </vt:variant>
    </vt:vector>
  </HeadingPairs>
  <TitlesOfParts>
    <vt:vector size="69" baseType="lpstr">
      <vt:lpstr>Agency FB</vt:lpstr>
      <vt:lpstr>Arial</vt:lpstr>
      <vt:lpstr>Arial Unicode MS</vt:lpstr>
      <vt:lpstr>AvenirNext LT Pro Regular</vt:lpstr>
      <vt:lpstr>Bahnschrift</vt:lpstr>
      <vt:lpstr>Bahnschrift Condensed</vt:lpstr>
      <vt:lpstr>Bahnschrift SemiLight</vt:lpstr>
      <vt:lpstr>Baskerville Old Face</vt:lpstr>
      <vt:lpstr>Bauhaus 93</vt:lpstr>
      <vt:lpstr>Blackadder ITC</vt:lpstr>
      <vt:lpstr>Calibri</vt:lpstr>
      <vt:lpstr>Calibri Light</vt:lpstr>
      <vt:lpstr>Caveat</vt:lpstr>
      <vt:lpstr>Comic Sans MS</vt:lpstr>
      <vt:lpstr>CrayonL</vt:lpstr>
      <vt:lpstr>Thème Office</vt:lpstr>
      <vt:lpstr>date </vt:lpstr>
      <vt:lpstr>Rappel</vt:lpstr>
      <vt:lpstr>Exercice de rappel.</vt:lpstr>
      <vt:lpstr>Correction :</vt:lpstr>
      <vt:lpstr>Le texte de cette semaine est un conte québécois.</vt:lpstr>
      <vt:lpstr>Le Québec. </vt:lpstr>
      <vt:lpstr>Les mots difficiles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Lecture entrainement.</vt:lpstr>
      <vt:lpstr>Les scores :</vt:lpstr>
      <vt:lpstr>La fin de l’histoire :</vt:lpstr>
      <vt:lpstr>Présentation PowerPoint</vt:lpstr>
      <vt:lpstr>Présentation PowerPoint</vt:lpstr>
      <vt:lpstr>Questions : </vt:lpstr>
      <vt:lpstr>Le résumé</vt:lpstr>
      <vt:lpstr>Je vous distribue le texte.</vt:lpstr>
      <vt:lpstr>Les mots invariables de la semaine : </vt:lpstr>
      <vt:lpstr>Lecture rapide : chacun son tour</vt:lpstr>
      <vt:lpstr>Présentation PowerPoint</vt:lpstr>
      <vt:lpstr>Exercices : prépa dictée.</vt:lpstr>
      <vt:lpstr>Dans les phrases de la dictée, nous allons chercher les verbes.</vt:lpstr>
      <vt:lpstr>Copiez la première phrase :</vt:lpstr>
      <vt:lpstr>Présentation PowerPoint</vt:lpstr>
      <vt:lpstr>Présentation PowerPoint</vt:lpstr>
      <vt:lpstr>Copiez la deuxième phrase :</vt:lpstr>
      <vt:lpstr>Présentation PowerPoint</vt:lpstr>
      <vt:lpstr>Présentation PowerPoint</vt:lpstr>
      <vt:lpstr>Copiez la troisième phrase :</vt:lpstr>
      <vt:lpstr>Présentation PowerPoint</vt:lpstr>
      <vt:lpstr>Présentation PowerPoint</vt:lpstr>
      <vt:lpstr>Copiez la quatrième phrase :</vt:lpstr>
      <vt:lpstr>Présentation PowerPoint</vt:lpstr>
      <vt:lpstr>Présentation PowerPoint</vt:lpstr>
      <vt:lpstr>Copiez la dernière phrase :</vt:lpstr>
      <vt:lpstr>Présentation PowerPoint</vt:lpstr>
      <vt:lpstr>Présentation PowerPoint</vt:lpstr>
      <vt:lpstr>Bilan : </vt:lpstr>
      <vt:lpstr>La prochaine fois</vt:lpstr>
      <vt:lpstr>Devoirs : </vt:lpstr>
      <vt:lpstr>Lecture mots rapide : chacun son tour</vt:lpstr>
      <vt:lpstr>Lecture mots rapide : chacun son tour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date</dc:title>
  <dc:creator>aline ledoux</dc:creator>
  <cp:lastModifiedBy>fabrice ledoux</cp:lastModifiedBy>
  <cp:revision>192</cp:revision>
  <dcterms:created xsi:type="dcterms:W3CDTF">2021-07-07T15:19:39Z</dcterms:created>
  <dcterms:modified xsi:type="dcterms:W3CDTF">2022-05-11T08:27:48Z</dcterms:modified>
</cp:coreProperties>
</file>