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343" r:id="rId2"/>
    <p:sldId id="257" r:id="rId3"/>
    <p:sldId id="613" r:id="rId4"/>
    <p:sldId id="258" r:id="rId5"/>
    <p:sldId id="682" r:id="rId6"/>
    <p:sldId id="683" r:id="rId7"/>
    <p:sldId id="696" r:id="rId8"/>
    <p:sldId id="684" r:id="rId9"/>
    <p:sldId id="688" r:id="rId10"/>
    <p:sldId id="523" r:id="rId11"/>
    <p:sldId id="676" r:id="rId12"/>
    <p:sldId id="279" r:id="rId13"/>
    <p:sldId id="306" r:id="rId14"/>
    <p:sldId id="685" r:id="rId15"/>
    <p:sldId id="679" r:id="rId16"/>
    <p:sldId id="680" r:id="rId17"/>
    <p:sldId id="695" r:id="rId18"/>
    <p:sldId id="400" r:id="rId19"/>
    <p:sldId id="646" r:id="rId20"/>
    <p:sldId id="647" r:id="rId21"/>
    <p:sldId id="648" r:id="rId22"/>
    <p:sldId id="510" r:id="rId23"/>
    <p:sldId id="388" r:id="rId24"/>
    <p:sldId id="389" r:id="rId25"/>
    <p:sldId id="512" r:id="rId26"/>
    <p:sldId id="649" r:id="rId27"/>
    <p:sldId id="675" r:id="rId28"/>
    <p:sldId id="834" r:id="rId29"/>
    <p:sldId id="835" r:id="rId30"/>
    <p:sldId id="340" r:id="rId31"/>
    <p:sldId id="836" r:id="rId32"/>
    <p:sldId id="341" r:id="rId33"/>
    <p:sldId id="354" r:id="rId34"/>
    <p:sldId id="837" r:id="rId35"/>
    <p:sldId id="838" r:id="rId36"/>
    <p:sldId id="825" r:id="rId37"/>
    <p:sldId id="821" r:id="rId38"/>
    <p:sldId id="840" r:id="rId39"/>
    <p:sldId id="841" r:id="rId40"/>
    <p:sldId id="608" r:id="rId41"/>
    <p:sldId id="609" r:id="rId42"/>
    <p:sldId id="610" r:id="rId43"/>
    <p:sldId id="611" r:id="rId44"/>
    <p:sldId id="612" r:id="rId4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36" autoAdjust="0"/>
    <p:restoredTop sz="94660"/>
  </p:normalViewPr>
  <p:slideViewPr>
    <p:cSldViewPr snapToGrid="0">
      <p:cViewPr varScale="1">
        <p:scale>
          <a:sx n="87" d="100"/>
          <a:sy n="87" d="100"/>
        </p:scale>
        <p:origin x="39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11/05/2022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21781943-704F-4DE4-8850-A0005D2D25CB}"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E76A7C96-06E4-43E3-963E-CCFD9A100F15}"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D64EB5A1-7783-4F9B-8483-445549FEBE25}"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6388A7BC-133B-46C4-9E47-D473924B56E1}"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3024E6BA-7128-4686-8A31-29C51CFBC0CE}"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621AB7E8-F485-484C-972A-2F854A4F553C}" type="datetime1">
              <a:rPr lang="fr-FR" smtClean="0"/>
              <a:t>11/05/2022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1CB05AAC-A39A-4DEA-AE5A-C05DBEE26458}" type="datetime1">
              <a:rPr lang="fr-FR" smtClean="0"/>
              <a:t>11/05/2022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CEAAE9B6-A5C9-4044-912D-CE628192D8D0}" type="datetime1">
              <a:rPr lang="fr-FR" smtClean="0"/>
              <a:t>11/05/2022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4CF30BD-83B6-4223-B153-A0CA10E12A3B}" type="datetime1">
              <a:rPr lang="fr-FR" smtClean="0"/>
              <a:t>11/05/2022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4DBC022E-B635-465C-A76A-0BDCA64AA026}" type="datetime1">
              <a:rPr lang="fr-FR" smtClean="0"/>
              <a:t>11/05/2022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88911D9-CBA6-4D27-A71E-AFAB9C4C8E4C}" type="datetime1">
              <a:rPr lang="fr-FR" smtClean="0"/>
              <a:t>11/05/2022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A069F9-23C4-4166-A2F9-45E728ACEBE8}"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43</a:t>
            </a:r>
          </a:p>
          <a:p>
            <a:r>
              <a:rPr lang="fr-FR" sz="4800" dirty="0">
                <a:latin typeface="Arial" panose="020B0604020202020204" pitchFamily="34" charset="0"/>
                <a:cs typeface="Arial" panose="020B0604020202020204" pitchFamily="34" charset="0"/>
              </a:rPr>
              <a:t>Les trois moutons </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pic>
        <p:nvPicPr>
          <p:cNvPr id="7" name="Image 6">
            <a:extLst>
              <a:ext uri="{FF2B5EF4-FFF2-40B4-BE49-F238E27FC236}">
                <a16:creationId xmlns:a16="http://schemas.microsoft.com/office/drawing/2014/main" id="{E467A2B8-6944-8E1F-4D29-688D65DEF99D}"/>
              </a:ext>
            </a:extLst>
          </p:cNvPr>
          <p:cNvPicPr>
            <a:picLocks noChangeAspect="1"/>
          </p:cNvPicPr>
          <p:nvPr/>
        </p:nvPicPr>
        <p:blipFill>
          <a:blip r:embed="rId3"/>
          <a:stretch>
            <a:fillRect/>
          </a:stretch>
        </p:blipFill>
        <p:spPr>
          <a:xfrm>
            <a:off x="9263343" y="2583451"/>
            <a:ext cx="2439661" cy="3176863"/>
          </a:xfrm>
          <a:prstGeom prst="rect">
            <a:avLst/>
          </a:prstGeom>
        </p:spPr>
      </p:pic>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tângulo de cantos arredondados 195">
            <a:extLst>
              <a:ext uri="{FF2B5EF4-FFF2-40B4-BE49-F238E27FC236}">
                <a16:creationId xmlns:a16="http://schemas.microsoft.com/office/drawing/2014/main" id="{77AF5AC4-9EAB-4F04-8C18-74447080C3CA}"/>
              </a:ext>
            </a:extLst>
          </p:cNvPr>
          <p:cNvSpPr/>
          <p:nvPr/>
        </p:nvSpPr>
        <p:spPr>
          <a:xfrm>
            <a:off x="9255371" y="4537086"/>
            <a:ext cx="1797290" cy="1580885"/>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480608" y="2777739"/>
            <a:ext cx="1718354" cy="1580885"/>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89160" y="1035084"/>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faire jaser :</a:t>
            </a:r>
            <a:r>
              <a:rPr lang="fr-FR" sz="2800" dirty="0">
                <a:latin typeface="Arial" panose="020B0604020202020204" pitchFamily="34" charset="0"/>
                <a:cs typeface="Arial" panose="020B0604020202020204" pitchFamily="34" charset="0"/>
              </a:rPr>
              <a:t> verbe</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356540" y="4648233"/>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profit : </a:t>
            </a:r>
            <a:r>
              <a:rPr lang="fr-FR" sz="2800" dirty="0">
                <a:latin typeface="Arial" panose="020B0604020202020204" pitchFamily="34" charset="0"/>
                <a:cs typeface="Arial" panose="020B0604020202020204" pitchFamily="34" charset="0"/>
              </a:rPr>
              <a:t>nom masculin</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36204" y="2833766"/>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bicoque :</a:t>
            </a:r>
            <a:r>
              <a:rPr lang="fr-FR" sz="2800" dirty="0">
                <a:latin typeface="Arial" panose="020B0604020202020204" pitchFamily="34" charset="0"/>
                <a:cs typeface="Arial" panose="020B0604020202020204" pitchFamily="34" charset="0"/>
              </a:rPr>
              <a:t> nom féminin</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faire jaser</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25360" y="2874040"/>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bicoque</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7753" y="968833"/>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26471" y="2659114"/>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53838" y="4573859"/>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485311"/>
            <a:ext cx="802750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Faire des commentaires plus ou moins désobligeants et médisants.</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28569" y="3333285"/>
            <a:ext cx="8819167"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Petite maison de médiocre apparence.</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391522" y="5248552"/>
            <a:ext cx="826937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Gain, avantage financier que l'on retire d'une chose ou d'une activité.</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9290353" y="4648233"/>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profit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Espace réservé du pied de page 6">
            <a:extLst>
              <a:ext uri="{FF2B5EF4-FFF2-40B4-BE49-F238E27FC236}">
                <a16:creationId xmlns:a16="http://schemas.microsoft.com/office/drawing/2014/main" id="{A6D4DCF2-7BAF-4528-A1AC-98D90F1D87FB}"/>
              </a:ext>
            </a:extLst>
          </p:cNvPr>
          <p:cNvSpPr>
            <a:spLocks noGrp="1"/>
          </p:cNvSpPr>
          <p:nvPr>
            <p:ph type="ftr" sz="quarter" idx="11"/>
          </p:nvPr>
        </p:nvSpPr>
        <p:spPr/>
        <p:txBody>
          <a:bodyPr/>
          <a:lstStyle/>
          <a:p>
            <a:r>
              <a:rPr lang="fr-FR"/>
              <a:t>www.dys-positif.fr</a:t>
            </a:r>
            <a:endParaRPr lang="fr-FR" dirty="0"/>
          </a:p>
        </p:txBody>
      </p:sp>
      <p:pic>
        <p:nvPicPr>
          <p:cNvPr id="4" name="Image 3">
            <a:extLst>
              <a:ext uri="{FF2B5EF4-FFF2-40B4-BE49-F238E27FC236}">
                <a16:creationId xmlns:a16="http://schemas.microsoft.com/office/drawing/2014/main" id="{029CAF1C-D6BE-D768-1038-8285145E13CC}"/>
              </a:ext>
            </a:extLst>
          </p:cNvPr>
          <p:cNvPicPr>
            <a:picLocks noChangeAspect="1"/>
          </p:cNvPicPr>
          <p:nvPr/>
        </p:nvPicPr>
        <p:blipFill>
          <a:blip r:embed="rId3"/>
          <a:stretch>
            <a:fillRect/>
          </a:stretch>
        </p:blipFill>
        <p:spPr>
          <a:xfrm>
            <a:off x="8821423" y="686335"/>
            <a:ext cx="1487819" cy="1487819"/>
          </a:xfrm>
          <a:prstGeom prst="rect">
            <a:avLst/>
          </a:prstGeom>
        </p:spPr>
      </p:pic>
      <p:pic>
        <p:nvPicPr>
          <p:cNvPr id="5" name="Image 4">
            <a:extLst>
              <a:ext uri="{FF2B5EF4-FFF2-40B4-BE49-F238E27FC236}">
                <a16:creationId xmlns:a16="http://schemas.microsoft.com/office/drawing/2014/main" id="{B2009F72-DB77-5110-E028-F24A402A5AD8}"/>
              </a:ext>
            </a:extLst>
          </p:cNvPr>
          <p:cNvPicPr>
            <a:picLocks noChangeAspect="1"/>
          </p:cNvPicPr>
          <p:nvPr/>
        </p:nvPicPr>
        <p:blipFill>
          <a:blip r:embed="rId4"/>
          <a:stretch>
            <a:fillRect/>
          </a:stretch>
        </p:blipFill>
        <p:spPr>
          <a:xfrm>
            <a:off x="9792137" y="3248089"/>
            <a:ext cx="1034210" cy="1034210"/>
          </a:xfrm>
          <a:prstGeom prst="rect">
            <a:avLst/>
          </a:prstGeom>
        </p:spPr>
      </p:pic>
      <p:pic>
        <p:nvPicPr>
          <p:cNvPr id="15" name="Image 14">
            <a:extLst>
              <a:ext uri="{FF2B5EF4-FFF2-40B4-BE49-F238E27FC236}">
                <a16:creationId xmlns:a16="http://schemas.microsoft.com/office/drawing/2014/main" id="{519B502B-3D4E-0877-FD83-F17D684C5BBB}"/>
              </a:ext>
            </a:extLst>
          </p:cNvPr>
          <p:cNvPicPr>
            <a:picLocks noChangeAspect="1"/>
          </p:cNvPicPr>
          <p:nvPr/>
        </p:nvPicPr>
        <p:blipFill>
          <a:blip r:embed="rId5"/>
          <a:stretch>
            <a:fillRect/>
          </a:stretch>
        </p:blipFill>
        <p:spPr>
          <a:xfrm>
            <a:off x="9473065" y="4816775"/>
            <a:ext cx="1236391" cy="1236391"/>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animBg="1"/>
      <p:bldP spid="2" grpId="0"/>
      <p:bldP spid="11" grpId="0"/>
      <p:bldP spid="13" grpId="0"/>
      <p:bldP spid="14" grpId="0"/>
      <p:bldP spid="17" grpId="0" animBg="1"/>
      <p:bldP spid="18" grpId="0"/>
      <p:bldP spid="22" grpId="0"/>
      <p:bldP spid="33" grpId="0"/>
      <p:bldP spid="35" grpId="0"/>
      <p:bldP spid="37"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313603"/>
          </a:xfrm>
        </p:spPr>
        <p:txBody>
          <a:bodyPr>
            <a:normAutofit fontScale="85000" lnSpcReduction="10000"/>
          </a:bodyPr>
          <a:lstStyle/>
          <a:p>
            <a:pPr>
              <a:lnSpc>
                <a:spcPct val="170000"/>
              </a:lnSpc>
            </a:pPr>
            <a:r>
              <a:rPr lang="fr-FR" sz="2400" dirty="0"/>
              <a:t>Le texte : </a:t>
            </a:r>
          </a:p>
          <a:p>
            <a:pPr marL="0" indent="0">
              <a:lnSpc>
                <a:spcPct val="200000"/>
              </a:lnSpc>
              <a:buNone/>
            </a:pPr>
            <a:r>
              <a:rPr lang="fr-FR" dirty="0">
                <a:latin typeface="Arial" panose="020B0604020202020204" pitchFamily="34" charset="0"/>
                <a:cs typeface="Arial" panose="020B0604020202020204" pitchFamily="34" charset="0"/>
              </a:rPr>
              <a:t>Arthur et Médéric étaient voisins.</a:t>
            </a:r>
          </a:p>
          <a:p>
            <a:pPr marL="0" indent="0">
              <a:lnSpc>
                <a:spcPct val="200000"/>
              </a:lnSpc>
              <a:buNone/>
            </a:pPr>
            <a:r>
              <a:rPr lang="fr-FR" dirty="0">
                <a:latin typeface="Arial" panose="020B0604020202020204" pitchFamily="34" charset="0"/>
                <a:cs typeface="Arial" panose="020B0604020202020204" pitchFamily="34" charset="0"/>
              </a:rPr>
              <a:t>Le premier était un riche commerçant de moutons. Sur sa manière de faire des marchés on avait quelques doutes. Le second, un pauvre quêteux, venait d'arriver dans le village. Sa conduite à lui aussi faisait jaser tout le monde.</a:t>
            </a:r>
            <a:endParaRPr lang="fr-FR" dirty="0"/>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a:stretch>
            <a:fillRect/>
          </a:stretch>
        </p:blipFill>
        <p:spPr>
          <a:xfrm>
            <a:off x="11475220" y="192224"/>
            <a:ext cx="383906" cy="643971"/>
          </a:xfrm>
          <a:prstGeom prst="rect">
            <a:avLst/>
          </a:prstGeom>
        </p:spPr>
      </p:pic>
      <p:sp>
        <p:nvSpPr>
          <p:cNvPr id="7" name="ZoneTexte 6">
            <a:extLst>
              <a:ext uri="{FF2B5EF4-FFF2-40B4-BE49-F238E27FC236}">
                <a16:creationId xmlns:a16="http://schemas.microsoft.com/office/drawing/2014/main" id="{8D5DC5EE-7B89-4F0C-8D26-60FD64A5B36C}"/>
              </a:ext>
            </a:extLst>
          </p:cNvPr>
          <p:cNvSpPr txBox="1"/>
          <p:nvPr/>
        </p:nvSpPr>
        <p:spPr>
          <a:xfrm>
            <a:off x="511310" y="4336311"/>
            <a:ext cx="10500561" cy="1951496"/>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sont les personnages ?</a:t>
            </a:r>
          </a:p>
          <a:p>
            <a:pPr>
              <a:lnSpc>
                <a:spcPct val="150000"/>
              </a:lnSpc>
            </a:pPr>
            <a:r>
              <a:rPr lang="fr-FR" sz="2800" dirty="0">
                <a:solidFill>
                  <a:schemeClr val="accent1"/>
                </a:solidFill>
                <a:latin typeface="Arial" panose="020B0604020202020204" pitchFamily="34" charset="0"/>
                <a:cs typeface="Arial" panose="020B0604020202020204" pitchFamily="34" charset="0"/>
              </a:rPr>
              <a:t>Qu’ont-ils en commun ?</a:t>
            </a:r>
          </a:p>
          <a:p>
            <a:pPr>
              <a:lnSpc>
                <a:spcPct val="150000"/>
              </a:lnSpc>
            </a:pPr>
            <a:r>
              <a:rPr lang="fr-FR" sz="2800" dirty="0">
                <a:solidFill>
                  <a:schemeClr val="accent1"/>
                </a:solidFill>
                <a:latin typeface="Arial" panose="020B0604020202020204" pitchFamily="34" charset="0"/>
                <a:cs typeface="Arial" panose="020B0604020202020204" pitchFamily="34" charset="0"/>
              </a:rPr>
              <a:t>En quoi sont-ils différents ?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5828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973498" y="820261"/>
            <a:ext cx="10002634" cy="4033699"/>
          </a:xfrm>
        </p:spPr>
        <p:txBody>
          <a:bodyPr>
            <a:noAutofit/>
          </a:bodyPr>
          <a:lstStyle/>
          <a:p>
            <a:pPr marL="0" indent="0">
              <a:lnSpc>
                <a:spcPct val="150000"/>
              </a:lnSpc>
              <a:buNone/>
            </a:pPr>
            <a:r>
              <a:rPr lang="fr-FR" sz="2400" dirty="0">
                <a:latin typeface="Arial" panose="020B0604020202020204" pitchFamily="34" charset="0"/>
                <a:cs typeface="Arial" panose="020B0604020202020204" pitchFamily="34" charset="0"/>
              </a:rPr>
              <a:t>On racontait à la ronde que plusieurs vols mystérieux avaient été commis depuis peu. Certains disaient même avoir vu Médéric rentrer la nuit dans sa vilaine bicoque avec de drôles de paquets sur le dos.</a:t>
            </a:r>
          </a:p>
          <a:p>
            <a:pPr marL="0" indent="0">
              <a:lnSpc>
                <a:spcPct val="150000"/>
              </a:lnSpc>
              <a:buNone/>
            </a:pPr>
            <a:r>
              <a:rPr lang="fr-FR" sz="2400" dirty="0">
                <a:latin typeface="Arial" panose="020B0604020202020204" pitchFamily="34" charset="0"/>
                <a:cs typeface="Arial" panose="020B0604020202020204" pitchFamily="34" charset="0"/>
              </a:rPr>
              <a:t>Un jour, un homme se présenta chez le vendeur de moutons en disant :</a:t>
            </a:r>
          </a:p>
          <a:p>
            <a:pPr marL="0" indent="0">
              <a:lnSpc>
                <a:spcPct val="150000"/>
              </a:lnSpc>
              <a:buNone/>
            </a:pPr>
            <a:r>
              <a:rPr lang="fr-FR" sz="2400" dirty="0">
                <a:latin typeface="Arial" panose="020B0604020202020204" pitchFamily="34" charset="0"/>
                <a:cs typeface="Arial" panose="020B0604020202020204" pitchFamily="34" charset="0"/>
              </a:rPr>
              <a:t>- Salut, l'ami. Je viens pour acheter un mouton.</a:t>
            </a:r>
          </a:p>
          <a:p>
            <a:pPr marL="0" indent="0">
              <a:lnSpc>
                <a:spcPct val="150000"/>
              </a:lnSpc>
              <a:buNone/>
            </a:pPr>
            <a:r>
              <a:rPr lang="fr-FR" sz="2400" dirty="0">
                <a:latin typeface="Arial" panose="020B0604020202020204" pitchFamily="34" charset="0"/>
                <a:cs typeface="Arial" panose="020B0604020202020204" pitchFamily="34" charset="0"/>
              </a:rPr>
              <a:t>- Allons à la bergerie, vous pourrez choisir, dit Arthur.</a:t>
            </a:r>
          </a:p>
          <a:p>
            <a:pPr marL="0" indent="0">
              <a:lnSpc>
                <a:spcPct val="150000"/>
              </a:lnSpc>
              <a:buNone/>
            </a:pPr>
            <a:endParaRPr lang="fr-FR" sz="24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384F6EF1-D99C-4831-9B32-2D74D0584495}"/>
              </a:ext>
            </a:extLst>
          </p:cNvPr>
          <p:cNvSpPr txBox="1"/>
          <p:nvPr/>
        </p:nvSpPr>
        <p:spPr>
          <a:xfrm>
            <a:off x="973498" y="4946319"/>
            <a:ext cx="5523508"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parle en premier ?</a:t>
            </a:r>
          </a:p>
          <a:p>
            <a:pPr>
              <a:lnSpc>
                <a:spcPct val="150000"/>
              </a:lnSpc>
            </a:pPr>
            <a:r>
              <a:rPr lang="fr-FR" sz="2800" dirty="0">
                <a:solidFill>
                  <a:schemeClr val="accent1"/>
                </a:solidFill>
                <a:latin typeface="Arial" panose="020B0604020202020204" pitchFamily="34" charset="0"/>
                <a:cs typeface="Arial" panose="020B0604020202020204" pitchFamily="34" charset="0"/>
              </a:rPr>
              <a:t>Que veut-il ?</a:t>
            </a:r>
          </a:p>
        </p:txBody>
      </p:sp>
    </p:spTree>
    <p:extLst>
      <p:ext uri="{BB962C8B-B14F-4D97-AF65-F5344CB8AC3E}">
        <p14:creationId xmlns:p14="http://schemas.microsoft.com/office/powerpoint/2010/main" val="7037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lnSpcReduction="10000"/>
          </a:bodyPr>
          <a:lstStyle/>
          <a:p>
            <a:pPr marL="0" indent="0">
              <a:lnSpc>
                <a:spcPct val="150000"/>
              </a:lnSpc>
              <a:buNone/>
            </a:pPr>
            <a:r>
              <a:rPr lang="fr-FR" dirty="0">
                <a:latin typeface="Arial" panose="020B0604020202020204" pitchFamily="34" charset="0"/>
                <a:cs typeface="Arial" panose="020B0604020202020204" pitchFamily="34" charset="0"/>
              </a:rPr>
              <a:t>Et quelques instants plus tard, l'homme repartit en emportant sur son dos un beau mouton bien gras. Aussitôt qu'il fut parti, Arthur alla frapper chez le quêteux.</a:t>
            </a:r>
          </a:p>
          <a:p>
            <a:pPr marL="0" indent="0">
              <a:lnSpc>
                <a:spcPct val="150000"/>
              </a:lnSpc>
              <a:buNone/>
            </a:pPr>
            <a:r>
              <a:rPr lang="fr-FR" dirty="0">
                <a:latin typeface="Arial" panose="020B0604020202020204" pitchFamily="34" charset="0"/>
                <a:cs typeface="Arial" panose="020B0604020202020204" pitchFamily="34" charset="0"/>
              </a:rPr>
              <a:t>- Je viens de vendre un beau mouton, annonça-t-il à Médéric, le plus beau de ma bergerie. L'acheteur vient de partir avec la bête sur le dos. J'ai pensé que tu pouvais l'alléger de son fardeau, car il a un long chemin à parcourir. Si tu réussis, nous partagerons les profits.</a:t>
            </a:r>
          </a:p>
          <a:p>
            <a:pPr marL="0" indent="0">
              <a:lnSpc>
                <a:spcPct val="150000"/>
              </a:lnSpc>
              <a:buNone/>
            </a:pPr>
            <a:r>
              <a:rPr lang="fr-FR" dirty="0">
                <a:latin typeface="Arial" panose="020B0604020202020204" pitchFamily="34" charset="0"/>
                <a:cs typeface="Arial" panose="020B0604020202020204" pitchFamily="34" charset="0"/>
              </a:rPr>
              <a:t>- Entendu, dit le quêteux.</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3BF22BFF-2900-4425-BBC9-C102561B4F22}"/>
              </a:ext>
            </a:extLst>
          </p:cNvPr>
          <p:cNvPicPr>
            <a:picLocks noChangeAspect="1"/>
          </p:cNvPicPr>
          <p:nvPr/>
        </p:nvPicPr>
        <p:blipFill>
          <a:blip r:embed="rId2"/>
          <a:stretch>
            <a:fillRect/>
          </a:stretch>
        </p:blipFill>
        <p:spPr>
          <a:xfrm>
            <a:off x="10012358" y="5585340"/>
            <a:ext cx="1109568" cy="493819"/>
          </a:xfrm>
          <a:prstGeom prst="rect">
            <a:avLst/>
          </a:prstGeom>
        </p:spPr>
      </p:pic>
      <p:sp>
        <p:nvSpPr>
          <p:cNvPr id="6" name="ZoneTexte 5">
            <a:extLst>
              <a:ext uri="{FF2B5EF4-FFF2-40B4-BE49-F238E27FC236}">
                <a16:creationId xmlns:a16="http://schemas.microsoft.com/office/drawing/2014/main" id="{1CA3BC04-9DCC-48B9-AB9E-81ABFCA12422}"/>
              </a:ext>
            </a:extLst>
          </p:cNvPr>
          <p:cNvSpPr txBox="1"/>
          <p:nvPr/>
        </p:nvSpPr>
        <p:spPr>
          <a:xfrm>
            <a:off x="832143" y="5585340"/>
            <a:ext cx="7248829" cy="65883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Que veut faire le marchand ?</a:t>
            </a:r>
          </a:p>
        </p:txBody>
      </p:sp>
    </p:spTree>
    <p:extLst>
      <p:ext uri="{BB962C8B-B14F-4D97-AF65-F5344CB8AC3E}">
        <p14:creationId xmlns:p14="http://schemas.microsoft.com/office/powerpoint/2010/main" val="156589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A31112-040C-4926-8C3A-E6C70D6B023A}"/>
              </a:ext>
            </a:extLst>
          </p:cNvPr>
          <p:cNvSpPr>
            <a:spLocks noGrp="1"/>
          </p:cNvSpPr>
          <p:nvPr>
            <p:ph type="title"/>
          </p:nvPr>
        </p:nvSpPr>
        <p:spPr/>
        <p:txBody>
          <a:bodyPr/>
          <a:lstStyle/>
          <a:p>
            <a:r>
              <a:rPr lang="fr-FR" dirty="0"/>
              <a:t>Questions : </a:t>
            </a:r>
          </a:p>
        </p:txBody>
      </p:sp>
      <p:sp>
        <p:nvSpPr>
          <p:cNvPr id="3" name="Espace réservé du contenu 2">
            <a:extLst>
              <a:ext uri="{FF2B5EF4-FFF2-40B4-BE49-F238E27FC236}">
                <a16:creationId xmlns:a16="http://schemas.microsoft.com/office/drawing/2014/main" id="{B4FA679F-A097-42BC-BD83-544DE7B0610A}"/>
              </a:ext>
            </a:extLst>
          </p:cNvPr>
          <p:cNvSpPr>
            <a:spLocks noGrp="1"/>
          </p:cNvSpPr>
          <p:nvPr>
            <p:ph idx="1"/>
          </p:nvPr>
        </p:nvSpPr>
        <p:spPr/>
        <p:txBody>
          <a:bodyPr>
            <a:normAutofit/>
          </a:bodyPr>
          <a:lstStyle/>
          <a:p>
            <a:r>
              <a:rPr lang="fr-FR" dirty="0">
                <a:solidFill>
                  <a:schemeClr val="accent1"/>
                </a:solidFill>
              </a:rPr>
              <a:t>Quel marché est conclu entre Arthur et Médéric ?</a:t>
            </a:r>
          </a:p>
          <a:p>
            <a:endParaRPr lang="fr-FR" dirty="0">
              <a:solidFill>
                <a:schemeClr val="accent1"/>
              </a:solidFill>
            </a:endParaRPr>
          </a:p>
          <a:p>
            <a:r>
              <a:rPr lang="fr-FR" dirty="0">
                <a:solidFill>
                  <a:schemeClr val="accent1"/>
                </a:solidFill>
              </a:rPr>
              <a:t>Est-ce un marché honnête ?</a:t>
            </a:r>
          </a:p>
          <a:p>
            <a:endParaRPr lang="fr-FR" dirty="0">
              <a:solidFill>
                <a:schemeClr val="accent1"/>
              </a:solidFill>
            </a:endParaRPr>
          </a:p>
          <a:p>
            <a:pPr marL="0" indent="0">
              <a:buNone/>
            </a:pPr>
            <a:endParaRPr lang="fr-FR" dirty="0">
              <a:solidFill>
                <a:schemeClr val="accent1"/>
              </a:solidFill>
            </a:endParaRPr>
          </a:p>
          <a:p>
            <a:endParaRPr lang="fr-FR" dirty="0"/>
          </a:p>
          <a:p>
            <a:endParaRPr lang="fr-FR" dirty="0"/>
          </a:p>
          <a:p>
            <a:endParaRPr lang="fr-FR" dirty="0"/>
          </a:p>
        </p:txBody>
      </p:sp>
      <p:sp>
        <p:nvSpPr>
          <p:cNvPr id="4" name="Espace réservé du pied de page 3">
            <a:extLst>
              <a:ext uri="{FF2B5EF4-FFF2-40B4-BE49-F238E27FC236}">
                <a16:creationId xmlns:a16="http://schemas.microsoft.com/office/drawing/2014/main" id="{B5E0BC01-F594-4286-AFC4-03BC3288893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1360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ângulo de cantos arredondados 195">
            <a:extLst>
              <a:ext uri="{FF2B5EF4-FFF2-40B4-BE49-F238E27FC236}">
                <a16:creationId xmlns:a16="http://schemas.microsoft.com/office/drawing/2014/main" id="{FD7D2989-198B-4A7D-8D67-330257032255}"/>
              </a:ext>
            </a:extLst>
          </p:cNvPr>
          <p:cNvSpPr/>
          <p:nvPr/>
        </p:nvSpPr>
        <p:spPr>
          <a:xfrm>
            <a:off x="9396404" y="3016566"/>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3" name="CaixaDeTexto 109">
            <a:extLst>
              <a:ext uri="{FF2B5EF4-FFF2-40B4-BE49-F238E27FC236}">
                <a16:creationId xmlns:a16="http://schemas.microsoft.com/office/drawing/2014/main" id="{8E384E50-3182-4DCA-A3BF-9540B385B789}"/>
              </a:ext>
            </a:extLst>
          </p:cNvPr>
          <p:cNvSpPr txBox="1"/>
          <p:nvPr/>
        </p:nvSpPr>
        <p:spPr>
          <a:xfrm>
            <a:off x="9291117" y="2994082"/>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Quand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Retângulo de cantos arredondados 195">
            <a:extLst>
              <a:ext uri="{FF2B5EF4-FFF2-40B4-BE49-F238E27FC236}">
                <a16:creationId xmlns:a16="http://schemas.microsoft.com/office/drawing/2014/main" id="{EE231E35-1C0C-437C-A2AF-F3194AB4D78F}"/>
              </a:ext>
            </a:extLst>
          </p:cNvPr>
          <p:cNvSpPr/>
          <p:nvPr/>
        </p:nvSpPr>
        <p:spPr>
          <a:xfrm>
            <a:off x="7395902" y="1942549"/>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1" name="CaixaDeTexto 109">
            <a:extLst>
              <a:ext uri="{FF2B5EF4-FFF2-40B4-BE49-F238E27FC236}">
                <a16:creationId xmlns:a16="http://schemas.microsoft.com/office/drawing/2014/main" id="{0D8E6958-5E6B-411C-AAAA-B83B902483EF}"/>
              </a:ext>
            </a:extLst>
          </p:cNvPr>
          <p:cNvSpPr txBox="1"/>
          <p:nvPr/>
        </p:nvSpPr>
        <p:spPr>
          <a:xfrm>
            <a:off x="7290615" y="1920065"/>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Quoi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tângulo de cantos arredondados 195">
            <a:extLst>
              <a:ext uri="{FF2B5EF4-FFF2-40B4-BE49-F238E27FC236}">
                <a16:creationId xmlns:a16="http://schemas.microsoft.com/office/drawing/2014/main" id="{1C42A4F7-3206-401F-917A-80224E90E182}"/>
              </a:ext>
            </a:extLst>
          </p:cNvPr>
          <p:cNvSpPr/>
          <p:nvPr/>
        </p:nvSpPr>
        <p:spPr>
          <a:xfrm>
            <a:off x="9337718" y="958433"/>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D4B93D50-F4FB-4DF3-ABE9-81BA1CD6CA42}"/>
              </a:ext>
            </a:extLst>
          </p:cNvPr>
          <p:cNvSpPr>
            <a:spLocks noGrp="1"/>
          </p:cNvSpPr>
          <p:nvPr>
            <p:ph type="title"/>
          </p:nvPr>
        </p:nvSpPr>
        <p:spPr/>
        <p:txBody>
          <a:bodyPr>
            <a:normAutofit/>
          </a:bodyPr>
          <a:lstStyle/>
          <a:p>
            <a:r>
              <a:rPr lang="fr-FR" sz="3600" dirty="0"/>
              <a:t>On se pose des questions  pour le résumé:</a:t>
            </a:r>
          </a:p>
        </p:txBody>
      </p:sp>
      <p:sp>
        <p:nvSpPr>
          <p:cNvPr id="3" name="Espace réservé du contenu 2">
            <a:extLst>
              <a:ext uri="{FF2B5EF4-FFF2-40B4-BE49-F238E27FC236}">
                <a16:creationId xmlns:a16="http://schemas.microsoft.com/office/drawing/2014/main" id="{6FCB9069-51E6-4733-AC38-04904F41E275}"/>
              </a:ext>
            </a:extLst>
          </p:cNvPr>
          <p:cNvSpPr>
            <a:spLocks noGrp="1"/>
          </p:cNvSpPr>
          <p:nvPr>
            <p:ph idx="1"/>
          </p:nvPr>
        </p:nvSpPr>
        <p:spPr>
          <a:xfrm>
            <a:off x="838200" y="1825625"/>
            <a:ext cx="3998205" cy="4351338"/>
          </a:xfrm>
        </p:spPr>
        <p:txBody>
          <a:bodyPr>
            <a:normAutofit lnSpcReduction="10000"/>
          </a:bodyPr>
          <a:lstStyle/>
          <a:p>
            <a:pPr marL="0" indent="0">
              <a:buNone/>
            </a:pPr>
            <a:r>
              <a:rPr lang="fr-FR" dirty="0"/>
              <a:t>Qui ?</a:t>
            </a:r>
          </a:p>
          <a:p>
            <a:endParaRPr lang="fr-FR" dirty="0"/>
          </a:p>
          <a:p>
            <a:pPr marL="0" indent="0">
              <a:buNone/>
            </a:pPr>
            <a:r>
              <a:rPr lang="fr-FR" dirty="0"/>
              <a:t>Quoi ?</a:t>
            </a:r>
          </a:p>
          <a:p>
            <a:endParaRPr lang="fr-FR" dirty="0"/>
          </a:p>
          <a:p>
            <a:pPr marL="0" indent="0">
              <a:buNone/>
            </a:pPr>
            <a:r>
              <a:rPr lang="fr-FR" dirty="0"/>
              <a:t>Quand ?</a:t>
            </a:r>
          </a:p>
          <a:p>
            <a:endParaRPr lang="fr-FR" dirty="0"/>
          </a:p>
          <a:p>
            <a:pPr marL="0" indent="0">
              <a:buNone/>
            </a:pPr>
            <a:r>
              <a:rPr lang="fr-FR" dirty="0"/>
              <a:t>Où ?</a:t>
            </a:r>
          </a:p>
          <a:p>
            <a:endParaRPr lang="fr-FR" dirty="0"/>
          </a:p>
          <a:p>
            <a:pPr marL="0" indent="0">
              <a:buNone/>
            </a:pPr>
            <a:r>
              <a:rPr lang="fr-FR" dirty="0"/>
              <a:t>Pourquoi ?</a:t>
            </a:r>
          </a:p>
        </p:txBody>
      </p:sp>
      <p:pic>
        <p:nvPicPr>
          <p:cNvPr id="1026" name="Picture 2">
            <a:extLst>
              <a:ext uri="{FF2B5EF4-FFF2-40B4-BE49-F238E27FC236}">
                <a16:creationId xmlns:a16="http://schemas.microsoft.com/office/drawing/2014/main" id="{9C5CE89F-7AEE-40FB-93A1-06D1321CE93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547722" y="1349797"/>
            <a:ext cx="1003504" cy="10035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1FC0F15-42D4-4E73-8262-66856C85861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98073" y="2313996"/>
            <a:ext cx="1023421" cy="102342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2D0347D0-2871-4D17-8131-3D32FB530B3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731819" y="3406885"/>
            <a:ext cx="890688" cy="890688"/>
          </a:xfrm>
          <a:prstGeom prst="rect">
            <a:avLst/>
          </a:prstGeom>
          <a:noFill/>
          <a:extLst>
            <a:ext uri="{909E8E84-426E-40DD-AFC4-6F175D3DCCD1}">
              <a14:hiddenFill xmlns:a14="http://schemas.microsoft.com/office/drawing/2010/main">
                <a:solidFill>
                  <a:srgbClr val="FFFFFF"/>
                </a:solidFill>
              </a14:hiddenFill>
            </a:ext>
          </a:extLst>
        </p:spPr>
      </p:pic>
      <p:sp>
        <p:nvSpPr>
          <p:cNvPr id="9" name="CaixaDeTexto 109">
            <a:extLst>
              <a:ext uri="{FF2B5EF4-FFF2-40B4-BE49-F238E27FC236}">
                <a16:creationId xmlns:a16="http://schemas.microsoft.com/office/drawing/2014/main" id="{EBEC4C53-1BFD-4CD9-85FC-96709E2CA9FF}"/>
              </a:ext>
            </a:extLst>
          </p:cNvPr>
          <p:cNvSpPr txBox="1"/>
          <p:nvPr/>
        </p:nvSpPr>
        <p:spPr>
          <a:xfrm>
            <a:off x="9246209" y="963968"/>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Retângulo de cantos arredondados 195">
            <a:extLst>
              <a:ext uri="{FF2B5EF4-FFF2-40B4-BE49-F238E27FC236}">
                <a16:creationId xmlns:a16="http://schemas.microsoft.com/office/drawing/2014/main" id="{EB92064C-F80D-42B8-ACD3-9072F4595321}"/>
              </a:ext>
            </a:extLst>
          </p:cNvPr>
          <p:cNvSpPr/>
          <p:nvPr/>
        </p:nvSpPr>
        <p:spPr>
          <a:xfrm>
            <a:off x="7439518" y="3759512"/>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5" name="CaixaDeTexto 109">
            <a:extLst>
              <a:ext uri="{FF2B5EF4-FFF2-40B4-BE49-F238E27FC236}">
                <a16:creationId xmlns:a16="http://schemas.microsoft.com/office/drawing/2014/main" id="{2625C0CF-FE83-4323-B3E2-AFA828EECB6B}"/>
              </a:ext>
            </a:extLst>
          </p:cNvPr>
          <p:cNvSpPr txBox="1"/>
          <p:nvPr/>
        </p:nvSpPr>
        <p:spPr>
          <a:xfrm>
            <a:off x="7334231" y="3737028"/>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Où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Retângulo de cantos arredondados 195">
            <a:extLst>
              <a:ext uri="{FF2B5EF4-FFF2-40B4-BE49-F238E27FC236}">
                <a16:creationId xmlns:a16="http://schemas.microsoft.com/office/drawing/2014/main" id="{6FB51AFA-0AF4-4B80-9BDE-4CF61D055016}"/>
              </a:ext>
            </a:extLst>
          </p:cNvPr>
          <p:cNvSpPr/>
          <p:nvPr/>
        </p:nvSpPr>
        <p:spPr>
          <a:xfrm>
            <a:off x="9396404" y="4801753"/>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7" name="CaixaDeTexto 109">
            <a:extLst>
              <a:ext uri="{FF2B5EF4-FFF2-40B4-BE49-F238E27FC236}">
                <a16:creationId xmlns:a16="http://schemas.microsoft.com/office/drawing/2014/main" id="{73422BF9-353C-450C-B342-8A75332601F0}"/>
              </a:ext>
            </a:extLst>
          </p:cNvPr>
          <p:cNvSpPr txBox="1"/>
          <p:nvPr/>
        </p:nvSpPr>
        <p:spPr>
          <a:xfrm>
            <a:off x="9291117" y="4779269"/>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Pourquoi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32" name="Picture 8">
            <a:extLst>
              <a:ext uri="{FF2B5EF4-FFF2-40B4-BE49-F238E27FC236}">
                <a16:creationId xmlns:a16="http://schemas.microsoft.com/office/drawing/2014/main" id="{67F38A09-176C-498C-92FB-EE25C2769206}"/>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206573" y="4041785"/>
            <a:ext cx="660709" cy="66070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155162AF-5828-49B7-BC15-03E018B10CA8}"/>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462715" y="4298024"/>
            <a:ext cx="743858" cy="74385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E1EF7E43-E050-4AFC-9F05-6ED3E0670434}"/>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748488" y="5175576"/>
            <a:ext cx="1001387" cy="1001387"/>
          </a:xfrm>
          <a:prstGeom prst="rect">
            <a:avLst/>
          </a:prstGeom>
          <a:noFill/>
          <a:extLst>
            <a:ext uri="{909E8E84-426E-40DD-AFC4-6F175D3DCCD1}">
              <a14:hiddenFill xmlns:a14="http://schemas.microsoft.com/office/drawing/2010/main">
                <a:solidFill>
                  <a:srgbClr val="FFFFFF"/>
                </a:solidFill>
              </a14:hiddenFill>
            </a:ext>
          </a:extLst>
        </p:spPr>
      </p:pic>
      <p:sp>
        <p:nvSpPr>
          <p:cNvPr id="5" name="Espace réservé du pied de page 4">
            <a:extLst>
              <a:ext uri="{FF2B5EF4-FFF2-40B4-BE49-F238E27FC236}">
                <a16:creationId xmlns:a16="http://schemas.microsoft.com/office/drawing/2014/main" id="{B740DE14-B55E-4289-90B1-29C80CB73682}"/>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4489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03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03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036"/>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0" grpId="0" animBg="1"/>
      <p:bldP spid="11" grpId="0"/>
      <p:bldP spid="8" grpId="0" animBg="1"/>
      <p:bldP spid="2" grpId="0"/>
      <p:bldP spid="3" grpId="0" build="p"/>
      <p:bldP spid="9" grpId="0"/>
      <p:bldP spid="14" grpId="0" animBg="1"/>
      <p:bldP spid="15" grpId="0"/>
      <p:bldP spid="16" grpId="0" animBg="1"/>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432072E2-F1F4-435B-BE58-369C3AB8D13E}"/>
              </a:ext>
            </a:extLst>
          </p:cNvPr>
          <p:cNvSpPr txBox="1"/>
          <p:nvPr/>
        </p:nvSpPr>
        <p:spPr>
          <a:xfrm>
            <a:off x="539417" y="763278"/>
            <a:ext cx="10729970" cy="954107"/>
          </a:xfrm>
          <a:prstGeom prst="rect">
            <a:avLst/>
          </a:prstGeom>
          <a:noFill/>
        </p:spPr>
        <p:txBody>
          <a:bodyPr wrap="square" rtlCol="0">
            <a:spAutoFit/>
          </a:bodyPr>
          <a:lstStyle/>
          <a:p>
            <a:r>
              <a:rPr lang="fr-FR" sz="2800" dirty="0">
                <a:solidFill>
                  <a:srgbClr val="FF0000"/>
                </a:solidFill>
              </a:rPr>
              <a:t>Q</a:t>
            </a:r>
            <a:r>
              <a:rPr lang="fr-FR" sz="2800" dirty="0"/>
              <a:t>ui ?  Arthur, un riche commerçant. </a:t>
            </a:r>
          </a:p>
          <a:p>
            <a:r>
              <a:rPr lang="fr-FR" sz="2800" dirty="0"/>
              <a:t>	Médéric, son nouveau voisin, pauvre, dit « le </a:t>
            </a:r>
            <a:r>
              <a:rPr lang="fr-FR" sz="2800" dirty="0" err="1"/>
              <a:t>quéteux</a:t>
            </a:r>
            <a:r>
              <a:rPr lang="fr-FR" sz="2800" dirty="0"/>
              <a:t> » </a:t>
            </a:r>
          </a:p>
        </p:txBody>
      </p:sp>
      <p:sp>
        <p:nvSpPr>
          <p:cNvPr id="6" name="ZoneTexte 5">
            <a:extLst>
              <a:ext uri="{FF2B5EF4-FFF2-40B4-BE49-F238E27FC236}">
                <a16:creationId xmlns:a16="http://schemas.microsoft.com/office/drawing/2014/main" id="{0628DB0F-53D7-4C26-84C9-1212C3AF27BA}"/>
              </a:ext>
            </a:extLst>
          </p:cNvPr>
          <p:cNvSpPr txBox="1"/>
          <p:nvPr/>
        </p:nvSpPr>
        <p:spPr>
          <a:xfrm>
            <a:off x="539417" y="1729137"/>
            <a:ext cx="11193547" cy="3257174"/>
          </a:xfrm>
          <a:prstGeom prst="rect">
            <a:avLst/>
          </a:prstGeom>
          <a:noFill/>
        </p:spPr>
        <p:txBody>
          <a:bodyPr wrap="square" rtlCol="0">
            <a:spAutoFit/>
          </a:bodyPr>
          <a:lstStyle/>
          <a:p>
            <a:pPr>
              <a:lnSpc>
                <a:spcPct val="150000"/>
              </a:lnSpc>
            </a:pPr>
            <a:r>
              <a:rPr lang="fr-FR" sz="2800" dirty="0">
                <a:solidFill>
                  <a:srgbClr val="FF0000"/>
                </a:solidFill>
              </a:rPr>
              <a:t>Q</a:t>
            </a:r>
            <a:r>
              <a:rPr lang="fr-FR" sz="2800" dirty="0"/>
              <a:t>uoi ? Arthur vend des moutons. Il propose à son nouveau voisin de dérober les moutons qu’il vient de vendre,  afin de s’enrichir malhonnêtement.</a:t>
            </a:r>
          </a:p>
          <a:p>
            <a:pPr>
              <a:lnSpc>
                <a:spcPct val="150000"/>
              </a:lnSpc>
            </a:pPr>
            <a:r>
              <a:rPr lang="fr-FR" sz="2800" dirty="0">
                <a:solidFill>
                  <a:srgbClr val="FF0000"/>
                </a:solidFill>
              </a:rPr>
              <a:t>Q</a:t>
            </a:r>
            <a:r>
              <a:rPr lang="fr-FR" sz="2800" dirty="0"/>
              <a:t>uand ? Un jour, on ne sait pas.</a:t>
            </a:r>
          </a:p>
          <a:p>
            <a:pPr>
              <a:lnSpc>
                <a:spcPct val="150000"/>
              </a:lnSpc>
            </a:pPr>
            <a:r>
              <a:rPr lang="fr-FR" sz="2800" dirty="0">
                <a:solidFill>
                  <a:srgbClr val="FF0000"/>
                </a:solidFill>
              </a:rPr>
              <a:t>O</a:t>
            </a:r>
            <a:r>
              <a:rPr lang="fr-FR" sz="2800" dirty="0"/>
              <a:t>ù? À la campagne certainement. </a:t>
            </a:r>
          </a:p>
        </p:txBody>
      </p:sp>
      <p:sp>
        <p:nvSpPr>
          <p:cNvPr id="3" name="Espace réservé du pied de page 2">
            <a:extLst>
              <a:ext uri="{FF2B5EF4-FFF2-40B4-BE49-F238E27FC236}">
                <a16:creationId xmlns:a16="http://schemas.microsoft.com/office/drawing/2014/main" id="{3DA76363-0162-444E-A194-7C3F4E19537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81095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D2B657-724E-4E90-AC28-DDF47D01D0F6}"/>
              </a:ext>
            </a:extLst>
          </p:cNvPr>
          <p:cNvSpPr>
            <a:spLocks noGrp="1"/>
          </p:cNvSpPr>
          <p:nvPr>
            <p:ph type="title"/>
          </p:nvPr>
        </p:nvSpPr>
        <p:spPr/>
        <p:txBody>
          <a:bodyPr/>
          <a:lstStyle/>
          <a:p>
            <a:r>
              <a:rPr lang="fr-FR" dirty="0"/>
              <a:t>Le résumé</a:t>
            </a:r>
          </a:p>
        </p:txBody>
      </p:sp>
      <p:sp>
        <p:nvSpPr>
          <p:cNvPr id="3" name="Espace réservé du contenu 2">
            <a:extLst>
              <a:ext uri="{FF2B5EF4-FFF2-40B4-BE49-F238E27FC236}">
                <a16:creationId xmlns:a16="http://schemas.microsoft.com/office/drawing/2014/main" id="{7EBB8ABA-C127-4676-914F-B1BBD0933990}"/>
              </a:ext>
            </a:extLst>
          </p:cNvPr>
          <p:cNvSpPr>
            <a:spLocks noGrp="1"/>
          </p:cNvSpPr>
          <p:nvPr>
            <p:ph idx="1"/>
          </p:nvPr>
        </p:nvSpPr>
        <p:spPr>
          <a:xfrm>
            <a:off x="838200" y="1564396"/>
            <a:ext cx="10515600" cy="4612568"/>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Arthur, un riche commerçant, propose à son voisin misérable un marché malhonnête. Arthur demande au quêteux de voler les moutons qu’il vient de vendre, afin de les vendre à nouveau.</a:t>
            </a:r>
          </a:p>
          <a:p>
            <a:pPr marL="0" indent="0">
              <a:lnSpc>
                <a:spcPct val="150000"/>
              </a:lnSpc>
              <a:buNone/>
            </a:pPr>
            <a:r>
              <a:rPr lang="fr-FR" dirty="0">
                <a:latin typeface="Arial" panose="020B0604020202020204" pitchFamily="34" charset="0"/>
                <a:cs typeface="Arial" panose="020B0604020202020204" pitchFamily="34" charset="0"/>
              </a:rPr>
              <a:t>Il veut s’enrichir et propose à Médéric le quêteux de partager les profits de cette ruse.</a:t>
            </a:r>
          </a:p>
        </p:txBody>
      </p:sp>
      <p:sp>
        <p:nvSpPr>
          <p:cNvPr id="4" name="Espace réservé du pied de page 3">
            <a:extLst>
              <a:ext uri="{FF2B5EF4-FFF2-40B4-BE49-F238E27FC236}">
                <a16:creationId xmlns:a16="http://schemas.microsoft.com/office/drawing/2014/main" id="{2DD3107A-E976-425F-A89E-9F0CF1F879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885512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BA0D84-3462-446E-AFC6-BA42584DF79C}"/>
              </a:ext>
            </a:extLst>
          </p:cNvPr>
          <p:cNvSpPr>
            <a:spLocks noGrp="1"/>
          </p:cNvSpPr>
          <p:nvPr>
            <p:ph type="title"/>
          </p:nvPr>
        </p:nvSpPr>
        <p:spPr/>
        <p:txBody>
          <a:bodyPr>
            <a:normAutofit/>
          </a:bodyPr>
          <a:lstStyle/>
          <a:p>
            <a:r>
              <a:rPr lang="fr-FR" sz="5400" dirty="0"/>
              <a:t>Hypothèses : </a:t>
            </a:r>
          </a:p>
        </p:txBody>
      </p:sp>
      <p:sp>
        <p:nvSpPr>
          <p:cNvPr id="3" name="Espace réservé du contenu 2">
            <a:extLst>
              <a:ext uri="{FF2B5EF4-FFF2-40B4-BE49-F238E27FC236}">
                <a16:creationId xmlns:a16="http://schemas.microsoft.com/office/drawing/2014/main" id="{CB9F26F9-6B84-4634-8841-7C54C04C942C}"/>
              </a:ext>
            </a:extLst>
          </p:cNvPr>
          <p:cNvSpPr>
            <a:spLocks noGrp="1"/>
          </p:cNvSpPr>
          <p:nvPr>
            <p:ph idx="1"/>
          </p:nvPr>
        </p:nvSpPr>
        <p:spPr>
          <a:xfrm>
            <a:off x="710338" y="1690688"/>
            <a:ext cx="10758408" cy="1077912"/>
          </a:xfrm>
        </p:spPr>
        <p:txBody>
          <a:bodyPr>
            <a:normAutofit/>
          </a:bodyPr>
          <a:lstStyle/>
          <a:p>
            <a:pPr marL="0" indent="0">
              <a:lnSpc>
                <a:spcPct val="160000"/>
              </a:lnSpc>
              <a:buNone/>
            </a:pPr>
            <a:r>
              <a:rPr lang="fr-FR" sz="3200" dirty="0">
                <a:latin typeface="Arial" panose="020B0604020202020204" pitchFamily="34" charset="0"/>
                <a:cs typeface="Arial" panose="020B0604020202020204" pitchFamily="34" charset="0"/>
              </a:rPr>
              <a:t>À votre avis, que va-il se passer ?</a:t>
            </a:r>
          </a:p>
        </p:txBody>
      </p:sp>
      <p:pic>
        <p:nvPicPr>
          <p:cNvPr id="5" name="Image 4">
            <a:extLst>
              <a:ext uri="{FF2B5EF4-FFF2-40B4-BE49-F238E27FC236}">
                <a16:creationId xmlns:a16="http://schemas.microsoft.com/office/drawing/2014/main" id="{361B28AD-17A0-4F76-ADF6-F9DD568CBA5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225938" y="935177"/>
            <a:ext cx="552773" cy="929897"/>
          </a:xfrm>
          <a:prstGeom prst="rect">
            <a:avLst/>
          </a:prstGeom>
        </p:spPr>
      </p:pic>
      <p:pic>
        <p:nvPicPr>
          <p:cNvPr id="7" name="Image 6">
            <a:extLst>
              <a:ext uri="{FF2B5EF4-FFF2-40B4-BE49-F238E27FC236}">
                <a16:creationId xmlns:a16="http://schemas.microsoft.com/office/drawing/2014/main" id="{60D8F648-81A6-472B-BE43-795638502E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41063" y="186162"/>
            <a:ext cx="1213963" cy="1213963"/>
          </a:xfrm>
          <a:prstGeom prst="rect">
            <a:avLst/>
          </a:prstGeom>
        </p:spPr>
      </p:pic>
      <p:sp>
        <p:nvSpPr>
          <p:cNvPr id="8" name="Espace réservé du contenu 2">
            <a:extLst>
              <a:ext uri="{FF2B5EF4-FFF2-40B4-BE49-F238E27FC236}">
                <a16:creationId xmlns:a16="http://schemas.microsoft.com/office/drawing/2014/main" id="{DA4F1AF7-DF46-4AAD-9E8D-6B8D19F9D13E}"/>
              </a:ext>
            </a:extLst>
          </p:cNvPr>
          <p:cNvSpPr txBox="1">
            <a:spLocks/>
          </p:cNvSpPr>
          <p:nvPr/>
        </p:nvSpPr>
        <p:spPr>
          <a:xfrm>
            <a:off x="710338" y="3119993"/>
            <a:ext cx="10758408" cy="10779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60000"/>
              </a:lnSpc>
              <a:buFont typeface="Arial" panose="020B0604020202020204" pitchFamily="34" charset="0"/>
              <a:buNone/>
            </a:pPr>
            <a:r>
              <a:rPr lang="fr-FR" sz="3200" dirty="0">
                <a:latin typeface="Arial" panose="020B0604020202020204" pitchFamily="34" charset="0"/>
                <a:cs typeface="Arial" panose="020B0604020202020204" pitchFamily="34" charset="0"/>
              </a:rPr>
              <a:t>Parlez lentement, je note toutes vos propositions.</a:t>
            </a:r>
          </a:p>
        </p:txBody>
      </p:sp>
      <p:sp>
        <p:nvSpPr>
          <p:cNvPr id="6" name="Espace réservé du pied de page 5">
            <a:extLst>
              <a:ext uri="{FF2B5EF4-FFF2-40B4-BE49-F238E27FC236}">
                <a16:creationId xmlns:a16="http://schemas.microsoft.com/office/drawing/2014/main" id="{23BBFEFA-FABC-4A4F-B704-D2EBCA0BE8F4}"/>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74637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8"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AAE841-8A91-480B-A361-3C94338A852C}"/>
              </a:ext>
            </a:extLst>
          </p:cNvPr>
          <p:cNvSpPr>
            <a:spLocks noGrp="1"/>
          </p:cNvSpPr>
          <p:nvPr>
            <p:ph type="title"/>
          </p:nvPr>
        </p:nvSpPr>
        <p:spPr/>
        <p:txBody>
          <a:bodyPr/>
          <a:lstStyle/>
          <a:p>
            <a:r>
              <a:rPr lang="fr-FR" dirty="0"/>
              <a:t>Collons et rangeons tout ça.</a:t>
            </a:r>
          </a:p>
        </p:txBody>
      </p:sp>
      <p:sp>
        <p:nvSpPr>
          <p:cNvPr id="3" name="Espace réservé du contenu 2">
            <a:extLst>
              <a:ext uri="{FF2B5EF4-FFF2-40B4-BE49-F238E27FC236}">
                <a16:creationId xmlns:a16="http://schemas.microsoft.com/office/drawing/2014/main" id="{EBFADCB1-1F76-4996-8069-0783232C294E}"/>
              </a:ext>
            </a:extLst>
          </p:cNvPr>
          <p:cNvSpPr>
            <a:spLocks noGrp="1"/>
          </p:cNvSpPr>
          <p:nvPr>
            <p:ph idx="1"/>
          </p:nvPr>
        </p:nvSpPr>
        <p:spPr>
          <a:xfrm>
            <a:off x="747962" y="2134384"/>
            <a:ext cx="10515600" cy="1325563"/>
          </a:xfrm>
        </p:spPr>
        <p:txBody>
          <a:bodyPr>
            <a:normAutofit fontScale="85000" lnSpcReduction="20000"/>
          </a:bodyPr>
          <a:lstStyle/>
          <a:p>
            <a:pPr marL="0" indent="0">
              <a:buNone/>
            </a:pPr>
            <a:r>
              <a:rPr lang="fr-FR" sz="3200" dirty="0"/>
              <a:t>Voici le lexique de la semaine :</a:t>
            </a:r>
          </a:p>
          <a:p>
            <a:pPr marL="0" indent="0">
              <a:buNone/>
            </a:pPr>
            <a:r>
              <a:rPr lang="fr-FR" sz="3200" dirty="0"/>
              <a:t>On le note dans la partie lexique de notre classeur.</a:t>
            </a:r>
          </a:p>
          <a:p>
            <a:pPr marL="0" indent="0">
              <a:buNone/>
            </a:pPr>
            <a:r>
              <a:rPr lang="fr-FR" sz="3200" dirty="0"/>
              <a:t>Vous copiez le résumé.</a:t>
            </a:r>
          </a:p>
        </p:txBody>
      </p:sp>
      <p:sp>
        <p:nvSpPr>
          <p:cNvPr id="4" name="Espace réservé du contenu 2">
            <a:extLst>
              <a:ext uri="{FF2B5EF4-FFF2-40B4-BE49-F238E27FC236}">
                <a16:creationId xmlns:a16="http://schemas.microsoft.com/office/drawing/2014/main" id="{E0709161-E727-4429-8F3B-DDF10E2D273A}"/>
              </a:ext>
            </a:extLst>
          </p:cNvPr>
          <p:cNvSpPr txBox="1">
            <a:spLocks/>
          </p:cNvSpPr>
          <p:nvPr/>
        </p:nvSpPr>
        <p:spPr>
          <a:xfrm>
            <a:off x="838199" y="1929236"/>
            <a:ext cx="10778067" cy="8897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3200" dirty="0"/>
          </a:p>
        </p:txBody>
      </p:sp>
      <p:pic>
        <p:nvPicPr>
          <p:cNvPr id="5" name="Image 4">
            <a:extLst>
              <a:ext uri="{FF2B5EF4-FFF2-40B4-BE49-F238E27FC236}">
                <a16:creationId xmlns:a16="http://schemas.microsoft.com/office/drawing/2014/main" id="{79E99E48-834A-4635-890D-052471583FF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18251" y="78898"/>
            <a:ext cx="1898015" cy="1898015"/>
          </a:xfrm>
          <a:prstGeom prst="rect">
            <a:avLst/>
          </a:prstGeom>
        </p:spPr>
      </p:pic>
      <p:pic>
        <p:nvPicPr>
          <p:cNvPr id="7" name="Image 6">
            <a:extLst>
              <a:ext uri="{FF2B5EF4-FFF2-40B4-BE49-F238E27FC236}">
                <a16:creationId xmlns:a16="http://schemas.microsoft.com/office/drawing/2014/main" id="{41030E41-A21C-4910-9293-7E61FD89D7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576" y="1839807"/>
            <a:ext cx="1098676" cy="1094246"/>
          </a:xfrm>
          <a:prstGeom prst="rect">
            <a:avLst/>
          </a:prstGeom>
        </p:spPr>
      </p:pic>
      <p:pic>
        <p:nvPicPr>
          <p:cNvPr id="8" name="Image 7">
            <a:extLst>
              <a:ext uri="{FF2B5EF4-FFF2-40B4-BE49-F238E27FC236}">
                <a16:creationId xmlns:a16="http://schemas.microsoft.com/office/drawing/2014/main" id="{716D2D1F-5BF1-42A7-97EC-7667AB6F8B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69914" y="3172601"/>
            <a:ext cx="849424" cy="946502"/>
          </a:xfrm>
          <a:prstGeom prst="rect">
            <a:avLst/>
          </a:prstGeom>
        </p:spPr>
      </p:pic>
      <p:sp>
        <p:nvSpPr>
          <p:cNvPr id="9" name="Espace réservé du contenu 2">
            <a:extLst>
              <a:ext uri="{FF2B5EF4-FFF2-40B4-BE49-F238E27FC236}">
                <a16:creationId xmlns:a16="http://schemas.microsoft.com/office/drawing/2014/main" id="{5581A9D4-0024-4E66-8BCB-A833064881F3}"/>
              </a:ext>
            </a:extLst>
          </p:cNvPr>
          <p:cNvSpPr txBox="1">
            <a:spLocks/>
          </p:cNvSpPr>
          <p:nvPr/>
        </p:nvSpPr>
        <p:spPr>
          <a:xfrm>
            <a:off x="838200" y="3590006"/>
            <a:ext cx="10515600" cy="15352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Je vous donne maintenant le texte complet pour votre entrainement en lecture.</a:t>
            </a:r>
          </a:p>
        </p:txBody>
      </p:sp>
      <p:sp>
        <p:nvSpPr>
          <p:cNvPr id="10" name="Espace réservé du pied de page 9">
            <a:extLst>
              <a:ext uri="{FF2B5EF4-FFF2-40B4-BE49-F238E27FC236}">
                <a16:creationId xmlns:a16="http://schemas.microsoft.com/office/drawing/2014/main" id="{E6F53ECA-BC97-4DDE-839A-31AFDAB4903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55403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nodePh="1">
                                  <p:stCondLst>
                                    <p:cond delay="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on a terminé l’histoire « la belle histoire de </a:t>
            </a:r>
            <a:r>
              <a:rPr lang="fr-FR" sz="3200" dirty="0" err="1"/>
              <a:t>Leuk</a:t>
            </a:r>
            <a:r>
              <a:rPr lang="fr-FR" sz="3200" dirty="0"/>
              <a:t>-le-Lièvre»,</a:t>
            </a:r>
          </a:p>
          <a:p>
            <a:pPr marL="0" indent="0">
              <a:lnSpc>
                <a:spcPct val="150000"/>
              </a:lnSpc>
              <a:buNone/>
            </a:pPr>
            <a:r>
              <a:rPr lang="fr-FR" sz="3200" dirty="0"/>
              <a:t>on a fini d’apprendre la poésie,</a:t>
            </a:r>
          </a:p>
          <a:p>
            <a:pPr marL="0" indent="0">
              <a:lnSpc>
                <a:spcPct val="150000"/>
              </a:lnSpc>
              <a:buNone/>
            </a:pPr>
            <a:r>
              <a:rPr lang="fr-FR" sz="3200" dirty="0"/>
              <a:t>on a travaillé sur le futur et on a fait la dictée. </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0F4D5AF3-F070-4E8B-AC13-AC2A7F8CBA8C}"/>
              </a:ext>
            </a:extLst>
          </p:cNvPr>
          <p:cNvSpPr txBox="1"/>
          <p:nvPr/>
        </p:nvSpPr>
        <p:spPr>
          <a:xfrm>
            <a:off x="951120" y="1547308"/>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soudain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le lendemain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vers (en direction de )</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à travers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pourquoi</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quelquefois</a:t>
            </a:r>
          </a:p>
        </p:txBody>
      </p:sp>
      <p:sp>
        <p:nvSpPr>
          <p:cNvPr id="3" name="Espace réservé du pied de page 2">
            <a:extLst>
              <a:ext uri="{FF2B5EF4-FFF2-40B4-BE49-F238E27FC236}">
                <a16:creationId xmlns:a16="http://schemas.microsoft.com/office/drawing/2014/main" id="{65ACC014-EA3C-4D0E-B3D4-B48C95FAD74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0516AD6-A48E-47CB-A0E7-BD4189FB5F9E}"/>
              </a:ext>
            </a:extLst>
          </p:cNvPr>
          <p:cNvSpPr>
            <a:spLocks noGrp="1"/>
          </p:cNvSpPr>
          <p:nvPr>
            <p:ph idx="1"/>
          </p:nvPr>
        </p:nvSpPr>
        <p:spPr>
          <a:xfrm>
            <a:off x="649590" y="2068113"/>
            <a:ext cx="3702584" cy="1540945"/>
          </a:xfrm>
        </p:spPr>
        <p:txBody>
          <a:bodyPr>
            <a:normAutofit/>
          </a:bodyPr>
          <a:lstStyle/>
          <a:p>
            <a:pPr marL="0" indent="0">
              <a:lnSpc>
                <a:spcPct val="150000"/>
              </a:lnSpc>
              <a:spcAft>
                <a:spcPts val="800"/>
              </a:spcAft>
              <a:buNone/>
            </a:pPr>
            <a:r>
              <a:rPr lang="fr-FR" sz="5400" dirty="0">
                <a:latin typeface="Arial" panose="020B0604020202020204" pitchFamily="34" charset="0"/>
                <a:ea typeface="Calibri" panose="020F0502020204030204" pitchFamily="34" charset="0"/>
                <a:cs typeface="Times New Roman" panose="02020603050405020304" pitchFamily="18" charset="0"/>
              </a:rPr>
              <a:t>soudain</a:t>
            </a:r>
          </a:p>
        </p:txBody>
      </p:sp>
      <p:sp>
        <p:nvSpPr>
          <p:cNvPr id="5" name="Espace réservé du contenu 2">
            <a:extLst>
              <a:ext uri="{FF2B5EF4-FFF2-40B4-BE49-F238E27FC236}">
                <a16:creationId xmlns:a16="http://schemas.microsoft.com/office/drawing/2014/main" id="{D361BFD0-1C37-48F7-AFEC-6BA794D42D48}"/>
              </a:ext>
            </a:extLst>
          </p:cNvPr>
          <p:cNvSpPr txBox="1">
            <a:spLocks/>
          </p:cNvSpPr>
          <p:nvPr/>
        </p:nvSpPr>
        <p:spPr>
          <a:xfrm>
            <a:off x="903087" y="4424628"/>
            <a:ext cx="3954822" cy="13255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000" dirty="0">
                <a:latin typeface="Arial" panose="020B0604020202020204" pitchFamily="34" charset="0"/>
                <a:ea typeface="Calibri" panose="020F0502020204030204" pitchFamily="34" charset="0"/>
                <a:cs typeface="Times New Roman" panose="02020603050405020304" pitchFamily="18" charset="0"/>
              </a:rPr>
              <a:t>à travers</a:t>
            </a:r>
          </a:p>
        </p:txBody>
      </p:sp>
      <p:sp>
        <p:nvSpPr>
          <p:cNvPr id="6" name="Espace réservé du contenu 2">
            <a:extLst>
              <a:ext uri="{FF2B5EF4-FFF2-40B4-BE49-F238E27FC236}">
                <a16:creationId xmlns:a16="http://schemas.microsoft.com/office/drawing/2014/main" id="{3A9B01E4-FA42-4141-8297-B80758326C1A}"/>
              </a:ext>
            </a:extLst>
          </p:cNvPr>
          <p:cNvSpPr txBox="1">
            <a:spLocks/>
          </p:cNvSpPr>
          <p:nvPr/>
        </p:nvSpPr>
        <p:spPr>
          <a:xfrm>
            <a:off x="3948854" y="2390508"/>
            <a:ext cx="4204546" cy="12691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rial" panose="020B0604020202020204" pitchFamily="34" charset="0"/>
                <a:ea typeface="Calibri" panose="020F0502020204030204" pitchFamily="34" charset="0"/>
                <a:cs typeface="Times New Roman" panose="02020603050405020304" pitchFamily="18" charset="0"/>
              </a:rPr>
              <a:t>le lendemain</a:t>
            </a:r>
          </a:p>
        </p:txBody>
      </p:sp>
      <p:sp>
        <p:nvSpPr>
          <p:cNvPr id="7" name="Espace réservé du contenu 2">
            <a:extLst>
              <a:ext uri="{FF2B5EF4-FFF2-40B4-BE49-F238E27FC236}">
                <a16:creationId xmlns:a16="http://schemas.microsoft.com/office/drawing/2014/main" id="{098851FD-1224-4C28-AEBA-86854FDD4DE7}"/>
              </a:ext>
            </a:extLst>
          </p:cNvPr>
          <p:cNvSpPr txBox="1">
            <a:spLocks/>
          </p:cNvSpPr>
          <p:nvPr/>
        </p:nvSpPr>
        <p:spPr>
          <a:xfrm>
            <a:off x="4090246" y="4277775"/>
            <a:ext cx="4063154" cy="1359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pourquoi</a:t>
            </a:r>
          </a:p>
          <a:p>
            <a:pPr marL="0" indent="0">
              <a:buNone/>
            </a:pPr>
            <a:endParaRPr lang="fr-FR" sz="6000" dirty="0">
              <a:latin typeface="Arial" panose="020B0604020202020204" pitchFamily="34" charset="0"/>
              <a:ea typeface="Calibri" panose="020F0502020204030204" pitchFamily="34" charset="0"/>
              <a:cs typeface="Times New Roman" panose="02020603050405020304" pitchFamily="18" charset="0"/>
            </a:endParaRPr>
          </a:p>
        </p:txBody>
      </p:sp>
      <p:sp>
        <p:nvSpPr>
          <p:cNvPr id="9" name="Espace réservé du contenu 2">
            <a:extLst>
              <a:ext uri="{FF2B5EF4-FFF2-40B4-BE49-F238E27FC236}">
                <a16:creationId xmlns:a16="http://schemas.microsoft.com/office/drawing/2014/main" id="{F5B6D707-D28A-45F5-91E1-5B9EC0D401F9}"/>
              </a:ext>
            </a:extLst>
          </p:cNvPr>
          <p:cNvSpPr txBox="1">
            <a:spLocks/>
          </p:cNvSpPr>
          <p:nvPr/>
        </p:nvSpPr>
        <p:spPr>
          <a:xfrm>
            <a:off x="8419723" y="2060016"/>
            <a:ext cx="3269056" cy="1269106"/>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Aft>
                <a:spcPts val="800"/>
              </a:spcAft>
              <a:buNone/>
            </a:pPr>
            <a:r>
              <a:rPr lang="fr-FR" sz="24000" dirty="0">
                <a:latin typeface="Arial" panose="020B0604020202020204" pitchFamily="34" charset="0"/>
                <a:ea typeface="Calibri" panose="020F0502020204030204" pitchFamily="34" charset="0"/>
                <a:cs typeface="Times New Roman" panose="02020603050405020304" pitchFamily="18" charset="0"/>
              </a:rPr>
              <a:t>vers (</a:t>
            </a:r>
            <a:r>
              <a:rPr lang="fr-FR" sz="16000" dirty="0">
                <a:latin typeface="Arial" panose="020B0604020202020204" pitchFamily="34" charset="0"/>
                <a:ea typeface="Calibri" panose="020F0502020204030204" pitchFamily="34" charset="0"/>
                <a:cs typeface="Times New Roman" panose="02020603050405020304" pitchFamily="18" charset="0"/>
                <a:sym typeface="Wingdings" panose="05000000000000000000" pitchFamily="2" charset="2"/>
              </a:rPr>
              <a:t></a:t>
            </a:r>
            <a:r>
              <a:rPr lang="fr-FR" sz="24000" dirty="0">
                <a:latin typeface="Arial" panose="020B0604020202020204" pitchFamily="34" charset="0"/>
                <a:ea typeface="Calibri" panose="020F0502020204030204" pitchFamily="34" charset="0"/>
                <a:cs typeface="Times New Roman" panose="02020603050405020304" pitchFamily="18" charset="0"/>
                <a:sym typeface="Wingdings" panose="05000000000000000000" pitchFamily="2" charset="2"/>
              </a:rPr>
              <a:t>)</a:t>
            </a:r>
            <a:endParaRPr lang="fr-FR" sz="24000" dirty="0">
              <a:latin typeface="Arial" panose="020B0604020202020204" pitchFamily="34" charset="0"/>
              <a:ea typeface="Calibri" panose="020F0502020204030204" pitchFamily="34" charset="0"/>
              <a:cs typeface="Times New Roman" panose="02020603050405020304" pitchFamily="18" charset="0"/>
            </a:endParaRPr>
          </a:p>
          <a:p>
            <a:pPr marL="0" indent="0">
              <a:lnSpc>
                <a:spcPct val="150000"/>
              </a:lnSpc>
              <a:spcAft>
                <a:spcPts val="800"/>
              </a:spcAft>
              <a:buNone/>
            </a:pPr>
            <a:r>
              <a:rPr lang="fr-FR" sz="5400" dirty="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10" name="Titre 1">
            <a:extLst>
              <a:ext uri="{FF2B5EF4-FFF2-40B4-BE49-F238E27FC236}">
                <a16:creationId xmlns:a16="http://schemas.microsoft.com/office/drawing/2014/main" id="{C6334A38-19C1-44AE-AB4F-25309EE6C223}"/>
              </a:ext>
            </a:extLst>
          </p:cNvPr>
          <p:cNvSpPr>
            <a:spLocks noGrp="1"/>
          </p:cNvSpPr>
          <p:nvPr>
            <p:ph type="title"/>
          </p:nvPr>
        </p:nvSpPr>
        <p:spPr>
          <a:xfrm>
            <a:off x="838200" y="365125"/>
            <a:ext cx="10515600" cy="1325563"/>
          </a:xfrm>
        </p:spPr>
        <p:txBody>
          <a:bodyPr>
            <a:noAutofit/>
          </a:bodyPr>
          <a:lstStyle/>
          <a:p>
            <a:pPr>
              <a:lnSpc>
                <a:spcPct val="150000"/>
              </a:lnSpc>
            </a:pPr>
            <a:r>
              <a:rPr lang="fr-FR" sz="3200" dirty="0">
                <a:latin typeface="Arial" panose="020B0604020202020204" pitchFamily="34" charset="0"/>
                <a:cs typeface="Arial" panose="020B0604020202020204" pitchFamily="34" charset="0"/>
              </a:rPr>
              <a:t>Regardons les un par un pour les photographier dans notre tête.</a:t>
            </a:r>
          </a:p>
        </p:txBody>
      </p:sp>
      <p:sp>
        <p:nvSpPr>
          <p:cNvPr id="11" name="Espace réservé du contenu 2">
            <a:extLst>
              <a:ext uri="{FF2B5EF4-FFF2-40B4-BE49-F238E27FC236}">
                <a16:creationId xmlns:a16="http://schemas.microsoft.com/office/drawing/2014/main" id="{5C7EC427-DB7C-4684-AEF8-1AA84FFED0F7}"/>
              </a:ext>
            </a:extLst>
          </p:cNvPr>
          <p:cNvSpPr txBox="1">
            <a:spLocks/>
          </p:cNvSpPr>
          <p:nvPr/>
        </p:nvSpPr>
        <p:spPr>
          <a:xfrm>
            <a:off x="7903675" y="4409465"/>
            <a:ext cx="3645627" cy="1269106"/>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quelquefois</a:t>
            </a:r>
          </a:p>
        </p:txBody>
      </p:sp>
      <p:sp>
        <p:nvSpPr>
          <p:cNvPr id="2" name="Espace réservé du pied de page 1">
            <a:extLst>
              <a:ext uri="{FF2B5EF4-FFF2-40B4-BE49-F238E27FC236}">
                <a16:creationId xmlns:a16="http://schemas.microsoft.com/office/drawing/2014/main" id="{1EE8C3A2-A835-46E3-9AEF-56B4814FC71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68669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7" grpId="0"/>
      <p:bldP spid="9"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vers (</a:t>
            </a:r>
            <a:r>
              <a:rPr lang="fr-FR" dirty="0">
                <a:solidFill>
                  <a:schemeClr val="accent2">
                    <a:lumMod val="75000"/>
                  </a:schemeClr>
                </a:solidFill>
                <a:latin typeface="Arial" panose="020B0604020202020204" pitchFamily="34" charset="0"/>
                <a:cs typeface="Arial" panose="020B0604020202020204" pitchFamily="34" charset="0"/>
                <a:sym typeface="Wingdings" panose="05000000000000000000" pitchFamily="2" charset="2"/>
              </a:rPr>
              <a:t></a:t>
            </a:r>
            <a:r>
              <a:rPr lang="fr-FR" sz="4400" dirty="0">
                <a:solidFill>
                  <a:schemeClr val="accent2">
                    <a:lumMod val="75000"/>
                  </a:schemeClr>
                </a:solidFill>
                <a:latin typeface="Arial" panose="020B0604020202020204" pitchFamily="34" charset="0"/>
                <a:cs typeface="Arial" panose="020B0604020202020204" pitchFamily="34" charset="0"/>
              </a:rPr>
              <a:t>)</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34537" y="2006271"/>
            <a:ext cx="3878863"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soudain</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1285593" y="1289745"/>
            <a:ext cx="3779258"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le lendemain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438791" y="3344174"/>
            <a:ext cx="323582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à travers</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4625674" y="2307075"/>
            <a:ext cx="4203186" cy="1154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le lendemain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011805" y="2741583"/>
            <a:ext cx="3153020"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pourquoi</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012317" y="1289745"/>
            <a:ext cx="3649301" cy="8430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rial" panose="020B0604020202020204" pitchFamily="34" charset="0"/>
                <a:cs typeface="Arial" panose="020B0604020202020204" pitchFamily="34" charset="0"/>
              </a:rPr>
              <a:t>soudain</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quelquefois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221979" y="4181520"/>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pourquoi</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4954045" y="3336427"/>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à travers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7539762" y="3795928"/>
            <a:ext cx="3547716"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vers (</a:t>
            </a:r>
            <a:r>
              <a:rPr lang="fr-FR" dirty="0">
                <a:latin typeface="Arial" panose="020B0604020202020204" pitchFamily="34" charset="0"/>
                <a:cs typeface="Arial" panose="020B0604020202020204" pitchFamily="34" charset="0"/>
                <a:sym typeface="Wingdings" panose="05000000000000000000" pitchFamily="2" charset="2"/>
              </a:rPr>
              <a:t></a:t>
            </a:r>
            <a:r>
              <a:rPr lang="fr-FR" sz="4400" dirty="0">
                <a:latin typeface="Arial" panose="020B0604020202020204" pitchFamily="34" charset="0"/>
                <a:cs typeface="Arial" panose="020B0604020202020204" pitchFamily="34" charset="0"/>
              </a:rPr>
              <a:t>)</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610511" y="5202588"/>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à travers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054989" y="5724785"/>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quelquefois</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le lendemain</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6" y="2586659"/>
            <a:ext cx="2977173"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vers</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soudain</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donc</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justement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162939" y="1015605"/>
            <a:ext cx="3235827" cy="1017330"/>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le lendemain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soudain</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20089" y="2524901"/>
            <a:ext cx="3103069" cy="978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pourquoi</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3355663" y="4070109"/>
            <a:ext cx="5143732"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latin typeface="CrayonL" panose="00000500000000000000" pitchFamily="2" charset="0"/>
                <a:cs typeface="Arial" panose="020B0604020202020204" pitchFamily="34" charset="0"/>
              </a:rPr>
              <a:t>à travers</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comme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deux</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7432895" y="387760"/>
            <a:ext cx="4215239" cy="13457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solidFill>
                  <a:schemeClr val="accent1">
                    <a:lumMod val="50000"/>
                  </a:schemeClr>
                </a:solidFill>
                <a:latin typeface="Comic Sans MS" panose="030F0702030302020204" pitchFamily="66" charset="0"/>
                <a:cs typeface="Arial" panose="020B0604020202020204" pitchFamily="34" charset="0"/>
              </a:rPr>
              <a:t>quelquefois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jamais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vers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tôt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177610" y="516447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souvent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demain</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Je vous les dicte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pic>
        <p:nvPicPr>
          <p:cNvPr id="3" name="Image 2">
            <a:extLst>
              <a:ext uri="{FF2B5EF4-FFF2-40B4-BE49-F238E27FC236}">
                <a16:creationId xmlns:a16="http://schemas.microsoft.com/office/drawing/2014/main" id="{3BC8CED5-840D-4515-AA8E-F56976B000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12457" y="2117976"/>
            <a:ext cx="2668305" cy="2668305"/>
          </a:xfrm>
          <a:prstGeom prst="rect">
            <a:avLst/>
          </a:prstGeom>
        </p:spPr>
      </p:pic>
      <p:sp>
        <p:nvSpPr>
          <p:cNvPr id="4" name="Espace réservé du pied de page 3">
            <a:extLst>
              <a:ext uri="{FF2B5EF4-FFF2-40B4-BE49-F238E27FC236}">
                <a16:creationId xmlns:a16="http://schemas.microsoft.com/office/drawing/2014/main" id="{A7EC25C2-337F-4C4C-BAF7-9FD6C43C917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361481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EC23684C-C0CB-14E4-9632-26D13122FF11}"/>
              </a:ext>
            </a:extLst>
          </p:cNvPr>
          <p:cNvSpPr txBox="1"/>
          <p:nvPr/>
        </p:nvSpPr>
        <p:spPr>
          <a:xfrm>
            <a:off x="3732040" y="1547308"/>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soudain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le lendemain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vers (en direction de )</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à travers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pourquoi</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quelquefois</a:t>
            </a:r>
          </a:p>
        </p:txBody>
      </p:sp>
    </p:spTree>
    <p:extLst>
      <p:ext uri="{BB962C8B-B14F-4D97-AF65-F5344CB8AC3E}">
        <p14:creationId xmlns:p14="http://schemas.microsoft.com/office/powerpoint/2010/main" val="1193470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624DD8-0079-47EC-92AE-4DB40EDE74C2}"/>
              </a:ext>
            </a:extLst>
          </p:cNvPr>
          <p:cNvSpPr>
            <a:spLocks noGrp="1"/>
          </p:cNvSpPr>
          <p:nvPr>
            <p:ph type="title"/>
          </p:nvPr>
        </p:nvSpPr>
        <p:spPr/>
        <p:txBody>
          <a:bodyPr/>
          <a:lstStyle/>
          <a:p>
            <a:r>
              <a:rPr lang="fr-FR" dirty="0"/>
              <a:t>reprise leçon : le futur.</a:t>
            </a:r>
          </a:p>
        </p:txBody>
      </p:sp>
      <p:sp>
        <p:nvSpPr>
          <p:cNvPr id="3" name="Espace réservé du contenu 2">
            <a:extLst>
              <a:ext uri="{FF2B5EF4-FFF2-40B4-BE49-F238E27FC236}">
                <a16:creationId xmlns:a16="http://schemas.microsoft.com/office/drawing/2014/main" id="{EE022F1B-11BB-4F78-9D68-579DE37B2346}"/>
              </a:ext>
            </a:extLst>
          </p:cNvPr>
          <p:cNvSpPr>
            <a:spLocks noGrp="1"/>
          </p:cNvSpPr>
          <p:nvPr>
            <p:ph idx="1"/>
          </p:nvPr>
        </p:nvSpPr>
        <p:spPr>
          <a:xfrm>
            <a:off x="572877" y="1825625"/>
            <a:ext cx="10780923" cy="4351338"/>
          </a:xfrm>
        </p:spPr>
        <p:txBody>
          <a:bodyPr>
            <a:normAutofit fontScale="92500"/>
          </a:bodyPr>
          <a:lstStyle/>
          <a:p>
            <a:pPr marL="0" indent="0">
              <a:lnSpc>
                <a:spcPct val="150000"/>
              </a:lnSpc>
              <a:buNone/>
            </a:pPr>
            <a:r>
              <a:rPr lang="fr-FR" dirty="0">
                <a:latin typeface="Arial" panose="020B0604020202020204" pitchFamily="34" charset="0"/>
                <a:cs typeface="Arial" panose="020B0604020202020204" pitchFamily="34" charset="0"/>
              </a:rPr>
              <a:t>Le futur c’est ce qui arrivera plus tard.</a:t>
            </a:r>
          </a:p>
          <a:p>
            <a:pPr marL="0" indent="0">
              <a:lnSpc>
                <a:spcPct val="150000"/>
              </a:lnSpc>
              <a:buNone/>
            </a:pPr>
            <a:r>
              <a:rPr lang="fr-FR" sz="3600" dirty="0">
                <a:latin typeface="Arial" panose="020B0604020202020204" pitchFamily="34" charset="0"/>
                <a:cs typeface="Arial" panose="020B0604020202020204" pitchFamily="34" charset="0"/>
              </a:rPr>
              <a:t>demain, tout à l’heure, la semaine prochaine, l’année prochaine, dans 1 minute, bientôt, le lendemain……</a:t>
            </a:r>
          </a:p>
          <a:p>
            <a:pPr marL="0" indent="0">
              <a:lnSpc>
                <a:spcPct val="150000"/>
              </a:lnSpc>
              <a:buNone/>
            </a:pPr>
            <a:r>
              <a:rPr lang="fr-FR" sz="3600" dirty="0">
                <a:latin typeface="Arial" panose="020B0604020202020204" pitchFamily="34" charset="0"/>
                <a:cs typeface="Arial" panose="020B0604020202020204" pitchFamily="34" charset="0"/>
              </a:rPr>
              <a:t>Dans un an, après demain, la prochaine fois, quand je serai grand…</a:t>
            </a:r>
          </a:p>
          <a:p>
            <a:endParaRPr lang="fr-FR" dirty="0"/>
          </a:p>
        </p:txBody>
      </p:sp>
      <p:sp>
        <p:nvSpPr>
          <p:cNvPr id="4" name="Espace réservé du pied de page 3">
            <a:extLst>
              <a:ext uri="{FF2B5EF4-FFF2-40B4-BE49-F238E27FC236}">
                <a16:creationId xmlns:a16="http://schemas.microsoft.com/office/drawing/2014/main" id="{AD627034-8E97-41FA-BC58-799113ACBE39}"/>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EEACE3C2-F030-4633-B0DD-5B565067C3E5}"/>
              </a:ext>
            </a:extLst>
          </p:cNvPr>
          <p:cNvPicPr>
            <a:picLocks noChangeAspect="1"/>
          </p:cNvPicPr>
          <p:nvPr/>
        </p:nvPicPr>
        <p:blipFill>
          <a:blip r:embed="rId2"/>
          <a:stretch>
            <a:fillRect/>
          </a:stretch>
        </p:blipFill>
        <p:spPr>
          <a:xfrm>
            <a:off x="8945696" y="365125"/>
            <a:ext cx="2230686" cy="2230686"/>
          </a:xfrm>
          <a:prstGeom prst="rect">
            <a:avLst/>
          </a:prstGeom>
        </p:spPr>
      </p:pic>
    </p:spTree>
    <p:extLst>
      <p:ext uri="{BB962C8B-B14F-4D97-AF65-F5344CB8AC3E}">
        <p14:creationId xmlns:p14="http://schemas.microsoft.com/office/powerpoint/2010/main" val="134609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4218908-95CA-4497-89EB-E485CD273951}"/>
              </a:ext>
            </a:extLst>
          </p:cNvPr>
          <p:cNvSpPr>
            <a:spLocks noGrp="1"/>
          </p:cNvSpPr>
          <p:nvPr>
            <p:ph idx="1"/>
          </p:nvPr>
        </p:nvSpPr>
        <p:spPr/>
        <p:txBody>
          <a:bodyPr>
            <a:normAutofit/>
          </a:bodyPr>
          <a:lstStyle/>
          <a:p>
            <a:pPr marL="0" indent="0">
              <a:buNone/>
            </a:pPr>
            <a:r>
              <a:rPr lang="fr-FR" sz="3600" dirty="0"/>
              <a:t>… ce sont toujours les mêmes terminaisons.</a:t>
            </a:r>
          </a:p>
          <a:p>
            <a:pPr marL="0" indent="0">
              <a:buNone/>
            </a:pPr>
            <a:endParaRPr lang="fr-FR" sz="3600" dirty="0"/>
          </a:p>
          <a:p>
            <a:pPr marL="0" indent="0" algn="ctr">
              <a:buNone/>
            </a:pPr>
            <a:r>
              <a:rPr lang="fr-FR" sz="4800" dirty="0">
                <a:solidFill>
                  <a:srgbClr val="FF0000"/>
                </a:solidFill>
              </a:rPr>
              <a:t>ai – as – a – </a:t>
            </a:r>
            <a:r>
              <a:rPr lang="fr-FR" sz="4800" dirty="0" err="1">
                <a:solidFill>
                  <a:srgbClr val="FF0000"/>
                </a:solidFill>
              </a:rPr>
              <a:t>ons</a:t>
            </a:r>
            <a:r>
              <a:rPr lang="fr-FR" sz="4800" dirty="0">
                <a:solidFill>
                  <a:srgbClr val="FF0000"/>
                </a:solidFill>
              </a:rPr>
              <a:t> – </a:t>
            </a:r>
            <a:r>
              <a:rPr lang="fr-FR" sz="4800" dirty="0" err="1">
                <a:solidFill>
                  <a:srgbClr val="FF0000"/>
                </a:solidFill>
              </a:rPr>
              <a:t>ez</a:t>
            </a:r>
            <a:r>
              <a:rPr lang="fr-FR" sz="4800" dirty="0">
                <a:solidFill>
                  <a:srgbClr val="FF0000"/>
                </a:solidFill>
              </a:rPr>
              <a:t> – ont</a:t>
            </a:r>
          </a:p>
          <a:p>
            <a:pPr marL="0" indent="0">
              <a:buNone/>
            </a:pPr>
            <a:endParaRPr lang="fr-FR" sz="3600" dirty="0"/>
          </a:p>
        </p:txBody>
      </p:sp>
      <p:sp>
        <p:nvSpPr>
          <p:cNvPr id="4" name="Espace réservé du pied de page 3">
            <a:extLst>
              <a:ext uri="{FF2B5EF4-FFF2-40B4-BE49-F238E27FC236}">
                <a16:creationId xmlns:a16="http://schemas.microsoft.com/office/drawing/2014/main" id="{2FF756F6-90D1-4CDD-94CD-BAE3AB2B492E}"/>
              </a:ext>
            </a:extLst>
          </p:cNvPr>
          <p:cNvSpPr>
            <a:spLocks noGrp="1"/>
          </p:cNvSpPr>
          <p:nvPr>
            <p:ph type="ftr" sz="quarter" idx="11"/>
          </p:nvPr>
        </p:nvSpPr>
        <p:spPr/>
        <p:txBody>
          <a:bodyPr/>
          <a:lstStyle/>
          <a:p>
            <a:r>
              <a:rPr lang="fr-FR"/>
              <a:t>www.dys-positif.fr</a:t>
            </a:r>
            <a:endParaRPr lang="fr-FR" dirty="0"/>
          </a:p>
        </p:txBody>
      </p:sp>
      <p:sp>
        <p:nvSpPr>
          <p:cNvPr id="6" name="Titre 5">
            <a:extLst>
              <a:ext uri="{FF2B5EF4-FFF2-40B4-BE49-F238E27FC236}">
                <a16:creationId xmlns:a16="http://schemas.microsoft.com/office/drawing/2014/main" id="{4CA21F0C-CFB6-4C20-B5FA-E5502BC9CFC1}"/>
              </a:ext>
            </a:extLst>
          </p:cNvPr>
          <p:cNvSpPr>
            <a:spLocks noGrp="1"/>
          </p:cNvSpPr>
          <p:nvPr>
            <p:ph type="title"/>
          </p:nvPr>
        </p:nvSpPr>
        <p:spPr/>
        <p:txBody>
          <a:bodyPr/>
          <a:lstStyle/>
          <a:p>
            <a:endParaRPr lang="fr-FR"/>
          </a:p>
        </p:txBody>
      </p:sp>
    </p:spTree>
    <p:extLst>
      <p:ext uri="{BB962C8B-B14F-4D97-AF65-F5344CB8AC3E}">
        <p14:creationId xmlns:p14="http://schemas.microsoft.com/office/powerpoint/2010/main" val="3432368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845107-6FAB-4EA9-8D1F-BECF0CB39248}"/>
              </a:ext>
            </a:extLst>
          </p:cNvPr>
          <p:cNvSpPr>
            <a:spLocks noGrp="1"/>
          </p:cNvSpPr>
          <p:nvPr>
            <p:ph type="title"/>
          </p:nvPr>
        </p:nvSpPr>
        <p:spPr>
          <a:xfrm>
            <a:off x="838200" y="258654"/>
            <a:ext cx="10515600" cy="1325563"/>
          </a:xfrm>
        </p:spPr>
        <p:txBody>
          <a:bodyPr>
            <a:normAutofit/>
          </a:bodyPr>
          <a:lstStyle/>
          <a:p>
            <a:r>
              <a:rPr lang="fr-FR" sz="3600" dirty="0">
                <a:latin typeface="Arial" panose="020B0604020202020204" pitchFamily="34" charset="0"/>
                <a:cs typeface="Arial" panose="020B0604020202020204" pitchFamily="34" charset="0"/>
              </a:rPr>
              <a:t>Le thème de la période est toujours la ruse. </a:t>
            </a:r>
          </a:p>
        </p:txBody>
      </p:sp>
      <p:sp>
        <p:nvSpPr>
          <p:cNvPr id="3" name="Espace réservé du contenu 2">
            <a:extLst>
              <a:ext uri="{FF2B5EF4-FFF2-40B4-BE49-F238E27FC236}">
                <a16:creationId xmlns:a16="http://schemas.microsoft.com/office/drawing/2014/main" id="{4FD68BAE-F07A-4138-8414-FE22A70A8D02}"/>
              </a:ext>
            </a:extLst>
          </p:cNvPr>
          <p:cNvSpPr>
            <a:spLocks noGrp="1"/>
          </p:cNvSpPr>
          <p:nvPr>
            <p:ph idx="1"/>
          </p:nvPr>
        </p:nvSpPr>
        <p:spPr>
          <a:xfrm>
            <a:off x="838200" y="1434230"/>
            <a:ext cx="10515600" cy="4742733"/>
          </a:xfrm>
        </p:spPr>
        <p:txBody>
          <a:bodyPr>
            <a:normAutofit fontScale="77500" lnSpcReduction="20000"/>
          </a:bodyPr>
          <a:lstStyle/>
          <a:p>
            <a:pPr marL="0" indent="0">
              <a:lnSpc>
                <a:spcPct val="150000"/>
              </a:lnSpc>
              <a:buNone/>
            </a:pPr>
            <a:r>
              <a:rPr lang="fr-FR" sz="3600" dirty="0">
                <a:latin typeface="Arial" panose="020B0604020202020204" pitchFamily="34" charset="0"/>
                <a:cs typeface="Arial" panose="020B0604020202020204" pitchFamily="34" charset="0"/>
              </a:rPr>
              <a:t>Nous lirons </a:t>
            </a:r>
            <a:r>
              <a:rPr lang="fr-FR" sz="3600" b="1" i="1" dirty="0">
                <a:latin typeface="Arial" panose="020B0604020202020204" pitchFamily="34" charset="0"/>
                <a:cs typeface="Arial" panose="020B0604020202020204" pitchFamily="34" charset="0"/>
              </a:rPr>
              <a:t>plusieurs types d’histoires.</a:t>
            </a:r>
          </a:p>
          <a:p>
            <a:pPr marL="0" indent="0">
              <a:lnSpc>
                <a:spcPct val="150000"/>
              </a:lnSpc>
              <a:buNone/>
            </a:pPr>
            <a:r>
              <a:rPr lang="fr-FR" sz="3600" dirty="0">
                <a:latin typeface="Arial" panose="020B0604020202020204" pitchFamily="34" charset="0"/>
                <a:cs typeface="Arial" panose="020B0604020202020204" pitchFamily="34" charset="0"/>
              </a:rPr>
              <a:t>Nous avons des objectifs précis :</a:t>
            </a:r>
          </a:p>
          <a:p>
            <a:pPr marL="0" indent="0">
              <a:lnSpc>
                <a:spcPct val="150000"/>
              </a:lnSpc>
              <a:buNone/>
            </a:pPr>
            <a:r>
              <a:rPr lang="fr-FR" sz="3600" dirty="0">
                <a:latin typeface="Arial" panose="020B0604020202020204" pitchFamily="34" charset="0"/>
                <a:cs typeface="Arial" panose="020B0604020202020204" pitchFamily="34" charset="0"/>
              </a:rPr>
              <a:t>Avoir un classeur propre, et faire le travail demandé avec soin.</a:t>
            </a:r>
          </a:p>
          <a:p>
            <a:pPr marL="0" indent="0">
              <a:lnSpc>
                <a:spcPct val="150000"/>
              </a:lnSpc>
              <a:buNone/>
            </a:pPr>
            <a:r>
              <a:rPr lang="fr-FR" sz="3600" dirty="0">
                <a:latin typeface="Arial" panose="020B0604020202020204" pitchFamily="34" charset="0"/>
                <a:cs typeface="Arial" panose="020B0604020202020204" pitchFamily="34" charset="0"/>
              </a:rPr>
              <a:t>Nous travaillerons sur la ruse, la force et les fables.</a:t>
            </a:r>
          </a:p>
          <a:p>
            <a:pPr marL="0" indent="0">
              <a:lnSpc>
                <a:spcPct val="150000"/>
              </a:lnSpc>
              <a:buNone/>
            </a:pPr>
            <a:r>
              <a:rPr lang="fr-FR" sz="3600" dirty="0">
                <a:latin typeface="Arial" panose="020B0604020202020204" pitchFamily="34" charset="0"/>
                <a:cs typeface="Arial" panose="020B0604020202020204" pitchFamily="34" charset="0"/>
              </a:rPr>
              <a:t>Evidemment nous continuons le travail d’entrainement à la lecture, d’étude de la langue et le futur en conjugaison.</a:t>
            </a:r>
          </a:p>
          <a:p>
            <a:pPr marL="0" indent="0">
              <a:lnSpc>
                <a:spcPct val="150000"/>
              </a:lnSpc>
              <a:buNone/>
            </a:pPr>
            <a:endParaRPr lang="fr-FR" sz="3600" dirty="0">
              <a:latin typeface="Arial" panose="020B0604020202020204" pitchFamily="34" charset="0"/>
              <a:cs typeface="Arial" panose="020B0604020202020204" pitchFamily="34" charset="0"/>
            </a:endParaRPr>
          </a:p>
        </p:txBody>
      </p:sp>
      <p:sp>
        <p:nvSpPr>
          <p:cNvPr id="5" name="Espace réservé du pied de page 4">
            <a:extLst>
              <a:ext uri="{FF2B5EF4-FFF2-40B4-BE49-F238E27FC236}">
                <a16:creationId xmlns:a16="http://schemas.microsoft.com/office/drawing/2014/main" id="{9F8A1592-1F2B-4D00-8DE3-345F950DC5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1398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46417" y="596312"/>
            <a:ext cx="11499166" cy="5892623"/>
          </a:xfrm>
          <a:ln>
            <a:solidFill>
              <a:schemeClr val="bg1"/>
            </a:solidFill>
          </a:ln>
        </p:spPr>
        <p:txBody>
          <a:bodyPr>
            <a:normAutofit fontScale="92500"/>
          </a:bodyPr>
          <a:lstStyle/>
          <a:p>
            <a:pPr>
              <a:lnSpc>
                <a:spcPct val="150000"/>
              </a:lnSpc>
            </a:pPr>
            <a:r>
              <a:rPr lang="fr-FR" sz="3600" dirty="0">
                <a:latin typeface="Arial" panose="020B0604020202020204" pitchFamily="34" charset="0"/>
                <a:cs typeface="Arial" panose="020B0604020202020204" pitchFamily="34" charset="0"/>
              </a:rPr>
              <a:t>1</a:t>
            </a:r>
            <a:r>
              <a:rPr lang="fr-FR" sz="3600" baseline="30000" dirty="0">
                <a:latin typeface="Arial" panose="020B0604020202020204" pitchFamily="34" charset="0"/>
                <a:cs typeface="Arial" panose="020B0604020202020204" pitchFamily="34" charset="0"/>
              </a:rPr>
              <a:t>er</a:t>
            </a:r>
            <a:r>
              <a:rPr lang="fr-FR" sz="3600" dirty="0">
                <a:latin typeface="Arial" panose="020B0604020202020204" pitchFamily="34" charset="0"/>
                <a:cs typeface="Arial" panose="020B0604020202020204" pitchFamily="34" charset="0"/>
              </a:rPr>
              <a:t> et 2 </a:t>
            </a:r>
            <a:r>
              <a:rPr lang="fr-FR" sz="3600" dirty="0" err="1">
                <a:latin typeface="Arial" panose="020B0604020202020204" pitchFamily="34" charset="0"/>
                <a:cs typeface="Arial" panose="020B0604020202020204" pitchFamily="34" charset="0"/>
              </a:rPr>
              <a:t>ème</a:t>
            </a:r>
            <a:r>
              <a:rPr lang="fr-FR" sz="3600" dirty="0">
                <a:latin typeface="Arial" panose="020B0604020202020204" pitchFamily="34" charset="0"/>
                <a:cs typeface="Arial" panose="020B0604020202020204" pitchFamily="34" charset="0"/>
              </a:rPr>
              <a:t> groupe : on garde le verbe à l’infinitif.</a:t>
            </a:r>
          </a:p>
          <a:p>
            <a:pPr marL="0" indent="0">
              <a:lnSpc>
                <a:spcPct val="150000"/>
              </a:lnSpc>
              <a:buNone/>
            </a:pPr>
            <a:r>
              <a:rPr lang="fr-FR" sz="3600" dirty="0">
                <a:latin typeface="Arial" panose="020B0604020202020204" pitchFamily="34" charset="0"/>
                <a:cs typeface="Arial" panose="020B0604020202020204" pitchFamily="34" charset="0"/>
              </a:rPr>
              <a:t>On ajoute les terminaisons : </a:t>
            </a:r>
            <a:r>
              <a:rPr lang="fr-FR" sz="3600" dirty="0">
                <a:solidFill>
                  <a:srgbClr val="FF0000"/>
                </a:solidFill>
                <a:latin typeface="Arial" panose="020B0604020202020204" pitchFamily="34" charset="0"/>
                <a:cs typeface="Arial" panose="020B0604020202020204" pitchFamily="34" charset="0"/>
              </a:rPr>
              <a:t>ai – as – a – </a:t>
            </a:r>
            <a:r>
              <a:rPr lang="fr-FR" sz="3600" dirty="0" err="1">
                <a:solidFill>
                  <a:srgbClr val="FF0000"/>
                </a:solidFill>
                <a:latin typeface="Arial" panose="020B0604020202020204" pitchFamily="34" charset="0"/>
                <a:cs typeface="Arial" panose="020B0604020202020204" pitchFamily="34" charset="0"/>
              </a:rPr>
              <a:t>ons</a:t>
            </a:r>
            <a:r>
              <a:rPr lang="fr-FR" sz="3600" dirty="0">
                <a:solidFill>
                  <a:srgbClr val="FF0000"/>
                </a:solidFill>
                <a:latin typeface="Arial" panose="020B0604020202020204" pitchFamily="34" charset="0"/>
                <a:cs typeface="Arial" panose="020B0604020202020204" pitchFamily="34" charset="0"/>
              </a:rPr>
              <a:t> – </a:t>
            </a:r>
            <a:r>
              <a:rPr lang="fr-FR" sz="3600" dirty="0" err="1">
                <a:solidFill>
                  <a:srgbClr val="FF0000"/>
                </a:solidFill>
                <a:latin typeface="Arial" panose="020B0604020202020204" pitchFamily="34" charset="0"/>
                <a:cs typeface="Arial" panose="020B0604020202020204" pitchFamily="34" charset="0"/>
              </a:rPr>
              <a:t>ez</a:t>
            </a:r>
            <a:r>
              <a:rPr lang="fr-FR" sz="3600" dirty="0">
                <a:solidFill>
                  <a:srgbClr val="FF0000"/>
                </a:solidFill>
                <a:latin typeface="Arial" panose="020B0604020202020204" pitchFamily="34" charset="0"/>
                <a:cs typeface="Arial" panose="020B0604020202020204" pitchFamily="34" charset="0"/>
              </a:rPr>
              <a:t> – ont.</a:t>
            </a:r>
          </a:p>
          <a:p>
            <a:pPr marL="0" indent="0">
              <a:lnSpc>
                <a:spcPct val="150000"/>
              </a:lnSpc>
              <a:buNone/>
            </a:pPr>
            <a:r>
              <a:rPr lang="fr-FR" sz="3600" dirty="0">
                <a:latin typeface="Arial" panose="020B0604020202020204" pitchFamily="34" charset="0"/>
                <a:cs typeface="Arial" panose="020B0604020202020204" pitchFamily="34" charset="0"/>
              </a:rPr>
              <a:t>Ex : </a:t>
            </a:r>
            <a:r>
              <a:rPr lang="fr-FR" dirty="0">
                <a:latin typeface="Arial" panose="020B0604020202020204" pitchFamily="34" charset="0"/>
                <a:cs typeface="Arial" panose="020B0604020202020204" pitchFamily="34" charset="0"/>
              </a:rPr>
              <a:t>demander</a:t>
            </a:r>
          </a:p>
          <a:p>
            <a:pPr marL="0" indent="0">
              <a:lnSpc>
                <a:spcPct val="150000"/>
              </a:lnSpc>
              <a:buNone/>
            </a:pPr>
            <a:r>
              <a:rPr lang="fr-FR" sz="4000" dirty="0">
                <a:latin typeface="Arial" panose="020B0604020202020204" pitchFamily="34" charset="0"/>
                <a:cs typeface="Arial" panose="020B0604020202020204" pitchFamily="34" charset="0"/>
              </a:rPr>
              <a:t>Je </a:t>
            </a:r>
            <a:r>
              <a:rPr lang="fr-FR" sz="4000" dirty="0">
                <a:solidFill>
                  <a:srgbClr val="00B050"/>
                </a:solidFill>
                <a:latin typeface="Arial" panose="020B0604020202020204" pitchFamily="34" charset="0"/>
                <a:cs typeface="Arial" panose="020B0604020202020204" pitchFamily="34" charset="0"/>
              </a:rPr>
              <a:t>demander</a:t>
            </a:r>
            <a:r>
              <a:rPr lang="fr-FR" sz="4000" dirty="0">
                <a:solidFill>
                  <a:srgbClr val="FF0000"/>
                </a:solidFill>
                <a:latin typeface="Arial" panose="020B0604020202020204" pitchFamily="34" charset="0"/>
                <a:cs typeface="Arial" panose="020B0604020202020204" pitchFamily="34" charset="0"/>
              </a:rPr>
              <a:t>ai			</a:t>
            </a:r>
            <a:r>
              <a:rPr lang="fr-FR" sz="4000" dirty="0">
                <a:latin typeface="Arial" panose="020B0604020202020204" pitchFamily="34" charset="0"/>
                <a:cs typeface="Arial" panose="020B0604020202020204" pitchFamily="34" charset="0"/>
              </a:rPr>
              <a:t>nous</a:t>
            </a:r>
            <a:r>
              <a:rPr lang="fr-FR" sz="4000" dirty="0">
                <a:solidFill>
                  <a:srgbClr val="FF0000"/>
                </a:solidFill>
                <a:latin typeface="Arial" panose="020B0604020202020204" pitchFamily="34" charset="0"/>
                <a:cs typeface="Arial" panose="020B0604020202020204" pitchFamily="34" charset="0"/>
              </a:rPr>
              <a:t> </a:t>
            </a:r>
            <a:r>
              <a:rPr lang="fr-FR" sz="4000" dirty="0">
                <a:solidFill>
                  <a:schemeClr val="accent6"/>
                </a:solidFill>
                <a:latin typeface="Arial" panose="020B0604020202020204" pitchFamily="34" charset="0"/>
                <a:cs typeface="Arial" panose="020B0604020202020204" pitchFamily="34" charset="0"/>
              </a:rPr>
              <a:t>demander</a:t>
            </a:r>
            <a:r>
              <a:rPr lang="fr-FR" sz="4000" dirty="0">
                <a:solidFill>
                  <a:srgbClr val="FF0000"/>
                </a:solidFill>
                <a:latin typeface="Arial" panose="020B0604020202020204" pitchFamily="34" charset="0"/>
                <a:cs typeface="Arial" panose="020B0604020202020204" pitchFamily="34" charset="0"/>
              </a:rPr>
              <a:t>ons</a:t>
            </a:r>
          </a:p>
          <a:p>
            <a:pPr marL="0" indent="0">
              <a:lnSpc>
                <a:spcPct val="150000"/>
              </a:lnSpc>
              <a:buNone/>
            </a:pPr>
            <a:r>
              <a:rPr lang="fr-FR" sz="4000" dirty="0">
                <a:latin typeface="Arial" panose="020B0604020202020204" pitchFamily="34" charset="0"/>
                <a:cs typeface="Arial" panose="020B0604020202020204" pitchFamily="34" charset="0"/>
              </a:rPr>
              <a:t>Tu </a:t>
            </a:r>
            <a:r>
              <a:rPr lang="fr-FR" sz="4000" dirty="0">
                <a:solidFill>
                  <a:srgbClr val="00B050"/>
                </a:solidFill>
                <a:latin typeface="Arial" panose="020B0604020202020204" pitchFamily="34" charset="0"/>
                <a:cs typeface="Arial" panose="020B0604020202020204" pitchFamily="34" charset="0"/>
              </a:rPr>
              <a:t>demander</a:t>
            </a:r>
            <a:r>
              <a:rPr lang="fr-FR" sz="4000" dirty="0">
                <a:solidFill>
                  <a:srgbClr val="FF0000"/>
                </a:solidFill>
                <a:latin typeface="Arial" panose="020B0604020202020204" pitchFamily="34" charset="0"/>
                <a:cs typeface="Arial" panose="020B0604020202020204" pitchFamily="34" charset="0"/>
              </a:rPr>
              <a:t>as 		       </a:t>
            </a:r>
            <a:r>
              <a:rPr lang="fr-FR" sz="4000" dirty="0">
                <a:latin typeface="Arial" panose="020B0604020202020204" pitchFamily="34" charset="0"/>
                <a:cs typeface="Arial" panose="020B0604020202020204" pitchFamily="34" charset="0"/>
              </a:rPr>
              <a:t>vous</a:t>
            </a:r>
            <a:r>
              <a:rPr lang="fr-FR" sz="4000" dirty="0">
                <a:solidFill>
                  <a:srgbClr val="FF0000"/>
                </a:solidFill>
                <a:latin typeface="Arial" panose="020B0604020202020204" pitchFamily="34" charset="0"/>
                <a:cs typeface="Arial" panose="020B0604020202020204" pitchFamily="34" charset="0"/>
              </a:rPr>
              <a:t> </a:t>
            </a:r>
            <a:r>
              <a:rPr lang="fr-FR" sz="4000" dirty="0">
                <a:solidFill>
                  <a:schemeClr val="accent6"/>
                </a:solidFill>
                <a:latin typeface="Arial" panose="020B0604020202020204" pitchFamily="34" charset="0"/>
                <a:cs typeface="Arial" panose="020B0604020202020204" pitchFamily="34" charset="0"/>
              </a:rPr>
              <a:t>demander</a:t>
            </a:r>
            <a:r>
              <a:rPr lang="fr-FR" sz="4000" dirty="0">
                <a:solidFill>
                  <a:srgbClr val="FF0000"/>
                </a:solidFill>
                <a:latin typeface="Arial" panose="020B0604020202020204" pitchFamily="34" charset="0"/>
                <a:cs typeface="Arial" panose="020B0604020202020204" pitchFamily="34" charset="0"/>
              </a:rPr>
              <a:t>ez</a:t>
            </a:r>
          </a:p>
          <a:p>
            <a:pPr marL="0" indent="0">
              <a:lnSpc>
                <a:spcPct val="150000"/>
              </a:lnSpc>
              <a:buNone/>
            </a:pPr>
            <a:r>
              <a:rPr lang="fr-FR" sz="4000" dirty="0">
                <a:latin typeface="Arial" panose="020B0604020202020204" pitchFamily="34" charset="0"/>
                <a:cs typeface="Arial" panose="020B0604020202020204" pitchFamily="34" charset="0"/>
              </a:rPr>
              <a:t>Il </a:t>
            </a:r>
            <a:r>
              <a:rPr lang="fr-FR" sz="4000" dirty="0">
                <a:solidFill>
                  <a:srgbClr val="00B050"/>
                </a:solidFill>
                <a:latin typeface="Arial" panose="020B0604020202020204" pitchFamily="34" charset="0"/>
                <a:cs typeface="Arial" panose="020B0604020202020204" pitchFamily="34" charset="0"/>
              </a:rPr>
              <a:t>demander</a:t>
            </a:r>
            <a:r>
              <a:rPr lang="fr-FR" sz="4000" dirty="0">
                <a:solidFill>
                  <a:srgbClr val="FF0000"/>
                </a:solidFill>
                <a:latin typeface="Arial" panose="020B0604020202020204" pitchFamily="34" charset="0"/>
                <a:cs typeface="Arial" panose="020B0604020202020204" pitchFamily="34" charset="0"/>
              </a:rPr>
              <a:t>a			</a:t>
            </a:r>
            <a:r>
              <a:rPr lang="fr-FR" sz="4000" dirty="0">
                <a:latin typeface="Arial" panose="020B0604020202020204" pitchFamily="34" charset="0"/>
                <a:cs typeface="Arial" panose="020B0604020202020204" pitchFamily="34" charset="0"/>
              </a:rPr>
              <a:t>ils </a:t>
            </a:r>
            <a:r>
              <a:rPr lang="fr-FR" sz="4000" dirty="0">
                <a:solidFill>
                  <a:schemeClr val="accent6"/>
                </a:solidFill>
                <a:latin typeface="Arial" panose="020B0604020202020204" pitchFamily="34" charset="0"/>
                <a:cs typeface="Arial" panose="020B0604020202020204" pitchFamily="34" charset="0"/>
              </a:rPr>
              <a:t>demander</a:t>
            </a:r>
            <a:r>
              <a:rPr lang="fr-FR" sz="4000" dirty="0">
                <a:solidFill>
                  <a:srgbClr val="FF0000"/>
                </a:solidFill>
                <a:latin typeface="Arial" panose="020B0604020202020204" pitchFamily="34" charset="0"/>
                <a:cs typeface="Arial" panose="020B0604020202020204" pitchFamily="34" charset="0"/>
              </a:rPr>
              <a:t>ont</a:t>
            </a:r>
          </a:p>
          <a:p>
            <a:endParaRPr lang="fr-FR" dirty="0"/>
          </a:p>
        </p:txBody>
      </p:sp>
    </p:spTree>
    <p:extLst>
      <p:ext uri="{BB962C8B-B14F-4D97-AF65-F5344CB8AC3E}">
        <p14:creationId xmlns:p14="http://schemas.microsoft.com/office/powerpoint/2010/main" val="2660380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08282E-EA97-4284-8F17-A95F8357CC1D}"/>
              </a:ext>
            </a:extLst>
          </p:cNvPr>
          <p:cNvSpPr>
            <a:spLocks noGrp="1"/>
          </p:cNvSpPr>
          <p:nvPr>
            <p:ph type="title"/>
          </p:nvPr>
        </p:nvSpPr>
        <p:spPr/>
        <p:txBody>
          <a:bodyPr/>
          <a:lstStyle/>
          <a:p>
            <a:r>
              <a:rPr lang="fr-FR" dirty="0"/>
              <a:t>Les verbes du 3</a:t>
            </a:r>
            <a:r>
              <a:rPr lang="fr-FR" baseline="30000" dirty="0"/>
              <a:t>ème</a:t>
            </a:r>
            <a:r>
              <a:rPr lang="fr-FR" dirty="0"/>
              <a:t> groupe au futur :</a:t>
            </a:r>
          </a:p>
        </p:txBody>
      </p:sp>
      <p:sp>
        <p:nvSpPr>
          <p:cNvPr id="3" name="Espace réservé du contenu 2">
            <a:extLst>
              <a:ext uri="{FF2B5EF4-FFF2-40B4-BE49-F238E27FC236}">
                <a16:creationId xmlns:a16="http://schemas.microsoft.com/office/drawing/2014/main" id="{48542823-FE14-4FDA-ACD6-61F85AFEB28A}"/>
              </a:ext>
            </a:extLst>
          </p:cNvPr>
          <p:cNvSpPr>
            <a:spLocks noGrp="1"/>
          </p:cNvSpPr>
          <p:nvPr>
            <p:ph idx="1"/>
          </p:nvPr>
        </p:nvSpPr>
        <p:spPr/>
        <p:txBody>
          <a:bodyPr>
            <a:normAutofit fontScale="92500" lnSpcReduction="10000"/>
          </a:bodyPr>
          <a:lstStyle/>
          <a:p>
            <a:pPr marL="0" indent="0">
              <a:lnSpc>
                <a:spcPct val="150000"/>
              </a:lnSpc>
              <a:spcAft>
                <a:spcPts val="600"/>
              </a:spcAft>
              <a:buNone/>
            </a:pPr>
            <a:r>
              <a:rPr lang="fr-FR" dirty="0">
                <a:effectLst/>
                <a:latin typeface="Arial" panose="020B0604020202020204" pitchFamily="34" charset="0"/>
                <a:ea typeface="Calibri" panose="020F0502020204030204" pitchFamily="34" charset="0"/>
                <a:cs typeface="Arial" panose="020B0604020202020204" pitchFamily="34" charset="0"/>
              </a:rPr>
              <a:t>Pour conjuguer un verbe du 3</a:t>
            </a:r>
            <a:r>
              <a:rPr lang="fr-FR" baseline="30000" dirty="0">
                <a:effectLst/>
                <a:latin typeface="Arial" panose="020B0604020202020204" pitchFamily="34" charset="0"/>
                <a:ea typeface="Calibri" panose="020F0502020204030204" pitchFamily="34" charset="0"/>
                <a:cs typeface="Arial" panose="020B0604020202020204" pitchFamily="34" charset="0"/>
              </a:rPr>
              <a:t>ème</a:t>
            </a:r>
            <a:r>
              <a:rPr lang="fr-FR" dirty="0">
                <a:effectLst/>
                <a:latin typeface="Arial" panose="020B0604020202020204" pitchFamily="34" charset="0"/>
                <a:ea typeface="Calibri" panose="020F0502020204030204" pitchFamily="34" charset="0"/>
                <a:cs typeface="Arial" panose="020B0604020202020204" pitchFamily="34" charset="0"/>
              </a:rPr>
              <a:t> groupe au futur, j’ajoute les terminaisons</a:t>
            </a:r>
          </a:p>
          <a:p>
            <a:pPr marL="0" indent="0" algn="ctr">
              <a:lnSpc>
                <a:spcPct val="150000"/>
              </a:lnSpc>
              <a:spcAft>
                <a:spcPts val="600"/>
              </a:spcAft>
              <a:buNone/>
            </a:pPr>
            <a:r>
              <a:rPr lang="fr-FR" sz="39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ai – as – a – </a:t>
            </a:r>
            <a:r>
              <a:rPr lang="fr-FR" sz="3900" b="1"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ons</a:t>
            </a:r>
            <a:r>
              <a:rPr lang="fr-FR" sz="39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 – </a:t>
            </a:r>
            <a:r>
              <a:rPr lang="fr-FR" sz="3900" b="1" dirty="0" err="1">
                <a:solidFill>
                  <a:srgbClr val="FF0000"/>
                </a:solidFill>
                <a:effectLst/>
                <a:latin typeface="Arial" panose="020B0604020202020204" pitchFamily="34" charset="0"/>
                <a:ea typeface="Calibri" panose="020F0502020204030204" pitchFamily="34" charset="0"/>
                <a:cs typeface="Arial" panose="020B0604020202020204" pitchFamily="34" charset="0"/>
              </a:rPr>
              <a:t>ez</a:t>
            </a:r>
            <a:r>
              <a:rPr lang="fr-FR" sz="39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 -ont</a:t>
            </a:r>
            <a:endParaRPr lang="fr-FR" sz="3900" dirty="0">
              <a:effectLst/>
              <a:latin typeface="Arial" panose="020B0604020202020204" pitchFamily="34" charset="0"/>
              <a:ea typeface="Calibri" panose="020F0502020204030204" pitchFamily="34" charset="0"/>
              <a:cs typeface="Arial" panose="020B0604020202020204" pitchFamily="34" charset="0"/>
            </a:endParaRPr>
          </a:p>
          <a:p>
            <a:pPr marL="0" indent="0">
              <a:lnSpc>
                <a:spcPct val="150000"/>
              </a:lnSpc>
              <a:spcAft>
                <a:spcPts val="600"/>
              </a:spcAft>
              <a:buNone/>
            </a:pPr>
            <a:r>
              <a:rPr lang="fr-FR" dirty="0">
                <a:effectLst/>
                <a:latin typeface="Arial" panose="020B0604020202020204" pitchFamily="34" charset="0"/>
                <a:ea typeface="Calibri" panose="020F0502020204030204" pitchFamily="34" charset="0"/>
                <a:cs typeface="Arial" panose="020B0604020202020204" pitchFamily="34" charset="0"/>
              </a:rPr>
              <a:t>au radical du futur.</a:t>
            </a:r>
          </a:p>
          <a:p>
            <a:pPr marL="0" indent="0">
              <a:lnSpc>
                <a:spcPct val="150000"/>
              </a:lnSpc>
              <a:spcAft>
                <a:spcPts val="600"/>
              </a:spcAft>
              <a:buNone/>
            </a:pPr>
            <a:r>
              <a:rPr lang="fr-FR" dirty="0">
                <a:effectLst/>
                <a:latin typeface="Arial" panose="020B0604020202020204" pitchFamily="34" charset="0"/>
                <a:ea typeface="Calibri" panose="020F0502020204030204" pitchFamily="34" charset="0"/>
                <a:cs typeface="Arial" panose="020B0604020202020204" pitchFamily="34" charset="0"/>
              </a:rPr>
              <a:t>Si je ne connais pas bien le radical, je me dis dans ma tête « demain ».</a:t>
            </a:r>
          </a:p>
          <a:p>
            <a:endParaRPr lang="fr-FR" dirty="0"/>
          </a:p>
        </p:txBody>
      </p:sp>
      <p:sp>
        <p:nvSpPr>
          <p:cNvPr id="4" name="Espace réservé du pied de page 3">
            <a:extLst>
              <a:ext uri="{FF2B5EF4-FFF2-40B4-BE49-F238E27FC236}">
                <a16:creationId xmlns:a16="http://schemas.microsoft.com/office/drawing/2014/main" id="{CC45A15E-F840-472F-B0E8-51EF833C0D7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7184752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49217" y="1924777"/>
            <a:ext cx="3458378" cy="4351338"/>
          </a:xfrm>
        </p:spPr>
        <p:txBody>
          <a:bodyPr/>
          <a:lstStyle/>
          <a:p>
            <a:r>
              <a:rPr lang="fr-FR" sz="3600" dirty="0"/>
              <a:t>Être :</a:t>
            </a:r>
          </a:p>
          <a:p>
            <a:pPr marL="0" indent="0">
              <a:buNone/>
            </a:pPr>
            <a:r>
              <a:rPr lang="fr-FR" sz="3600" dirty="0"/>
              <a:t>Je ser</a:t>
            </a:r>
            <a:r>
              <a:rPr lang="fr-FR" sz="3600" dirty="0">
                <a:solidFill>
                  <a:srgbClr val="FF0000"/>
                </a:solidFill>
              </a:rPr>
              <a:t>ai</a:t>
            </a:r>
          </a:p>
          <a:p>
            <a:pPr marL="0" indent="0">
              <a:buNone/>
            </a:pPr>
            <a:r>
              <a:rPr lang="fr-FR" sz="3600" dirty="0"/>
              <a:t>Tu ser</a:t>
            </a:r>
            <a:r>
              <a:rPr lang="fr-FR" sz="3600" dirty="0">
                <a:solidFill>
                  <a:srgbClr val="FF0000"/>
                </a:solidFill>
              </a:rPr>
              <a:t>as</a:t>
            </a:r>
          </a:p>
          <a:p>
            <a:pPr marL="0" indent="0">
              <a:buNone/>
            </a:pPr>
            <a:r>
              <a:rPr lang="fr-FR" sz="3600" dirty="0"/>
              <a:t>Il ser</a:t>
            </a:r>
            <a:r>
              <a:rPr lang="fr-FR" sz="3600" dirty="0">
                <a:solidFill>
                  <a:srgbClr val="FF0000"/>
                </a:solidFill>
              </a:rPr>
              <a:t>a</a:t>
            </a:r>
          </a:p>
          <a:p>
            <a:pPr marL="0" indent="0">
              <a:buNone/>
            </a:pPr>
            <a:r>
              <a:rPr lang="fr-FR" sz="3600" dirty="0"/>
              <a:t>Nous </a:t>
            </a:r>
            <a:r>
              <a:rPr lang="fr-FR" sz="3600" dirty="0">
                <a:solidFill>
                  <a:srgbClr val="FF0000"/>
                </a:solidFill>
              </a:rPr>
              <a:t>serons</a:t>
            </a:r>
          </a:p>
          <a:p>
            <a:pPr marL="0" indent="0">
              <a:buNone/>
            </a:pPr>
            <a:r>
              <a:rPr lang="fr-FR" sz="3600" dirty="0"/>
              <a:t>Vous ser</a:t>
            </a:r>
            <a:r>
              <a:rPr lang="fr-FR" sz="3600" dirty="0">
                <a:solidFill>
                  <a:srgbClr val="FF0000"/>
                </a:solidFill>
              </a:rPr>
              <a:t>ez</a:t>
            </a:r>
          </a:p>
          <a:p>
            <a:pPr marL="0" indent="0">
              <a:buNone/>
            </a:pPr>
            <a:r>
              <a:rPr lang="fr-FR" sz="3600" dirty="0"/>
              <a:t>Ils ser</a:t>
            </a:r>
            <a:r>
              <a:rPr lang="fr-FR" sz="3600" dirty="0">
                <a:solidFill>
                  <a:srgbClr val="FF0000"/>
                </a:solidFill>
              </a:rPr>
              <a:t>ont</a:t>
            </a:r>
          </a:p>
          <a:p>
            <a:endParaRPr lang="fr-FR" dirty="0"/>
          </a:p>
        </p:txBody>
      </p:sp>
      <p:sp>
        <p:nvSpPr>
          <p:cNvPr id="6" name="ZoneTexte 5">
            <a:extLst>
              <a:ext uri="{FF2B5EF4-FFF2-40B4-BE49-F238E27FC236}">
                <a16:creationId xmlns:a16="http://schemas.microsoft.com/office/drawing/2014/main" id="{9CA36A43-0C9F-4C12-BD1C-1A4DC99CAB3F}"/>
              </a:ext>
            </a:extLst>
          </p:cNvPr>
          <p:cNvSpPr txBox="1"/>
          <p:nvPr/>
        </p:nvSpPr>
        <p:spPr>
          <a:xfrm>
            <a:off x="2776251" y="503098"/>
            <a:ext cx="4483865" cy="646331"/>
          </a:xfrm>
          <a:prstGeom prst="rect">
            <a:avLst/>
          </a:prstGeom>
          <a:noFill/>
        </p:spPr>
        <p:txBody>
          <a:bodyPr wrap="square" rtlCol="0">
            <a:spAutoFit/>
          </a:bodyPr>
          <a:lstStyle/>
          <a:p>
            <a:r>
              <a:rPr lang="fr-FR" sz="3600" dirty="0">
                <a:latin typeface="Arial" panose="020B0604020202020204" pitchFamily="34" charset="0"/>
                <a:cs typeface="Arial" panose="020B0604020202020204" pitchFamily="34" charset="0"/>
              </a:rPr>
              <a:t>Demain …</a:t>
            </a:r>
          </a:p>
        </p:txBody>
      </p:sp>
      <p:sp>
        <p:nvSpPr>
          <p:cNvPr id="7" name="Espace réservé du contenu 2">
            <a:extLst>
              <a:ext uri="{FF2B5EF4-FFF2-40B4-BE49-F238E27FC236}">
                <a16:creationId xmlns:a16="http://schemas.microsoft.com/office/drawing/2014/main" id="{63A8BDDA-E8F4-4560-8FCE-C0D876FE897C}"/>
              </a:ext>
            </a:extLst>
          </p:cNvPr>
          <p:cNvSpPr txBox="1">
            <a:spLocks/>
          </p:cNvSpPr>
          <p:nvPr/>
        </p:nvSpPr>
        <p:spPr>
          <a:xfrm>
            <a:off x="6096000" y="1924777"/>
            <a:ext cx="3458378"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dirty="0"/>
              <a:t>avoir :</a:t>
            </a:r>
          </a:p>
          <a:p>
            <a:pPr marL="0" indent="0">
              <a:buFont typeface="Arial" panose="020B0604020202020204" pitchFamily="34" charset="0"/>
              <a:buNone/>
            </a:pPr>
            <a:r>
              <a:rPr lang="fr-FR" sz="3600" dirty="0"/>
              <a:t>J’aur</a:t>
            </a:r>
            <a:r>
              <a:rPr lang="fr-FR" sz="3600" dirty="0">
                <a:solidFill>
                  <a:srgbClr val="FF0000"/>
                </a:solidFill>
              </a:rPr>
              <a:t>ai</a:t>
            </a:r>
          </a:p>
          <a:p>
            <a:pPr marL="0" indent="0">
              <a:buFont typeface="Arial" panose="020B0604020202020204" pitchFamily="34" charset="0"/>
              <a:buNone/>
            </a:pPr>
            <a:r>
              <a:rPr lang="fr-FR" sz="3600" dirty="0"/>
              <a:t>Tu aur</a:t>
            </a:r>
            <a:r>
              <a:rPr lang="fr-FR" sz="3600" dirty="0">
                <a:solidFill>
                  <a:srgbClr val="FF0000"/>
                </a:solidFill>
              </a:rPr>
              <a:t>as</a:t>
            </a:r>
          </a:p>
          <a:p>
            <a:pPr marL="0" indent="0">
              <a:buFont typeface="Arial" panose="020B0604020202020204" pitchFamily="34" charset="0"/>
              <a:buNone/>
            </a:pPr>
            <a:r>
              <a:rPr lang="fr-FR" sz="3600" dirty="0"/>
              <a:t>Il aur</a:t>
            </a:r>
            <a:r>
              <a:rPr lang="fr-FR" sz="3600" dirty="0">
                <a:solidFill>
                  <a:srgbClr val="FF0000"/>
                </a:solidFill>
              </a:rPr>
              <a:t>a</a:t>
            </a:r>
          </a:p>
          <a:p>
            <a:pPr marL="0" indent="0">
              <a:buFont typeface="Arial" panose="020B0604020202020204" pitchFamily="34" charset="0"/>
              <a:buNone/>
            </a:pPr>
            <a:r>
              <a:rPr lang="fr-FR" sz="3600" dirty="0"/>
              <a:t>Nous </a:t>
            </a:r>
            <a:r>
              <a:rPr lang="fr-FR" sz="3600" dirty="0">
                <a:solidFill>
                  <a:srgbClr val="FF0000"/>
                </a:solidFill>
              </a:rPr>
              <a:t>aurons</a:t>
            </a:r>
          </a:p>
          <a:p>
            <a:pPr marL="0" indent="0">
              <a:buFont typeface="Arial" panose="020B0604020202020204" pitchFamily="34" charset="0"/>
              <a:buNone/>
            </a:pPr>
            <a:r>
              <a:rPr lang="fr-FR" sz="3600" dirty="0"/>
              <a:t>Vous aur</a:t>
            </a:r>
            <a:r>
              <a:rPr lang="fr-FR" sz="3600" dirty="0">
                <a:solidFill>
                  <a:srgbClr val="FF0000"/>
                </a:solidFill>
              </a:rPr>
              <a:t>ez</a:t>
            </a:r>
          </a:p>
          <a:p>
            <a:pPr marL="0" indent="0">
              <a:buFont typeface="Arial" panose="020B0604020202020204" pitchFamily="34" charset="0"/>
              <a:buNone/>
            </a:pPr>
            <a:r>
              <a:rPr lang="fr-FR" sz="3600" dirty="0"/>
              <a:t>Ils aur</a:t>
            </a:r>
            <a:r>
              <a:rPr lang="fr-FR" sz="3600" dirty="0">
                <a:solidFill>
                  <a:srgbClr val="FF0000"/>
                </a:solidFill>
              </a:rPr>
              <a:t>ont</a:t>
            </a:r>
          </a:p>
          <a:p>
            <a:endParaRPr lang="fr-FR" dirty="0"/>
          </a:p>
        </p:txBody>
      </p:sp>
    </p:spTree>
    <p:extLst>
      <p:ext uri="{BB962C8B-B14F-4D97-AF65-F5344CB8AC3E}">
        <p14:creationId xmlns:p14="http://schemas.microsoft.com/office/powerpoint/2010/main" val="2584803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sz="3600" dirty="0"/>
              <a:t>faire :</a:t>
            </a:r>
          </a:p>
          <a:p>
            <a:pPr marL="0" indent="0">
              <a:buNone/>
            </a:pPr>
            <a:r>
              <a:rPr lang="fr-FR" sz="3600" dirty="0"/>
              <a:t>Je fer</a:t>
            </a:r>
            <a:r>
              <a:rPr lang="fr-FR" sz="3600" dirty="0">
                <a:solidFill>
                  <a:srgbClr val="FF0000"/>
                </a:solidFill>
              </a:rPr>
              <a:t>ai</a:t>
            </a:r>
          </a:p>
          <a:p>
            <a:pPr marL="0" indent="0">
              <a:buNone/>
            </a:pPr>
            <a:r>
              <a:rPr lang="fr-FR" sz="3600" dirty="0"/>
              <a:t>Tu fer</a:t>
            </a:r>
            <a:r>
              <a:rPr lang="fr-FR" sz="3600" dirty="0">
                <a:solidFill>
                  <a:srgbClr val="FF0000"/>
                </a:solidFill>
              </a:rPr>
              <a:t>as</a:t>
            </a:r>
          </a:p>
          <a:p>
            <a:pPr marL="0" indent="0">
              <a:buNone/>
            </a:pPr>
            <a:r>
              <a:rPr lang="fr-FR" sz="3600" dirty="0"/>
              <a:t>Il fer</a:t>
            </a:r>
            <a:r>
              <a:rPr lang="fr-FR" sz="3600" dirty="0">
                <a:solidFill>
                  <a:srgbClr val="FF0000"/>
                </a:solidFill>
              </a:rPr>
              <a:t>a</a:t>
            </a:r>
          </a:p>
          <a:p>
            <a:pPr marL="0" indent="0">
              <a:buNone/>
            </a:pPr>
            <a:r>
              <a:rPr lang="fr-FR" sz="3600" dirty="0"/>
              <a:t>Nous fer</a:t>
            </a:r>
            <a:r>
              <a:rPr lang="fr-FR" sz="3600" dirty="0">
                <a:solidFill>
                  <a:srgbClr val="FF0000"/>
                </a:solidFill>
              </a:rPr>
              <a:t>ons</a:t>
            </a:r>
          </a:p>
          <a:p>
            <a:pPr marL="0" indent="0">
              <a:buNone/>
            </a:pPr>
            <a:r>
              <a:rPr lang="fr-FR" sz="3600" dirty="0"/>
              <a:t>Vous fer</a:t>
            </a:r>
            <a:r>
              <a:rPr lang="fr-FR" sz="3600" dirty="0">
                <a:solidFill>
                  <a:srgbClr val="FF0000"/>
                </a:solidFill>
              </a:rPr>
              <a:t>ez</a:t>
            </a:r>
          </a:p>
          <a:p>
            <a:pPr marL="0" indent="0">
              <a:buNone/>
            </a:pPr>
            <a:r>
              <a:rPr lang="fr-FR" sz="3600" dirty="0"/>
              <a:t>Ils fer</a:t>
            </a:r>
            <a:r>
              <a:rPr lang="fr-FR" sz="3600" dirty="0">
                <a:solidFill>
                  <a:srgbClr val="FF0000"/>
                </a:solidFill>
              </a:rPr>
              <a:t>ont</a:t>
            </a:r>
          </a:p>
          <a:p>
            <a:endParaRPr lang="fr-FR" dirty="0"/>
          </a:p>
        </p:txBody>
      </p:sp>
      <p:sp>
        <p:nvSpPr>
          <p:cNvPr id="4" name="Espace réservé du contenu 2"/>
          <p:cNvSpPr txBox="1">
            <a:spLocks/>
          </p:cNvSpPr>
          <p:nvPr/>
        </p:nvSpPr>
        <p:spPr>
          <a:xfrm>
            <a:off x="5778910" y="1790752"/>
            <a:ext cx="28194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dirty="0"/>
              <a:t>aller :</a:t>
            </a:r>
          </a:p>
          <a:p>
            <a:pPr marL="0" indent="0">
              <a:buNone/>
            </a:pPr>
            <a:r>
              <a:rPr lang="fr-FR" sz="3600" dirty="0"/>
              <a:t>J’ ir</a:t>
            </a:r>
            <a:r>
              <a:rPr lang="fr-FR" sz="3600" dirty="0">
                <a:solidFill>
                  <a:srgbClr val="FF0000"/>
                </a:solidFill>
              </a:rPr>
              <a:t>ai</a:t>
            </a:r>
          </a:p>
          <a:p>
            <a:pPr marL="0" indent="0">
              <a:buNone/>
            </a:pPr>
            <a:r>
              <a:rPr lang="fr-FR" sz="3600" dirty="0"/>
              <a:t>Tu ir</a:t>
            </a:r>
            <a:r>
              <a:rPr lang="fr-FR" sz="3600" dirty="0">
                <a:solidFill>
                  <a:srgbClr val="FF0000"/>
                </a:solidFill>
              </a:rPr>
              <a:t>as</a:t>
            </a:r>
          </a:p>
          <a:p>
            <a:pPr marL="0" indent="0">
              <a:buNone/>
            </a:pPr>
            <a:r>
              <a:rPr lang="fr-FR" sz="3600" dirty="0"/>
              <a:t>Il ir</a:t>
            </a:r>
            <a:r>
              <a:rPr lang="fr-FR" sz="3600" dirty="0">
                <a:solidFill>
                  <a:srgbClr val="FF0000"/>
                </a:solidFill>
              </a:rPr>
              <a:t>a</a:t>
            </a:r>
          </a:p>
          <a:p>
            <a:pPr marL="0" indent="0">
              <a:buNone/>
            </a:pPr>
            <a:r>
              <a:rPr lang="fr-FR" sz="3600" dirty="0"/>
              <a:t>Nous ir</a:t>
            </a:r>
            <a:r>
              <a:rPr lang="fr-FR" sz="3600" dirty="0">
                <a:solidFill>
                  <a:srgbClr val="FF0000"/>
                </a:solidFill>
              </a:rPr>
              <a:t>ons</a:t>
            </a:r>
          </a:p>
          <a:p>
            <a:pPr marL="0" indent="0">
              <a:buNone/>
            </a:pPr>
            <a:r>
              <a:rPr lang="fr-FR" sz="3600" dirty="0"/>
              <a:t>Vous ir</a:t>
            </a:r>
            <a:r>
              <a:rPr lang="fr-FR" sz="3600" dirty="0">
                <a:solidFill>
                  <a:srgbClr val="FF0000"/>
                </a:solidFill>
              </a:rPr>
              <a:t>ez</a:t>
            </a:r>
          </a:p>
          <a:p>
            <a:pPr marL="0" indent="0">
              <a:buNone/>
            </a:pPr>
            <a:r>
              <a:rPr lang="fr-FR" sz="3600" dirty="0"/>
              <a:t>Ils ir</a:t>
            </a:r>
            <a:r>
              <a:rPr lang="fr-FR" sz="3600" dirty="0">
                <a:solidFill>
                  <a:srgbClr val="FF0000"/>
                </a:solidFill>
              </a:rPr>
              <a:t>ont</a:t>
            </a:r>
          </a:p>
          <a:p>
            <a:endParaRPr lang="fr-FR" dirty="0"/>
          </a:p>
        </p:txBody>
      </p:sp>
    </p:spTree>
    <p:extLst>
      <p:ext uri="{BB962C8B-B14F-4D97-AF65-F5344CB8AC3E}">
        <p14:creationId xmlns:p14="http://schemas.microsoft.com/office/powerpoint/2010/main" val="4294947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sz="3600" dirty="0"/>
              <a:t>savoir :</a:t>
            </a:r>
          </a:p>
          <a:p>
            <a:pPr marL="0" indent="0">
              <a:buNone/>
            </a:pPr>
            <a:r>
              <a:rPr lang="fr-FR" sz="3600" dirty="0"/>
              <a:t>Je saur</a:t>
            </a:r>
            <a:r>
              <a:rPr lang="fr-FR" sz="3600" dirty="0">
                <a:solidFill>
                  <a:srgbClr val="FF0000"/>
                </a:solidFill>
              </a:rPr>
              <a:t>ai</a:t>
            </a:r>
          </a:p>
          <a:p>
            <a:pPr marL="0" indent="0">
              <a:buNone/>
            </a:pPr>
            <a:r>
              <a:rPr lang="fr-FR" sz="3600" dirty="0"/>
              <a:t>Tu saur</a:t>
            </a:r>
            <a:r>
              <a:rPr lang="fr-FR" sz="3600" dirty="0">
                <a:solidFill>
                  <a:srgbClr val="FF0000"/>
                </a:solidFill>
              </a:rPr>
              <a:t>as</a:t>
            </a:r>
          </a:p>
          <a:p>
            <a:pPr marL="0" indent="0">
              <a:buNone/>
            </a:pPr>
            <a:r>
              <a:rPr lang="fr-FR" sz="3600" dirty="0"/>
              <a:t>Il saur</a:t>
            </a:r>
            <a:r>
              <a:rPr lang="fr-FR" sz="3600" dirty="0">
                <a:solidFill>
                  <a:srgbClr val="FF0000"/>
                </a:solidFill>
              </a:rPr>
              <a:t>a</a:t>
            </a:r>
          </a:p>
          <a:p>
            <a:pPr marL="0" indent="0">
              <a:buNone/>
            </a:pPr>
            <a:r>
              <a:rPr lang="fr-FR" sz="3600" dirty="0"/>
              <a:t>Nous saur</a:t>
            </a:r>
            <a:r>
              <a:rPr lang="fr-FR" sz="3600" dirty="0">
                <a:solidFill>
                  <a:srgbClr val="FF0000"/>
                </a:solidFill>
              </a:rPr>
              <a:t>ons</a:t>
            </a:r>
          </a:p>
          <a:p>
            <a:pPr marL="0" indent="0">
              <a:buNone/>
            </a:pPr>
            <a:r>
              <a:rPr lang="fr-FR" sz="3600" dirty="0"/>
              <a:t>Vous saur</a:t>
            </a:r>
            <a:r>
              <a:rPr lang="fr-FR" sz="3600" dirty="0">
                <a:solidFill>
                  <a:srgbClr val="FF0000"/>
                </a:solidFill>
              </a:rPr>
              <a:t>ez</a:t>
            </a:r>
          </a:p>
          <a:p>
            <a:pPr marL="0" indent="0">
              <a:buNone/>
            </a:pPr>
            <a:r>
              <a:rPr lang="fr-FR" sz="3600" dirty="0"/>
              <a:t>Ils saur</a:t>
            </a:r>
            <a:r>
              <a:rPr lang="fr-FR" sz="3600" dirty="0">
                <a:solidFill>
                  <a:srgbClr val="FF0000"/>
                </a:solidFill>
              </a:rPr>
              <a:t>ont</a:t>
            </a:r>
          </a:p>
          <a:p>
            <a:endParaRPr lang="fr-FR" dirty="0"/>
          </a:p>
        </p:txBody>
      </p:sp>
      <p:sp>
        <p:nvSpPr>
          <p:cNvPr id="4" name="Espace réservé du contenu 2"/>
          <p:cNvSpPr txBox="1">
            <a:spLocks/>
          </p:cNvSpPr>
          <p:nvPr/>
        </p:nvSpPr>
        <p:spPr>
          <a:xfrm>
            <a:off x="5778910" y="1790752"/>
            <a:ext cx="28194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dirty="0"/>
              <a:t>devoir :</a:t>
            </a:r>
          </a:p>
          <a:p>
            <a:pPr marL="0" indent="0">
              <a:buNone/>
            </a:pPr>
            <a:r>
              <a:rPr lang="fr-FR" sz="3600" dirty="0"/>
              <a:t>Je devr</a:t>
            </a:r>
            <a:r>
              <a:rPr lang="fr-FR" sz="3600" dirty="0">
                <a:solidFill>
                  <a:srgbClr val="FF0000"/>
                </a:solidFill>
              </a:rPr>
              <a:t>ai</a:t>
            </a:r>
          </a:p>
          <a:p>
            <a:pPr marL="0" indent="0">
              <a:buNone/>
            </a:pPr>
            <a:r>
              <a:rPr lang="fr-FR" sz="3600" dirty="0"/>
              <a:t>Tu devr</a:t>
            </a:r>
            <a:r>
              <a:rPr lang="fr-FR" sz="3600" dirty="0">
                <a:solidFill>
                  <a:srgbClr val="FF0000"/>
                </a:solidFill>
              </a:rPr>
              <a:t>as</a:t>
            </a:r>
          </a:p>
          <a:p>
            <a:pPr marL="0" indent="0">
              <a:buNone/>
            </a:pPr>
            <a:r>
              <a:rPr lang="fr-FR" sz="3600" dirty="0"/>
              <a:t>Il devr</a:t>
            </a:r>
            <a:r>
              <a:rPr lang="fr-FR" sz="3600" dirty="0">
                <a:solidFill>
                  <a:srgbClr val="FF0000"/>
                </a:solidFill>
              </a:rPr>
              <a:t>a</a:t>
            </a:r>
          </a:p>
          <a:p>
            <a:pPr marL="0" indent="0">
              <a:buNone/>
            </a:pPr>
            <a:r>
              <a:rPr lang="fr-FR" sz="3600" dirty="0"/>
              <a:t>Nous devr</a:t>
            </a:r>
            <a:r>
              <a:rPr lang="fr-FR" sz="3600" dirty="0">
                <a:solidFill>
                  <a:srgbClr val="FF0000"/>
                </a:solidFill>
              </a:rPr>
              <a:t>ons</a:t>
            </a:r>
          </a:p>
          <a:p>
            <a:pPr marL="0" indent="0">
              <a:buNone/>
            </a:pPr>
            <a:r>
              <a:rPr lang="fr-FR" sz="3600" dirty="0"/>
              <a:t>Vous devr</a:t>
            </a:r>
            <a:r>
              <a:rPr lang="fr-FR" sz="3600" dirty="0">
                <a:solidFill>
                  <a:srgbClr val="FF0000"/>
                </a:solidFill>
              </a:rPr>
              <a:t>ez</a:t>
            </a:r>
          </a:p>
          <a:p>
            <a:pPr marL="0" indent="0">
              <a:buNone/>
            </a:pPr>
            <a:r>
              <a:rPr lang="fr-FR" sz="3600" dirty="0"/>
              <a:t>Ils devr</a:t>
            </a:r>
            <a:r>
              <a:rPr lang="fr-FR" sz="3600" dirty="0">
                <a:solidFill>
                  <a:srgbClr val="FF0000"/>
                </a:solidFill>
              </a:rPr>
              <a:t>ont</a:t>
            </a:r>
          </a:p>
          <a:p>
            <a:endParaRPr lang="fr-FR" dirty="0"/>
          </a:p>
        </p:txBody>
      </p:sp>
      <p:sp>
        <p:nvSpPr>
          <p:cNvPr id="5" name="ZoneTexte 4">
            <a:extLst>
              <a:ext uri="{FF2B5EF4-FFF2-40B4-BE49-F238E27FC236}">
                <a16:creationId xmlns:a16="http://schemas.microsoft.com/office/drawing/2014/main" id="{7FA53940-3149-4627-9769-04486B684F35}"/>
              </a:ext>
            </a:extLst>
          </p:cNvPr>
          <p:cNvSpPr txBox="1"/>
          <p:nvPr/>
        </p:nvSpPr>
        <p:spPr>
          <a:xfrm>
            <a:off x="2776251" y="503098"/>
            <a:ext cx="4483865" cy="646331"/>
          </a:xfrm>
          <a:prstGeom prst="rect">
            <a:avLst/>
          </a:prstGeom>
          <a:noFill/>
        </p:spPr>
        <p:txBody>
          <a:bodyPr wrap="square" rtlCol="0">
            <a:spAutoFit/>
          </a:bodyPr>
          <a:lstStyle/>
          <a:p>
            <a:r>
              <a:rPr lang="fr-FR" sz="3600" dirty="0">
                <a:latin typeface="Arial" panose="020B0604020202020204" pitchFamily="34" charset="0"/>
                <a:cs typeface="Arial" panose="020B0604020202020204" pitchFamily="34" charset="0"/>
              </a:rPr>
              <a:t>Les verbes en -</a:t>
            </a:r>
            <a:r>
              <a:rPr lang="fr-FR" sz="3600" dirty="0" err="1">
                <a:latin typeface="Arial" panose="020B0604020202020204" pitchFamily="34" charset="0"/>
                <a:cs typeface="Arial" panose="020B0604020202020204" pitchFamily="34" charset="0"/>
              </a:rPr>
              <a:t>oir</a:t>
            </a:r>
            <a:endParaRPr lang="fr-FR"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3594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1825625"/>
            <a:ext cx="3335448" cy="4351338"/>
          </a:xfrm>
        </p:spPr>
        <p:txBody>
          <a:bodyPr/>
          <a:lstStyle/>
          <a:p>
            <a:r>
              <a:rPr lang="fr-FR" sz="3600" dirty="0"/>
              <a:t>recevoir :</a:t>
            </a:r>
          </a:p>
          <a:p>
            <a:pPr marL="0" indent="0">
              <a:buNone/>
            </a:pPr>
            <a:r>
              <a:rPr lang="fr-FR" sz="3600" dirty="0"/>
              <a:t>Je recevr</a:t>
            </a:r>
            <a:r>
              <a:rPr lang="fr-FR" sz="3600" dirty="0">
                <a:solidFill>
                  <a:srgbClr val="FF0000"/>
                </a:solidFill>
              </a:rPr>
              <a:t>ai</a:t>
            </a:r>
          </a:p>
          <a:p>
            <a:pPr marL="0" indent="0">
              <a:buNone/>
            </a:pPr>
            <a:r>
              <a:rPr lang="fr-FR" sz="3600" dirty="0"/>
              <a:t>Tu recevr</a:t>
            </a:r>
            <a:r>
              <a:rPr lang="fr-FR" sz="3600" dirty="0">
                <a:solidFill>
                  <a:srgbClr val="FF0000"/>
                </a:solidFill>
              </a:rPr>
              <a:t>as</a:t>
            </a:r>
          </a:p>
          <a:p>
            <a:pPr marL="0" indent="0">
              <a:buNone/>
            </a:pPr>
            <a:r>
              <a:rPr lang="fr-FR" sz="3600" dirty="0"/>
              <a:t>Il recevr</a:t>
            </a:r>
            <a:r>
              <a:rPr lang="fr-FR" sz="3600" dirty="0">
                <a:solidFill>
                  <a:srgbClr val="FF0000"/>
                </a:solidFill>
              </a:rPr>
              <a:t>a</a:t>
            </a:r>
          </a:p>
          <a:p>
            <a:pPr marL="0" indent="0">
              <a:buNone/>
            </a:pPr>
            <a:r>
              <a:rPr lang="fr-FR" sz="3600" dirty="0"/>
              <a:t>Nous recevr</a:t>
            </a:r>
            <a:r>
              <a:rPr lang="fr-FR" sz="3600" dirty="0">
                <a:solidFill>
                  <a:srgbClr val="FF0000"/>
                </a:solidFill>
              </a:rPr>
              <a:t>ons</a:t>
            </a:r>
          </a:p>
          <a:p>
            <a:pPr marL="0" indent="0">
              <a:buNone/>
            </a:pPr>
            <a:r>
              <a:rPr lang="fr-FR" sz="3600" dirty="0"/>
              <a:t>Vous recevr</a:t>
            </a:r>
            <a:r>
              <a:rPr lang="fr-FR" sz="3600" dirty="0">
                <a:solidFill>
                  <a:srgbClr val="FF0000"/>
                </a:solidFill>
              </a:rPr>
              <a:t>ez</a:t>
            </a:r>
          </a:p>
          <a:p>
            <a:pPr marL="0" indent="0">
              <a:buNone/>
            </a:pPr>
            <a:r>
              <a:rPr lang="fr-FR" sz="3600" dirty="0"/>
              <a:t>Ils recevr</a:t>
            </a:r>
            <a:r>
              <a:rPr lang="fr-FR" sz="3600" dirty="0">
                <a:solidFill>
                  <a:srgbClr val="FF0000"/>
                </a:solidFill>
              </a:rPr>
              <a:t>ont</a:t>
            </a:r>
          </a:p>
          <a:p>
            <a:endParaRPr lang="fr-FR" dirty="0"/>
          </a:p>
        </p:txBody>
      </p:sp>
      <p:sp>
        <p:nvSpPr>
          <p:cNvPr id="4" name="Espace réservé du contenu 2"/>
          <p:cNvSpPr txBox="1">
            <a:spLocks/>
          </p:cNvSpPr>
          <p:nvPr/>
        </p:nvSpPr>
        <p:spPr>
          <a:xfrm>
            <a:off x="5778909" y="1790751"/>
            <a:ext cx="3075379" cy="4386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3600" dirty="0"/>
              <a:t>valoir : </a:t>
            </a:r>
          </a:p>
          <a:p>
            <a:pPr marL="0" indent="0">
              <a:buNone/>
            </a:pPr>
            <a:r>
              <a:rPr lang="fr-FR" sz="3600" dirty="0"/>
              <a:t>Je vaudr</a:t>
            </a:r>
            <a:r>
              <a:rPr lang="fr-FR" sz="3600" dirty="0">
                <a:solidFill>
                  <a:srgbClr val="FF0000"/>
                </a:solidFill>
              </a:rPr>
              <a:t>ai</a:t>
            </a:r>
          </a:p>
          <a:p>
            <a:pPr marL="0" indent="0">
              <a:buNone/>
            </a:pPr>
            <a:r>
              <a:rPr lang="fr-FR" sz="3600" dirty="0"/>
              <a:t>Tu vaudr</a:t>
            </a:r>
            <a:r>
              <a:rPr lang="fr-FR" sz="3600" dirty="0">
                <a:solidFill>
                  <a:srgbClr val="FF0000"/>
                </a:solidFill>
              </a:rPr>
              <a:t>as</a:t>
            </a:r>
          </a:p>
          <a:p>
            <a:pPr marL="0" indent="0">
              <a:buNone/>
            </a:pPr>
            <a:r>
              <a:rPr lang="fr-FR" sz="3600" dirty="0"/>
              <a:t>Il vaudr</a:t>
            </a:r>
            <a:r>
              <a:rPr lang="fr-FR" sz="3600" dirty="0">
                <a:solidFill>
                  <a:srgbClr val="FF0000"/>
                </a:solidFill>
              </a:rPr>
              <a:t>a</a:t>
            </a:r>
          </a:p>
          <a:p>
            <a:pPr marL="0" indent="0">
              <a:buNone/>
            </a:pPr>
            <a:r>
              <a:rPr lang="fr-FR" sz="3600" dirty="0"/>
              <a:t>Nous vaudr</a:t>
            </a:r>
            <a:r>
              <a:rPr lang="fr-FR" sz="3600" dirty="0">
                <a:solidFill>
                  <a:srgbClr val="FF0000"/>
                </a:solidFill>
              </a:rPr>
              <a:t>ons</a:t>
            </a:r>
          </a:p>
          <a:p>
            <a:pPr marL="0" indent="0">
              <a:buNone/>
            </a:pPr>
            <a:r>
              <a:rPr lang="fr-FR" sz="3600" dirty="0"/>
              <a:t>Vous vaudr</a:t>
            </a:r>
            <a:r>
              <a:rPr lang="fr-FR" sz="3600" dirty="0">
                <a:solidFill>
                  <a:srgbClr val="FF0000"/>
                </a:solidFill>
              </a:rPr>
              <a:t>ez</a:t>
            </a:r>
          </a:p>
          <a:p>
            <a:pPr marL="0" indent="0">
              <a:buNone/>
            </a:pPr>
            <a:r>
              <a:rPr lang="fr-FR" sz="3600" dirty="0"/>
              <a:t>Ils vaudr</a:t>
            </a:r>
            <a:r>
              <a:rPr lang="fr-FR" sz="3600" dirty="0">
                <a:solidFill>
                  <a:srgbClr val="FF0000"/>
                </a:solidFill>
              </a:rPr>
              <a:t>ont</a:t>
            </a:r>
          </a:p>
          <a:p>
            <a:endParaRPr lang="fr-FR" dirty="0"/>
          </a:p>
        </p:txBody>
      </p:sp>
      <p:sp>
        <p:nvSpPr>
          <p:cNvPr id="5" name="ZoneTexte 4">
            <a:extLst>
              <a:ext uri="{FF2B5EF4-FFF2-40B4-BE49-F238E27FC236}">
                <a16:creationId xmlns:a16="http://schemas.microsoft.com/office/drawing/2014/main" id="{7FA53940-3149-4627-9769-04486B684F35}"/>
              </a:ext>
            </a:extLst>
          </p:cNvPr>
          <p:cNvSpPr txBox="1"/>
          <p:nvPr/>
        </p:nvSpPr>
        <p:spPr>
          <a:xfrm>
            <a:off x="2776251" y="503098"/>
            <a:ext cx="6992438" cy="646331"/>
          </a:xfrm>
          <a:prstGeom prst="rect">
            <a:avLst/>
          </a:prstGeom>
          <a:noFill/>
        </p:spPr>
        <p:txBody>
          <a:bodyPr wrap="square" rtlCol="0">
            <a:spAutoFit/>
          </a:bodyPr>
          <a:lstStyle/>
          <a:p>
            <a:r>
              <a:rPr lang="fr-FR" sz="3600" dirty="0">
                <a:latin typeface="Arial" panose="020B0604020202020204" pitchFamily="34" charset="0"/>
                <a:cs typeface="Arial" panose="020B0604020202020204" pitchFamily="34" charset="0"/>
              </a:rPr>
              <a:t>D’autres verbes à connaître </a:t>
            </a:r>
          </a:p>
        </p:txBody>
      </p:sp>
    </p:spTree>
    <p:extLst>
      <p:ext uri="{BB962C8B-B14F-4D97-AF65-F5344CB8AC3E}">
        <p14:creationId xmlns:p14="http://schemas.microsoft.com/office/powerpoint/2010/main" val="3085124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944DE62-132B-49ED-B2C2-C7B8E5DED6E8}"/>
              </a:ext>
            </a:extLst>
          </p:cNvPr>
          <p:cNvSpPr>
            <a:spLocks noGrp="1"/>
          </p:cNvSpPr>
          <p:nvPr>
            <p:ph type="title"/>
          </p:nvPr>
        </p:nvSpPr>
        <p:spPr/>
        <p:txBody>
          <a:bodyPr/>
          <a:lstStyle/>
          <a:p>
            <a:r>
              <a:rPr lang="fr-FR" dirty="0"/>
              <a:t>Collons la leçon.</a:t>
            </a:r>
          </a:p>
        </p:txBody>
      </p:sp>
      <p:sp>
        <p:nvSpPr>
          <p:cNvPr id="4" name="Espace réservé du pied de page 3">
            <a:extLst>
              <a:ext uri="{FF2B5EF4-FFF2-40B4-BE49-F238E27FC236}">
                <a16:creationId xmlns:a16="http://schemas.microsoft.com/office/drawing/2014/main" id="{46B7D90E-C5E4-424F-BC6C-4953FAB3DC34}"/>
              </a:ext>
            </a:extLst>
          </p:cNvPr>
          <p:cNvSpPr>
            <a:spLocks noGrp="1"/>
          </p:cNvSpPr>
          <p:nvPr>
            <p:ph type="ftr" sz="quarter" idx="11"/>
          </p:nvPr>
        </p:nvSpPr>
        <p:spPr/>
        <p:txBody>
          <a:bodyPr/>
          <a:lstStyle/>
          <a:p>
            <a:r>
              <a:rPr lang="fr-FR"/>
              <a:t>www.dys-positif.fr</a:t>
            </a:r>
            <a:endParaRPr lang="fr-FR" dirty="0"/>
          </a:p>
        </p:txBody>
      </p:sp>
      <p:pic>
        <p:nvPicPr>
          <p:cNvPr id="2050" name="Picture 2">
            <a:extLst>
              <a:ext uri="{FF2B5EF4-FFF2-40B4-BE49-F238E27FC236}">
                <a16:creationId xmlns:a16="http://schemas.microsoft.com/office/drawing/2014/main" id="{FF4F8C95-938D-402C-99F5-E0BFC1E283E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20331" y="1825625"/>
            <a:ext cx="3076881" cy="3076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08510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875FE6-31F8-486D-A8CC-8E736A872004}"/>
              </a:ext>
            </a:extLst>
          </p:cNvPr>
          <p:cNvSpPr>
            <a:spLocks noGrp="1"/>
          </p:cNvSpPr>
          <p:nvPr>
            <p:ph type="title"/>
          </p:nvPr>
        </p:nvSpPr>
        <p:spPr/>
        <p:txBody>
          <a:bodyPr/>
          <a:lstStyle/>
          <a:p>
            <a:r>
              <a:rPr lang="fr-FR" dirty="0"/>
              <a:t>Exercices :</a:t>
            </a:r>
          </a:p>
        </p:txBody>
      </p:sp>
      <p:pic>
        <p:nvPicPr>
          <p:cNvPr id="5" name="Espace réservé du contenu 4">
            <a:extLst>
              <a:ext uri="{FF2B5EF4-FFF2-40B4-BE49-F238E27FC236}">
                <a16:creationId xmlns:a16="http://schemas.microsoft.com/office/drawing/2014/main" id="{839C7F7E-84B9-4D87-AEC8-BF20F8B240E0}"/>
              </a:ext>
            </a:extLst>
          </p:cNvPr>
          <p:cNvPicPr>
            <a:picLocks noGrp="1" noChangeAspect="1"/>
          </p:cNvPicPr>
          <p:nvPr>
            <p:ph idx="1"/>
          </p:nvPr>
        </p:nvPicPr>
        <p:blipFill>
          <a:blip r:embed="rId2"/>
          <a:stretch>
            <a:fillRect/>
          </a:stretch>
        </p:blipFill>
        <p:spPr>
          <a:xfrm>
            <a:off x="3920331" y="1792574"/>
            <a:ext cx="4351338" cy="4351338"/>
          </a:xfrm>
          <a:prstGeom prst="rect">
            <a:avLst/>
          </a:prstGeom>
        </p:spPr>
      </p:pic>
      <p:sp>
        <p:nvSpPr>
          <p:cNvPr id="4" name="Espace réservé du pied de page 3">
            <a:extLst>
              <a:ext uri="{FF2B5EF4-FFF2-40B4-BE49-F238E27FC236}">
                <a16:creationId xmlns:a16="http://schemas.microsoft.com/office/drawing/2014/main" id="{F2CFBA6E-58C1-4167-924C-6B77BD0BFA4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908991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2" name="Image 1">
            <a:extLst>
              <a:ext uri="{FF2B5EF4-FFF2-40B4-BE49-F238E27FC236}">
                <a16:creationId xmlns:a16="http://schemas.microsoft.com/office/drawing/2014/main" id="{3B3D822B-F6F4-D58D-352D-FFEE194546F3}"/>
              </a:ext>
            </a:extLst>
          </p:cNvPr>
          <p:cNvPicPr>
            <a:picLocks noChangeAspect="1"/>
          </p:cNvPicPr>
          <p:nvPr/>
        </p:nvPicPr>
        <p:blipFill>
          <a:blip r:embed="rId3"/>
          <a:stretch>
            <a:fillRect/>
          </a:stretch>
        </p:blipFill>
        <p:spPr>
          <a:xfrm>
            <a:off x="1562568" y="1003262"/>
            <a:ext cx="8437388" cy="2255986"/>
          </a:xfrm>
          <a:prstGeom prst="rect">
            <a:avLst/>
          </a:prstGeom>
        </p:spPr>
      </p:pic>
    </p:spTree>
    <p:extLst>
      <p:ext uri="{BB962C8B-B14F-4D97-AF65-F5344CB8AC3E}">
        <p14:creationId xmlns:p14="http://schemas.microsoft.com/office/powerpoint/2010/main" val="383073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5" name="Image 4">
            <a:extLst>
              <a:ext uri="{FF2B5EF4-FFF2-40B4-BE49-F238E27FC236}">
                <a16:creationId xmlns:a16="http://schemas.microsoft.com/office/drawing/2014/main" id="{ED256E94-20BF-8C0D-4AC0-EF85A4BE6B40}"/>
              </a:ext>
            </a:extLst>
          </p:cNvPr>
          <p:cNvPicPr>
            <a:picLocks noChangeAspect="1"/>
          </p:cNvPicPr>
          <p:nvPr/>
        </p:nvPicPr>
        <p:blipFill rotWithShape="1">
          <a:blip r:embed="rId3"/>
          <a:srcRect r="46211"/>
          <a:stretch/>
        </p:blipFill>
        <p:spPr>
          <a:xfrm>
            <a:off x="1504188" y="1049402"/>
            <a:ext cx="6928612" cy="2379598"/>
          </a:xfrm>
          <a:prstGeom prst="rect">
            <a:avLst/>
          </a:prstGeom>
        </p:spPr>
      </p:pic>
    </p:spTree>
    <p:extLst>
      <p:ext uri="{BB962C8B-B14F-4D97-AF65-F5344CB8AC3E}">
        <p14:creationId xmlns:p14="http://schemas.microsoft.com/office/powerpoint/2010/main" val="77800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76C06B3-09EB-40F2-A786-AE9B9AA3AF95}"/>
              </a:ext>
            </a:extLst>
          </p:cNvPr>
          <p:cNvSpPr>
            <a:spLocks noGrp="1"/>
          </p:cNvSpPr>
          <p:nvPr>
            <p:ph idx="1"/>
          </p:nvPr>
        </p:nvSpPr>
        <p:spPr>
          <a:xfrm>
            <a:off x="517358" y="828136"/>
            <a:ext cx="11153274" cy="5596727"/>
          </a:xfrm>
        </p:spPr>
        <p:txBody>
          <a:bodyPr>
            <a:normAutofit/>
          </a:bodyPr>
          <a:lstStyle/>
          <a:p>
            <a:pPr>
              <a:lnSpc>
                <a:spcPct val="150000"/>
              </a:lnSpc>
            </a:pPr>
            <a:r>
              <a:rPr lang="fr-FR" sz="3200" dirty="0">
                <a:latin typeface="Arial" panose="020B0604020202020204" pitchFamily="34" charset="0"/>
                <a:cs typeface="Arial" panose="020B0604020202020204" pitchFamily="34" charset="0"/>
              </a:rPr>
              <a:t>L’objectif est toujours de se fabriquer une représentation mentale d’un texte mais surtout de comprendre les émotions des personnages.</a:t>
            </a:r>
          </a:p>
          <a:p>
            <a:pPr>
              <a:lnSpc>
                <a:spcPct val="150000"/>
              </a:lnSpc>
            </a:pPr>
            <a:r>
              <a:rPr lang="fr-FR" sz="3200" dirty="0">
                <a:latin typeface="Arial" panose="020B0604020202020204" pitchFamily="34" charset="0"/>
                <a:cs typeface="Arial" panose="020B0604020202020204" pitchFamily="34" charset="0"/>
              </a:rPr>
              <a:t>Il faudra à chaque fois se mettre à la place de chaque personnage pour comprendre si il a raison ou tord, s’il est gentil ou méchant.</a:t>
            </a:r>
          </a:p>
          <a:p>
            <a:pPr>
              <a:lnSpc>
                <a:spcPct val="150000"/>
              </a:lnSpc>
            </a:pPr>
            <a:endParaRPr lang="fr-FR" sz="1200" dirty="0">
              <a:latin typeface="Arial" panose="020B0604020202020204" pitchFamily="34" charset="0"/>
              <a:cs typeface="Arial" panose="020B0604020202020204" pitchFamily="34" charset="0"/>
            </a:endParaRPr>
          </a:p>
          <a:p>
            <a:pPr marL="0" indent="0">
              <a:lnSpc>
                <a:spcPct val="150000"/>
              </a:lnSpc>
              <a:buNone/>
            </a:pPr>
            <a:endParaRPr lang="fr-FR" sz="3200" dirty="0">
              <a:latin typeface="Arial" panose="020B0604020202020204" pitchFamily="34" charset="0"/>
              <a:cs typeface="Arial" panose="020B0604020202020204" pitchFamily="34" charset="0"/>
            </a:endParaRPr>
          </a:p>
          <a:p>
            <a:pPr marL="0" indent="0">
              <a:lnSpc>
                <a:spcPct val="150000"/>
              </a:lnSpc>
              <a:buNone/>
            </a:pPr>
            <a:endParaRPr lang="fr-FR" sz="600" i="1"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4A7FE0CC-821B-406E-A134-AE0407A4CA4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647476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6" name="Espace réservé du pied de page 5">
            <a:extLst>
              <a:ext uri="{FF2B5EF4-FFF2-40B4-BE49-F238E27FC236}">
                <a16:creationId xmlns:a16="http://schemas.microsoft.com/office/drawing/2014/main" id="{F561B801-7BFA-4C69-93CC-AFA4DF7B19B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lirons la suite.</a:t>
            </a:r>
          </a:p>
          <a:p>
            <a:pPr>
              <a:lnSpc>
                <a:spcPct val="150000"/>
              </a:lnSpc>
            </a:pPr>
            <a:r>
              <a:rPr lang="fr-FR" dirty="0">
                <a:latin typeface="Arial" panose="020B0604020202020204" pitchFamily="34" charset="0"/>
                <a:cs typeface="Arial" panose="020B0604020202020204" pitchFamily="34" charset="0"/>
              </a:rPr>
              <a:t>Et nous travaillerons en étude de la langue.</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la semaine.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voisins</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capturé</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le premier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le mouton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chemeClr val="accent6">
                    <a:lumMod val="75000"/>
                  </a:schemeClr>
                </a:solidFill>
                <a:latin typeface="CrayonL" panose="00000500000000000000" pitchFamily="2" charset="0"/>
                <a:cs typeface="Arial" panose="020B0604020202020204" pitchFamily="34" charset="0"/>
              </a:rPr>
              <a:t>riche</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9083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ce soir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58618" y="2946715"/>
            <a:ext cx="3678778" cy="10516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5">
                    <a:lumMod val="75000"/>
                  </a:schemeClr>
                </a:solidFill>
                <a:latin typeface="Arial" panose="020B0604020202020204" pitchFamily="34" charset="0"/>
                <a:cs typeface="Arial" panose="020B0604020202020204" pitchFamily="34" charset="0"/>
              </a:rPr>
              <a:t>la bergerie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65617" y="3400577"/>
            <a:ext cx="2828010"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aussitôt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pauvre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370313" y="4182391"/>
            <a:ext cx="3884338" cy="838376"/>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nous partagerons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56545" y="5466395"/>
            <a:ext cx="2646154" cy="84108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sans crainte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477523" y="4488417"/>
            <a:ext cx="4344102"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alléger</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mystérieux</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adroit</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la scène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765617" y="2353527"/>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bicoque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oncle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7819935" y="2512465"/>
            <a:ext cx="3961382"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Il vaudra cher.</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998246" y="4537288"/>
            <a:ext cx="4344102"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rgbClr val="CC0000"/>
                </a:solidFill>
                <a:latin typeface="CrayonL" panose="00000500000000000000" pitchFamily="2" charset="0"/>
                <a:cs typeface="Arial" panose="020B0604020202020204" pitchFamily="34" charset="0"/>
              </a:rPr>
              <a:t>les profits </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540873" y="1087127"/>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choisir</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60994" y="1188810"/>
            <a:ext cx="2107866" cy="911498"/>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son fardeau</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sa voix </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13796" y="1928172"/>
            <a:ext cx="2259784" cy="816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tromper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8637007" y="448130"/>
            <a:ext cx="3059260"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du lard</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811307" y="1263830"/>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une ruse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60974" y="3148869"/>
            <a:ext cx="4507886"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solidFill>
                  <a:schemeClr val="accent5">
                    <a:lumMod val="75000"/>
                  </a:schemeClr>
                </a:solidFill>
                <a:latin typeface="Arial" panose="020B0604020202020204" pitchFamily="34" charset="0"/>
                <a:cs typeface="Arial" panose="020B0604020202020204" pitchFamily="34" charset="0"/>
              </a:rPr>
              <a:t>les broussailles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4588678" y="4061822"/>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soulier</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28079" y="3014117"/>
            <a:ext cx="349610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comprendre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mes dents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910493" y="489316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son stratagème .</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2" y="5763928"/>
            <a:ext cx="4376161"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le bois</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19255" y="3264794"/>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plaisir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760994" y="2315821"/>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nécessaire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longtemps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312858" y="2383674"/>
            <a:ext cx="3728951" cy="103879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long chemin</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084249" y="3950775"/>
            <a:ext cx="3728950" cy="1298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solidFill>
                  <a:srgbClr val="CC0000"/>
                </a:solidFill>
                <a:latin typeface="CrayonL" panose="00000500000000000000" pitchFamily="2" charset="0"/>
                <a:cs typeface="Arial" panose="020B0604020202020204" pitchFamily="34" charset="0"/>
              </a:rPr>
              <a:t>éloigner</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55CBC4-8CBF-42BC-BD1D-28AFE90C6349}"/>
              </a:ext>
            </a:extLst>
          </p:cNvPr>
          <p:cNvSpPr>
            <a:spLocks noGrp="1"/>
          </p:cNvSpPr>
          <p:nvPr>
            <p:ph type="title"/>
          </p:nvPr>
        </p:nvSpPr>
        <p:spPr/>
        <p:txBody>
          <a:bodyPr/>
          <a:lstStyle/>
          <a:p>
            <a:r>
              <a:rPr lang="fr-FR" dirty="0"/>
              <a:t>Dans chaque histoire, nous verrons la ruse.</a:t>
            </a:r>
          </a:p>
        </p:txBody>
      </p:sp>
      <p:sp>
        <p:nvSpPr>
          <p:cNvPr id="3" name="Espace réservé du contenu 2">
            <a:extLst>
              <a:ext uri="{FF2B5EF4-FFF2-40B4-BE49-F238E27FC236}">
                <a16:creationId xmlns:a16="http://schemas.microsoft.com/office/drawing/2014/main" id="{CB2158C3-035D-4671-9E4B-7EB6553F0707}"/>
              </a:ext>
            </a:extLst>
          </p:cNvPr>
          <p:cNvSpPr>
            <a:spLocks noGrp="1"/>
          </p:cNvSpPr>
          <p:nvPr>
            <p:ph idx="1"/>
          </p:nvPr>
        </p:nvSpPr>
        <p:spPr>
          <a:xfrm>
            <a:off x="838199" y="1825625"/>
            <a:ext cx="10883747" cy="4351338"/>
          </a:xfrm>
        </p:spPr>
        <p:txBody>
          <a:bodyPr>
            <a:normAutofit fontScale="92500" lnSpcReduction="10000"/>
          </a:bodyPr>
          <a:lstStyle/>
          <a:p>
            <a:pPr>
              <a:lnSpc>
                <a:spcPct val="150000"/>
              </a:lnSpc>
            </a:pPr>
            <a:r>
              <a:rPr lang="fr-FR" sz="3200" dirty="0">
                <a:latin typeface="Arial" panose="020B0604020202020204" pitchFamily="34" charset="0"/>
                <a:cs typeface="Arial" panose="020B0604020202020204" pitchFamily="34" charset="0"/>
              </a:rPr>
              <a:t>À chaque fois, on se demandera pourquoi l’histoire est une ruse?</a:t>
            </a:r>
          </a:p>
          <a:p>
            <a:pPr>
              <a:lnSpc>
                <a:spcPct val="150000"/>
              </a:lnSpc>
            </a:pPr>
            <a:endParaRPr lang="fr-FR" sz="3200" dirty="0">
              <a:latin typeface="Arial" panose="020B0604020202020204" pitchFamily="34" charset="0"/>
              <a:cs typeface="Arial" panose="020B0604020202020204" pitchFamily="34" charset="0"/>
            </a:endParaRPr>
          </a:p>
          <a:p>
            <a:pPr>
              <a:lnSpc>
                <a:spcPct val="150000"/>
              </a:lnSpc>
            </a:pPr>
            <a:r>
              <a:rPr lang="fr-FR" sz="3200" dirty="0">
                <a:latin typeface="Arial" panose="020B0604020202020204" pitchFamily="34" charset="0"/>
                <a:cs typeface="Arial" panose="020B0604020202020204" pitchFamily="34" charset="0"/>
              </a:rPr>
              <a:t>Quelle différence y aurait-il entre la ruse et la tromperie ?</a:t>
            </a:r>
          </a:p>
          <a:p>
            <a:pPr>
              <a:lnSpc>
                <a:spcPct val="150000"/>
              </a:lnSpc>
            </a:pPr>
            <a:r>
              <a:rPr lang="fr-FR" dirty="0">
                <a:solidFill>
                  <a:schemeClr val="accent1"/>
                </a:solidFill>
                <a:latin typeface="Arial" panose="020B0604020202020204" pitchFamily="34" charset="0"/>
                <a:cs typeface="Arial" panose="020B0604020202020204" pitchFamily="34" charset="0"/>
              </a:rPr>
              <a:t>En général la ruse est une astuce. Il n’y a pas trop de possibilité de punir car ce sont les autres qui se font avoir. </a:t>
            </a:r>
          </a:p>
          <a:p>
            <a:endParaRPr lang="fr-FR" dirty="0"/>
          </a:p>
        </p:txBody>
      </p:sp>
      <p:sp>
        <p:nvSpPr>
          <p:cNvPr id="4" name="Espace réservé du pied de page 3">
            <a:extLst>
              <a:ext uri="{FF2B5EF4-FFF2-40B4-BE49-F238E27FC236}">
                <a16:creationId xmlns:a16="http://schemas.microsoft.com/office/drawing/2014/main" id="{50830DDD-4F2D-4245-9732-A2781DE6A6F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58640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C442A9-6E65-40CE-9FCD-C4121042C610}"/>
              </a:ext>
            </a:extLst>
          </p:cNvPr>
          <p:cNvSpPr>
            <a:spLocks noGrp="1"/>
          </p:cNvSpPr>
          <p:nvPr>
            <p:ph type="title"/>
          </p:nvPr>
        </p:nvSpPr>
        <p:spPr>
          <a:xfrm>
            <a:off x="769545" y="365125"/>
            <a:ext cx="10584255" cy="1325563"/>
          </a:xfrm>
        </p:spPr>
        <p:txBody>
          <a:bodyPr>
            <a:normAutofit/>
          </a:bodyPr>
          <a:lstStyle/>
          <a:p>
            <a:r>
              <a:rPr lang="fr-FR" sz="4000" dirty="0"/>
              <a:t>Le texte de cette semaine est </a:t>
            </a:r>
            <a:r>
              <a:rPr lang="fr-FR" sz="4000" b="1" dirty="0"/>
              <a:t>un conte québécois.</a:t>
            </a:r>
            <a:endParaRPr lang="fr-FR" sz="4000" dirty="0"/>
          </a:p>
        </p:txBody>
      </p:sp>
      <p:sp>
        <p:nvSpPr>
          <p:cNvPr id="3" name="Espace réservé du contenu 2">
            <a:extLst>
              <a:ext uri="{FF2B5EF4-FFF2-40B4-BE49-F238E27FC236}">
                <a16:creationId xmlns:a16="http://schemas.microsoft.com/office/drawing/2014/main" id="{43B488F2-6FC9-4757-9386-8D0B398E414F}"/>
              </a:ext>
            </a:extLst>
          </p:cNvPr>
          <p:cNvSpPr>
            <a:spLocks noGrp="1"/>
          </p:cNvSpPr>
          <p:nvPr>
            <p:ph idx="1"/>
          </p:nvPr>
        </p:nvSpPr>
        <p:spPr>
          <a:xfrm>
            <a:off x="429659" y="1465243"/>
            <a:ext cx="11160086" cy="5027632"/>
          </a:xfrm>
        </p:spPr>
        <p:txBody>
          <a:bodyPr>
            <a:normAutofit/>
          </a:bodyPr>
          <a:lstStyle/>
          <a:p>
            <a:pPr marL="0" indent="0">
              <a:lnSpc>
                <a:spcPct val="170000"/>
              </a:lnSpc>
              <a:buNone/>
            </a:pPr>
            <a:endParaRPr lang="fr-FR" dirty="0"/>
          </a:p>
          <a:p>
            <a:pPr marL="0" indent="0">
              <a:lnSpc>
                <a:spcPct val="170000"/>
              </a:lnSpc>
              <a:buNone/>
            </a:pPr>
            <a:r>
              <a:rPr lang="fr-FR" dirty="0"/>
              <a:t>C’est une histoire transmise à l’oral, de génération en génération, pour faire apprendre des choses aux plus jeunes.</a:t>
            </a:r>
          </a:p>
          <a:p>
            <a:pPr marL="0" indent="0">
              <a:lnSpc>
                <a:spcPct val="170000"/>
              </a:lnSpc>
              <a:buNone/>
            </a:pPr>
            <a:r>
              <a:rPr lang="fr-FR" dirty="0"/>
              <a:t>Le Texte de cette semaine s’appelle « les trois moutons».</a:t>
            </a:r>
          </a:p>
          <a:p>
            <a:pPr marL="0" indent="0">
              <a:lnSpc>
                <a:spcPct val="170000"/>
              </a:lnSpc>
              <a:buNone/>
            </a:pPr>
            <a:r>
              <a:rPr lang="fr-FR" dirty="0"/>
              <a:t>Il est un peu plus long que d’habitude.</a:t>
            </a:r>
          </a:p>
        </p:txBody>
      </p:sp>
      <p:sp>
        <p:nvSpPr>
          <p:cNvPr id="4" name="Espace réservé du pied de page 3">
            <a:extLst>
              <a:ext uri="{FF2B5EF4-FFF2-40B4-BE49-F238E27FC236}">
                <a16:creationId xmlns:a16="http://schemas.microsoft.com/office/drawing/2014/main" id="{A05E74B8-052F-4D25-9E2C-DD5CDD7A670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54442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CF1E3BD7-2F48-8B14-A136-57E0D3E0A402}"/>
              </a:ext>
            </a:extLst>
          </p:cNvPr>
          <p:cNvPicPr>
            <a:picLocks noChangeAspect="1"/>
          </p:cNvPicPr>
          <p:nvPr/>
        </p:nvPicPr>
        <p:blipFill>
          <a:blip r:embed="rId2"/>
          <a:stretch>
            <a:fillRect/>
          </a:stretch>
        </p:blipFill>
        <p:spPr>
          <a:xfrm>
            <a:off x="7910726" y="747671"/>
            <a:ext cx="4073043" cy="2443826"/>
          </a:xfrm>
          <a:prstGeom prst="rect">
            <a:avLst/>
          </a:prstGeom>
        </p:spPr>
      </p:pic>
      <p:sp>
        <p:nvSpPr>
          <p:cNvPr id="2" name="Titre 1">
            <a:extLst>
              <a:ext uri="{FF2B5EF4-FFF2-40B4-BE49-F238E27FC236}">
                <a16:creationId xmlns:a16="http://schemas.microsoft.com/office/drawing/2014/main" id="{69FE3FCA-0CDC-4F8B-82DA-EBFA728C1704}"/>
              </a:ext>
            </a:extLst>
          </p:cNvPr>
          <p:cNvSpPr>
            <a:spLocks noGrp="1"/>
          </p:cNvSpPr>
          <p:nvPr>
            <p:ph type="title"/>
          </p:nvPr>
        </p:nvSpPr>
        <p:spPr/>
        <p:txBody>
          <a:bodyPr/>
          <a:lstStyle/>
          <a:p>
            <a:r>
              <a:rPr lang="fr-FR" dirty="0"/>
              <a:t>Le Québec. </a:t>
            </a:r>
          </a:p>
        </p:txBody>
      </p:sp>
      <p:sp>
        <p:nvSpPr>
          <p:cNvPr id="4" name="Espace réservé du pied de page 3">
            <a:extLst>
              <a:ext uri="{FF2B5EF4-FFF2-40B4-BE49-F238E27FC236}">
                <a16:creationId xmlns:a16="http://schemas.microsoft.com/office/drawing/2014/main" id="{285F4237-F2BA-4615-81C7-2CDF70D2EDA5}"/>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A172CAE2-BC03-4D3A-9EE5-30EB933635FC}"/>
              </a:ext>
            </a:extLst>
          </p:cNvPr>
          <p:cNvSpPr txBox="1"/>
          <p:nvPr/>
        </p:nvSpPr>
        <p:spPr>
          <a:xfrm>
            <a:off x="569516" y="2078059"/>
            <a:ext cx="7609894" cy="3416000"/>
          </a:xfrm>
          <a:prstGeom prst="rect">
            <a:avLst/>
          </a:prstGeom>
          <a:noFill/>
        </p:spPr>
        <p:txBody>
          <a:bodyPr wrap="square" rtlCol="0">
            <a:spAutoFit/>
          </a:bodyPr>
          <a:lstStyle/>
          <a:p>
            <a:pPr>
              <a:lnSpc>
                <a:spcPct val="200000"/>
              </a:lnSpc>
            </a:pPr>
            <a:r>
              <a:rPr lang="fr-FR" sz="2800" dirty="0">
                <a:latin typeface="Arial" panose="020B0604020202020204" pitchFamily="34" charset="0"/>
                <a:cs typeface="Arial" panose="020B0604020202020204" pitchFamily="34" charset="0"/>
              </a:rPr>
              <a:t>Le Québec est une province du Canada.</a:t>
            </a:r>
          </a:p>
          <a:p>
            <a:pPr>
              <a:lnSpc>
                <a:spcPct val="200000"/>
              </a:lnSpc>
            </a:pPr>
            <a:r>
              <a:rPr lang="fr-FR" sz="2800" dirty="0">
                <a:latin typeface="Arial" panose="020B0604020202020204" pitchFamily="34" charset="0"/>
                <a:cs typeface="Arial" panose="020B0604020202020204" pitchFamily="34" charset="0"/>
              </a:rPr>
              <a:t>La capitale du Québec est la Ville de Québec et sa métropole est Montréal. La langue officielle de la province est le français.</a:t>
            </a:r>
            <a:endParaRPr lang="fr-FR" dirty="0"/>
          </a:p>
        </p:txBody>
      </p:sp>
      <p:sp>
        <p:nvSpPr>
          <p:cNvPr id="8" name="Signe Plus 7">
            <a:extLst>
              <a:ext uri="{FF2B5EF4-FFF2-40B4-BE49-F238E27FC236}">
                <a16:creationId xmlns:a16="http://schemas.microsoft.com/office/drawing/2014/main" id="{A35F9BBF-BC02-4DAD-AA24-A02064E49034}"/>
              </a:ext>
            </a:extLst>
          </p:cNvPr>
          <p:cNvSpPr/>
          <p:nvPr/>
        </p:nvSpPr>
        <p:spPr>
          <a:xfrm rot="19217837">
            <a:off x="8958781" y="1281364"/>
            <a:ext cx="172016" cy="199177"/>
          </a:xfrm>
          <a:prstGeom prst="math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a:extLst>
              <a:ext uri="{FF2B5EF4-FFF2-40B4-BE49-F238E27FC236}">
                <a16:creationId xmlns:a16="http://schemas.microsoft.com/office/drawing/2014/main" id="{F3B99BDA-B4BA-9A76-4D5C-618DA40EBA3E}"/>
              </a:ext>
            </a:extLst>
          </p:cNvPr>
          <p:cNvPicPr>
            <a:picLocks noChangeAspect="1"/>
          </p:cNvPicPr>
          <p:nvPr/>
        </p:nvPicPr>
        <p:blipFill rotWithShape="1">
          <a:blip r:embed="rId3"/>
          <a:srcRect l="12378"/>
          <a:stretch/>
        </p:blipFill>
        <p:spPr>
          <a:xfrm>
            <a:off x="9989062" y="3293784"/>
            <a:ext cx="1633422" cy="1975333"/>
          </a:xfrm>
          <a:prstGeom prst="rect">
            <a:avLst/>
          </a:prstGeom>
        </p:spPr>
      </p:pic>
    </p:spTree>
    <p:extLst>
      <p:ext uri="{BB962C8B-B14F-4D97-AF65-F5344CB8AC3E}">
        <p14:creationId xmlns:p14="http://schemas.microsoft.com/office/powerpoint/2010/main" val="267059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7ED5AC-93FD-4D04-94C4-470318F8CE03}"/>
              </a:ext>
            </a:extLst>
          </p:cNvPr>
          <p:cNvSpPr>
            <a:spLocks noGrp="1"/>
          </p:cNvSpPr>
          <p:nvPr>
            <p:ph type="title"/>
          </p:nvPr>
        </p:nvSpPr>
        <p:spPr>
          <a:xfrm>
            <a:off x="603269" y="365125"/>
            <a:ext cx="10515600" cy="1325563"/>
          </a:xfrm>
        </p:spPr>
        <p:txBody>
          <a:bodyPr>
            <a:normAutofit/>
          </a:bodyPr>
          <a:lstStyle/>
          <a:p>
            <a:r>
              <a:rPr lang="fr-FR" sz="4000" dirty="0"/>
              <a:t>L’auteure : Cécile Gagnon</a:t>
            </a:r>
          </a:p>
        </p:txBody>
      </p:sp>
      <p:sp>
        <p:nvSpPr>
          <p:cNvPr id="3" name="Espace réservé du contenu 2">
            <a:extLst>
              <a:ext uri="{FF2B5EF4-FFF2-40B4-BE49-F238E27FC236}">
                <a16:creationId xmlns:a16="http://schemas.microsoft.com/office/drawing/2014/main" id="{AFC0BBB8-C8A1-426B-AAD9-909C1FBD6F6C}"/>
              </a:ext>
            </a:extLst>
          </p:cNvPr>
          <p:cNvSpPr>
            <a:spLocks noGrp="1"/>
          </p:cNvSpPr>
          <p:nvPr>
            <p:ph idx="1"/>
          </p:nvPr>
        </p:nvSpPr>
        <p:spPr>
          <a:xfrm>
            <a:off x="838200" y="1526860"/>
            <a:ext cx="7871234" cy="4566122"/>
          </a:xfrm>
        </p:spPr>
        <p:txBody>
          <a:bodyPr>
            <a:normAutofit fontScale="77500" lnSpcReduction="20000"/>
          </a:bodyPr>
          <a:lstStyle/>
          <a:p>
            <a:pPr marL="0" indent="0">
              <a:lnSpc>
                <a:spcPct val="220000"/>
              </a:lnSpc>
              <a:buNone/>
            </a:pPr>
            <a:r>
              <a:rPr lang="fr-FR" sz="3200" dirty="0">
                <a:latin typeface="Arial" panose="020B0604020202020204" pitchFamily="34" charset="0"/>
                <a:cs typeface="Arial" panose="020B0604020202020204" pitchFamily="34" charset="0"/>
              </a:rPr>
              <a:t>Cécile Gagnon est née en 1936, au Québec.</a:t>
            </a:r>
          </a:p>
          <a:p>
            <a:pPr marL="0" indent="0">
              <a:lnSpc>
                <a:spcPct val="220000"/>
              </a:lnSpc>
              <a:buNone/>
            </a:pPr>
            <a:r>
              <a:rPr lang="fr-FR" sz="3200" dirty="0">
                <a:latin typeface="Arial" panose="020B0604020202020204" pitchFamily="34" charset="0"/>
                <a:cs typeface="Arial" panose="020B0604020202020204" pitchFamily="34" charset="0"/>
              </a:rPr>
              <a:t>Cécile Gagnon est une pionnière de la littérature québécoise pour la jeunesse.</a:t>
            </a:r>
          </a:p>
          <a:p>
            <a:pPr marL="0" indent="0">
              <a:lnSpc>
                <a:spcPct val="220000"/>
              </a:lnSpc>
              <a:buNone/>
            </a:pPr>
            <a:r>
              <a:rPr lang="fr-FR" sz="3200" dirty="0">
                <a:latin typeface="Arial" panose="020B0604020202020204" pitchFamily="34" charset="0"/>
                <a:cs typeface="Arial" panose="020B0604020202020204" pitchFamily="34" charset="0"/>
              </a:rPr>
              <a:t>Les contes anciens l’enchantent mais elle aime aussi en écrire de nouveaux pour les lecteurs d’aujourd’hui.</a:t>
            </a: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0986944B-C7D4-4AA2-B5E6-BA73E0A8B81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B8BBB1F5-4A33-4F83-953F-8886C5EE2B34}"/>
              </a:ext>
            </a:extLst>
          </p:cNvPr>
          <p:cNvSpPr txBox="1"/>
          <p:nvPr/>
        </p:nvSpPr>
        <p:spPr>
          <a:xfrm>
            <a:off x="8444871" y="4600579"/>
            <a:ext cx="3381260" cy="872034"/>
          </a:xfrm>
          <a:prstGeom prst="rect">
            <a:avLst/>
          </a:prstGeom>
          <a:noFill/>
        </p:spPr>
        <p:txBody>
          <a:bodyPr wrap="square" rtlCol="0">
            <a:spAutoFit/>
          </a:bodyPr>
          <a:lstStyle/>
          <a:p>
            <a:pPr algn="ctr">
              <a:lnSpc>
                <a:spcPct val="150000"/>
              </a:lnSpc>
            </a:pPr>
            <a:r>
              <a:rPr lang="fr-FR" b="1" dirty="0">
                <a:latin typeface="Arial" panose="020B0604020202020204" pitchFamily="34" charset="0"/>
                <a:cs typeface="Arial" panose="020B0604020202020204" pitchFamily="34" charset="0"/>
              </a:rPr>
              <a:t>Cécile Gagnon</a:t>
            </a:r>
          </a:p>
          <a:p>
            <a:pPr algn="ctr">
              <a:lnSpc>
                <a:spcPct val="150000"/>
              </a:lnSpc>
            </a:pPr>
            <a:r>
              <a:rPr lang="fr-FR" b="1" dirty="0">
                <a:latin typeface="Arial" panose="020B0604020202020204" pitchFamily="34" charset="0"/>
                <a:cs typeface="Arial" panose="020B0604020202020204" pitchFamily="34" charset="0"/>
              </a:rPr>
              <a:t>(1936-   )</a:t>
            </a:r>
          </a:p>
        </p:txBody>
      </p:sp>
      <p:pic>
        <p:nvPicPr>
          <p:cNvPr id="9" name="Image 8">
            <a:extLst>
              <a:ext uri="{FF2B5EF4-FFF2-40B4-BE49-F238E27FC236}">
                <a16:creationId xmlns:a16="http://schemas.microsoft.com/office/drawing/2014/main" id="{6FCBC223-D6FB-471F-C950-244A1580A3F8}"/>
              </a:ext>
            </a:extLst>
          </p:cNvPr>
          <p:cNvPicPr>
            <a:picLocks noChangeAspect="1"/>
          </p:cNvPicPr>
          <p:nvPr/>
        </p:nvPicPr>
        <p:blipFill>
          <a:blip r:embed="rId2"/>
          <a:stretch>
            <a:fillRect/>
          </a:stretch>
        </p:blipFill>
        <p:spPr>
          <a:xfrm>
            <a:off x="8950600" y="1350051"/>
            <a:ext cx="2638131" cy="2638131"/>
          </a:xfrm>
          <a:prstGeom prst="rect">
            <a:avLst/>
          </a:prstGeom>
        </p:spPr>
      </p:pic>
    </p:spTree>
    <p:extLst>
      <p:ext uri="{BB962C8B-B14F-4D97-AF65-F5344CB8AC3E}">
        <p14:creationId xmlns:p14="http://schemas.microsoft.com/office/powerpoint/2010/main" val="195963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8C67A8-9A7B-47BE-96FD-312520E6A0BD}"/>
              </a:ext>
            </a:extLst>
          </p:cNvPr>
          <p:cNvSpPr>
            <a:spLocks noGrp="1"/>
          </p:cNvSpPr>
          <p:nvPr>
            <p:ph type="title"/>
          </p:nvPr>
        </p:nvSpPr>
        <p:spPr/>
        <p:txBody>
          <a:bodyPr/>
          <a:lstStyle/>
          <a:p>
            <a:r>
              <a:rPr lang="fr-FR" dirty="0"/>
              <a:t>Le livre : Petits contes de ruse et de malice.</a:t>
            </a:r>
            <a:br>
              <a:rPr lang="fr-FR" dirty="0"/>
            </a:br>
            <a:r>
              <a:rPr lang="fr-FR" dirty="0"/>
              <a:t> </a:t>
            </a:r>
          </a:p>
        </p:txBody>
      </p:sp>
      <p:sp>
        <p:nvSpPr>
          <p:cNvPr id="3" name="Espace réservé du contenu 2">
            <a:extLst>
              <a:ext uri="{FF2B5EF4-FFF2-40B4-BE49-F238E27FC236}">
                <a16:creationId xmlns:a16="http://schemas.microsoft.com/office/drawing/2014/main" id="{000BAC10-9BB8-4E68-9D6A-4ED8BF7465A6}"/>
              </a:ext>
            </a:extLst>
          </p:cNvPr>
          <p:cNvSpPr>
            <a:spLocks noGrp="1"/>
          </p:cNvSpPr>
          <p:nvPr>
            <p:ph idx="1"/>
          </p:nvPr>
        </p:nvSpPr>
        <p:spPr>
          <a:xfrm>
            <a:off x="502844" y="1608341"/>
            <a:ext cx="7650556" cy="4351338"/>
          </a:xfrm>
        </p:spPr>
        <p:txBody>
          <a:bodyPr>
            <a:normAutofit fontScale="92500"/>
          </a:bodyPr>
          <a:lstStyle/>
          <a:p>
            <a:pPr marL="0" indent="0">
              <a:lnSpc>
                <a:spcPct val="150000"/>
              </a:lnSpc>
              <a:buNone/>
            </a:pPr>
            <a:r>
              <a:rPr lang="fr-FR" dirty="0">
                <a:latin typeface="Arial" panose="020B0604020202020204" pitchFamily="34" charset="0"/>
                <a:cs typeface="Arial" panose="020B0604020202020204" pitchFamily="34" charset="0"/>
              </a:rPr>
              <a:t>Dans la tradition populaire québécoise, on trouve surtout des contes sur le diable ou les revenants. Pourtant, il en existe aussi qui portent sur la débrouillardise et l'ingéniosité. Dans ces contes, des joueurs de tours, des petits futés et même des voleurs font appel à ces deux qualités et s'en tirent presque toujours à bon compte.</a:t>
            </a:r>
            <a:endParaRPr lang="fr-FR" dirty="0"/>
          </a:p>
        </p:txBody>
      </p:sp>
      <p:sp>
        <p:nvSpPr>
          <p:cNvPr id="4" name="Espace réservé du pied de page 3">
            <a:extLst>
              <a:ext uri="{FF2B5EF4-FFF2-40B4-BE49-F238E27FC236}">
                <a16:creationId xmlns:a16="http://schemas.microsoft.com/office/drawing/2014/main" id="{398FC63F-4BB0-4A1D-BC6E-03678A4DC1BB}"/>
              </a:ext>
            </a:extLst>
          </p:cNvPr>
          <p:cNvSpPr>
            <a:spLocks noGrp="1"/>
          </p:cNvSpPr>
          <p:nvPr>
            <p:ph type="ftr" sz="quarter" idx="11"/>
          </p:nvPr>
        </p:nvSpPr>
        <p:spPr/>
        <p:txBody>
          <a:bodyPr/>
          <a:lstStyle/>
          <a:p>
            <a:r>
              <a:rPr lang="fr-FR"/>
              <a:t>www.dys-positif.fr</a:t>
            </a:r>
            <a:endParaRPr lang="fr-FR" dirty="0"/>
          </a:p>
        </p:txBody>
      </p:sp>
      <p:pic>
        <p:nvPicPr>
          <p:cNvPr id="6" name="Image 5">
            <a:extLst>
              <a:ext uri="{FF2B5EF4-FFF2-40B4-BE49-F238E27FC236}">
                <a16:creationId xmlns:a16="http://schemas.microsoft.com/office/drawing/2014/main" id="{B57AAB11-42D9-5780-E1D2-BD34A61E2E63}"/>
              </a:ext>
            </a:extLst>
          </p:cNvPr>
          <p:cNvPicPr>
            <a:picLocks noChangeAspect="1"/>
          </p:cNvPicPr>
          <p:nvPr/>
        </p:nvPicPr>
        <p:blipFill>
          <a:blip r:embed="rId2"/>
          <a:stretch>
            <a:fillRect/>
          </a:stretch>
        </p:blipFill>
        <p:spPr>
          <a:xfrm>
            <a:off x="8225695" y="1374625"/>
            <a:ext cx="3673387" cy="4783389"/>
          </a:xfrm>
          <a:prstGeom prst="rect">
            <a:avLst/>
          </a:prstGeom>
        </p:spPr>
      </p:pic>
    </p:spTree>
    <p:extLst>
      <p:ext uri="{BB962C8B-B14F-4D97-AF65-F5344CB8AC3E}">
        <p14:creationId xmlns:p14="http://schemas.microsoft.com/office/powerpoint/2010/main" val="3815814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13835</TotalTime>
  <Words>1752</Words>
  <Application>Microsoft Office PowerPoint</Application>
  <PresentationFormat>Grand écran</PresentationFormat>
  <Paragraphs>340</Paragraphs>
  <Slides>44</Slides>
  <Notes>0</Notes>
  <HiddenSlides>0</HiddenSlides>
  <MMClips>0</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44</vt:i4>
      </vt:variant>
    </vt:vector>
  </HeadingPairs>
  <TitlesOfParts>
    <vt:vector size="60" baseType="lpstr">
      <vt:lpstr>Agency FB</vt:lpstr>
      <vt:lpstr>Arial</vt:lpstr>
      <vt:lpstr>Arial Unicode MS</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Le thème de la période est toujours la ruse. </vt:lpstr>
      <vt:lpstr>Présentation PowerPoint</vt:lpstr>
      <vt:lpstr>Dans chaque histoire, nous verrons la ruse.</vt:lpstr>
      <vt:lpstr>Le texte de cette semaine est un conte québécois.</vt:lpstr>
      <vt:lpstr>Le Québec. </vt:lpstr>
      <vt:lpstr>L’auteure : Cécile Gagnon</vt:lpstr>
      <vt:lpstr>Le livre : Petits contes de ruse et de malice.  </vt:lpstr>
      <vt:lpstr>Les mots difficiles :</vt:lpstr>
      <vt:lpstr>Présentation PowerPoint</vt:lpstr>
      <vt:lpstr>Présentation PowerPoint</vt:lpstr>
      <vt:lpstr>Présentation PowerPoint</vt:lpstr>
      <vt:lpstr>Questions : </vt:lpstr>
      <vt:lpstr>On se pose des questions  pour le résumé:</vt:lpstr>
      <vt:lpstr>Présentation PowerPoint</vt:lpstr>
      <vt:lpstr>Le résumé</vt:lpstr>
      <vt:lpstr>Hypothèses : </vt:lpstr>
      <vt:lpstr>Collons et rangeons tout ça.</vt:lpstr>
      <vt:lpstr>Lecture entrainement.</vt:lpstr>
      <vt:lpstr>Les scores :</vt:lpstr>
      <vt:lpstr>Les mots invariables de la semaine : </vt:lpstr>
      <vt:lpstr>Regardons les un par un pour les photographier dans notre tête.</vt:lpstr>
      <vt:lpstr>Lecture rapide : chacun son tour</vt:lpstr>
      <vt:lpstr>Présentation PowerPoint</vt:lpstr>
      <vt:lpstr>Je vous les dicte :</vt:lpstr>
      <vt:lpstr>Correction :</vt:lpstr>
      <vt:lpstr>reprise leçon : le futur.</vt:lpstr>
      <vt:lpstr>Présentation PowerPoint</vt:lpstr>
      <vt:lpstr>Présentation PowerPoint</vt:lpstr>
      <vt:lpstr>Les verbes du 3ème groupe au futur :</vt:lpstr>
      <vt:lpstr>Présentation PowerPoint</vt:lpstr>
      <vt:lpstr>Présentation PowerPoint</vt:lpstr>
      <vt:lpstr>Présentation PowerPoint</vt:lpstr>
      <vt:lpstr>Présentation PowerPoint</vt:lpstr>
      <vt:lpstr>Collons la leçon.</vt:lpstr>
      <vt:lpstr>Exercices :</vt:lpstr>
      <vt:lpstr>Présentation PowerPoint</vt:lpstr>
      <vt:lpstr>Présentation PowerPoint</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fabrice ledoux</cp:lastModifiedBy>
  <cp:revision>184</cp:revision>
  <dcterms:created xsi:type="dcterms:W3CDTF">2021-07-07T15:19:39Z</dcterms:created>
  <dcterms:modified xsi:type="dcterms:W3CDTF">2022-05-11T05:22:04Z</dcterms:modified>
</cp:coreProperties>
</file>