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343" r:id="rId2"/>
    <p:sldId id="257" r:id="rId3"/>
    <p:sldId id="702" r:id="rId4"/>
    <p:sldId id="703" r:id="rId5"/>
    <p:sldId id="684" r:id="rId6"/>
    <p:sldId id="688" r:id="rId7"/>
    <p:sldId id="676" r:id="rId8"/>
    <p:sldId id="279" r:id="rId9"/>
    <p:sldId id="306" r:id="rId10"/>
    <p:sldId id="697" r:id="rId11"/>
    <p:sldId id="698" r:id="rId12"/>
    <p:sldId id="843" r:id="rId13"/>
    <p:sldId id="844" r:id="rId14"/>
    <p:sldId id="845" r:id="rId15"/>
    <p:sldId id="846" r:id="rId16"/>
    <p:sldId id="847" r:id="rId17"/>
    <p:sldId id="685" r:id="rId18"/>
    <p:sldId id="695" r:id="rId19"/>
    <p:sldId id="647" r:id="rId20"/>
    <p:sldId id="648" r:id="rId21"/>
    <p:sldId id="510" r:id="rId22"/>
    <p:sldId id="388" r:id="rId23"/>
    <p:sldId id="389" r:id="rId24"/>
    <p:sldId id="512" r:id="rId25"/>
    <p:sldId id="834" r:id="rId26"/>
    <p:sldId id="835" r:id="rId27"/>
    <p:sldId id="340" r:id="rId28"/>
    <p:sldId id="836" r:id="rId29"/>
    <p:sldId id="341" r:id="rId30"/>
    <p:sldId id="354" r:id="rId31"/>
    <p:sldId id="837" r:id="rId32"/>
    <p:sldId id="838" r:id="rId33"/>
    <p:sldId id="821" r:id="rId34"/>
    <p:sldId id="515" r:id="rId35"/>
    <p:sldId id="396" r:id="rId36"/>
    <p:sldId id="398" r:id="rId37"/>
    <p:sldId id="397" r:id="rId38"/>
    <p:sldId id="869" r:id="rId39"/>
    <p:sldId id="870" r:id="rId40"/>
    <p:sldId id="871" r:id="rId41"/>
    <p:sldId id="872" r:id="rId42"/>
    <p:sldId id="873" r:id="rId43"/>
    <p:sldId id="874" r:id="rId44"/>
    <p:sldId id="875" r:id="rId45"/>
    <p:sldId id="876" r:id="rId46"/>
    <p:sldId id="877" r:id="rId47"/>
    <p:sldId id="878" r:id="rId48"/>
    <p:sldId id="879" r:id="rId49"/>
    <p:sldId id="880" r:id="rId50"/>
    <p:sldId id="840" r:id="rId51"/>
    <p:sldId id="850" r:id="rId52"/>
    <p:sldId id="851" r:id="rId53"/>
    <p:sldId id="854" r:id="rId54"/>
    <p:sldId id="855" r:id="rId55"/>
    <p:sldId id="859" r:id="rId56"/>
    <p:sldId id="861" r:id="rId57"/>
    <p:sldId id="865" r:id="rId58"/>
    <p:sldId id="866" r:id="rId59"/>
    <p:sldId id="608" r:id="rId60"/>
    <p:sldId id="609" r:id="rId61"/>
    <p:sldId id="610" r:id="rId62"/>
    <p:sldId id="611" r:id="rId63"/>
    <p:sldId id="612" r:id="rId6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106" d="100"/>
          <a:sy n="106" d="100"/>
        </p:scale>
        <p:origin x="61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26/04/2022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26/04/2022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26/04/2022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26/04/2022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26/04/2022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26/04/2022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9.png"/></Relationships>
</file>

<file path=ppt/slides/_rels/slide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9.png"/></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5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lnSpcReduction="10000"/>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42</a:t>
            </a:r>
          </a:p>
          <a:p>
            <a:r>
              <a:rPr lang="fr-FR" sz="4800" dirty="0">
                <a:latin typeface="Arial" panose="020B0604020202020204" pitchFamily="34" charset="0"/>
                <a:cs typeface="Arial" panose="020B0604020202020204" pitchFamily="34" charset="0"/>
              </a:rPr>
              <a:t>La Belle Histoire de</a:t>
            </a:r>
          </a:p>
          <a:p>
            <a:r>
              <a:rPr lang="fr-FR" sz="4800" dirty="0">
                <a:latin typeface="Arial" panose="020B0604020202020204" pitchFamily="34" charset="0"/>
                <a:cs typeface="Arial" panose="020B0604020202020204" pitchFamily="34" charset="0"/>
              </a:rPr>
              <a:t> </a:t>
            </a:r>
            <a:r>
              <a:rPr lang="fr-FR" sz="4800" dirty="0" err="1">
                <a:latin typeface="Arial" panose="020B0604020202020204" pitchFamily="34" charset="0"/>
                <a:cs typeface="Arial" panose="020B0604020202020204" pitchFamily="34" charset="0"/>
              </a:rPr>
              <a:t>Leuk</a:t>
            </a:r>
            <a:r>
              <a:rPr lang="fr-FR" sz="4800" dirty="0">
                <a:latin typeface="Arial" panose="020B0604020202020204" pitchFamily="34" charset="0"/>
                <a:cs typeface="Arial" panose="020B0604020202020204" pitchFamily="34" charset="0"/>
              </a:rPr>
              <a:t>-le-lièvre </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A44E3F16-3BB3-4A36-9423-75925C0ED595}"/>
              </a:ext>
            </a:extLst>
          </p:cNvPr>
          <p:cNvPicPr>
            <a:picLocks noChangeAspect="1"/>
          </p:cNvPicPr>
          <p:nvPr/>
        </p:nvPicPr>
        <p:blipFill>
          <a:blip r:embed="rId3"/>
          <a:stretch>
            <a:fillRect/>
          </a:stretch>
        </p:blipFill>
        <p:spPr>
          <a:xfrm>
            <a:off x="9267165" y="2708872"/>
            <a:ext cx="2095500" cy="3124200"/>
          </a:xfrm>
          <a:prstGeom prst="rect">
            <a:avLst/>
          </a:prstGeom>
        </p:spPr>
      </p:pic>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fontScale="85000" lnSpcReduction="20000"/>
          </a:bodyPr>
          <a:lstStyle/>
          <a:p>
            <a:pPr marL="0" indent="0">
              <a:lnSpc>
                <a:spcPct val="150000"/>
              </a:lnSpc>
              <a:buNone/>
            </a:pPr>
            <a:r>
              <a:rPr lang="fr-FR" dirty="0">
                <a:latin typeface="Arial" panose="020B0604020202020204" pitchFamily="34" charset="0"/>
                <a:cs typeface="Arial" panose="020B0604020202020204" pitchFamily="34" charset="0"/>
              </a:rPr>
              <a:t>– Et que demande-t-il pour arrêter l’épidémie ?</a:t>
            </a:r>
          </a:p>
          <a:p>
            <a:pPr marL="0" indent="0">
              <a:lnSpc>
                <a:spcPct val="150000"/>
              </a:lnSpc>
              <a:buNone/>
            </a:pPr>
            <a:r>
              <a:rPr lang="fr-FR" dirty="0">
                <a:latin typeface="Arial" panose="020B0604020202020204" pitchFamily="34" charset="0"/>
                <a:cs typeface="Arial" panose="020B0604020202020204" pitchFamily="34" charset="0"/>
              </a:rPr>
              <a:t>– Pas grand-chose, votre majesté. Il lui faut du lait d’Éléphant, du lait de Baleine, une dent de votre majesté et une griffe de Panthère.</a:t>
            </a:r>
          </a:p>
          <a:p>
            <a:pPr marL="0" indent="0">
              <a:lnSpc>
                <a:spcPct val="150000"/>
              </a:lnSpc>
              <a:buNone/>
            </a:pPr>
            <a:r>
              <a:rPr lang="fr-FR" dirty="0">
                <a:latin typeface="Arial" panose="020B0604020202020204" pitchFamily="34" charset="0"/>
                <a:cs typeface="Arial" panose="020B0604020202020204" pitchFamily="34" charset="0"/>
              </a:rPr>
              <a:t>– Et qu’est-ce qui prouve que tu ne mens pas ?</a:t>
            </a:r>
          </a:p>
          <a:p>
            <a:pPr marL="0" indent="0">
              <a:lnSpc>
                <a:spcPct val="150000"/>
              </a:lnSpc>
              <a:buNone/>
            </a:pPr>
            <a:r>
              <a:rPr lang="fr-FR" dirty="0">
                <a:latin typeface="Arial" panose="020B0604020202020204" pitchFamily="34" charset="0"/>
                <a:cs typeface="Arial" panose="020B0604020202020204" pitchFamily="34" charset="0"/>
              </a:rPr>
              <a:t>– La preuve, la voici », dit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en ouvrant l’outre et la gourde.</a:t>
            </a:r>
          </a:p>
          <a:p>
            <a:pPr marL="0" indent="0">
              <a:lnSpc>
                <a:spcPct val="150000"/>
              </a:lnSpc>
              <a:buNone/>
            </a:pPr>
            <a:r>
              <a:rPr lang="fr-FR" dirty="0">
                <a:latin typeface="Arial" panose="020B0604020202020204" pitchFamily="34" charset="0"/>
                <a:cs typeface="Arial" panose="020B0604020202020204" pitchFamily="34" charset="0"/>
              </a:rPr>
              <a:t>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 examine fort attentivement le contenu des deux récipients.</a:t>
            </a:r>
          </a:p>
          <a:p>
            <a:pPr marL="0" indent="0">
              <a:lnSpc>
                <a:spcPct val="150000"/>
              </a:lnSpc>
              <a:buNone/>
            </a:pPr>
            <a:r>
              <a:rPr lang="fr-FR" dirty="0">
                <a:latin typeface="Arial" panose="020B0604020202020204" pitchFamily="34" charset="0"/>
                <a:cs typeface="Arial" panose="020B0604020202020204" pitchFamily="34" charset="0"/>
              </a:rPr>
              <a:t>« Tu as raison. » Le Lion réfléchit un instant et dit : « Je ne serai pas moins généreux que les autres. Et quelle est celle de mes dents que veut le marabout?</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27918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0301C4A-83B5-46D4-A895-76C899629264}"/>
              </a:ext>
            </a:extLst>
          </p:cNvPr>
          <p:cNvSpPr>
            <a:spLocks noGrp="1"/>
          </p:cNvSpPr>
          <p:nvPr>
            <p:ph idx="1"/>
          </p:nvPr>
        </p:nvSpPr>
        <p:spPr>
          <a:xfrm>
            <a:off x="838200" y="1032095"/>
            <a:ext cx="10515600" cy="51448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N’importe laquelle, sire, répond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a:t>
            </a:r>
          </a:p>
          <a:p>
            <a:pPr marL="0" indent="0">
              <a:lnSpc>
                <a:spcPct val="150000"/>
              </a:lnSpc>
              <a:buNone/>
            </a:pPr>
            <a:r>
              <a:rPr lang="fr-FR" dirty="0">
                <a:latin typeface="Arial" panose="020B0604020202020204" pitchFamily="34" charset="0"/>
                <a:cs typeface="Arial" panose="020B0604020202020204" pitchFamily="34" charset="0"/>
              </a:rPr>
              <a:t>– Et bien justement, une dent me fait mal depuis longtemps. Qu’on fasse venir un forgeron pour qu’il l’enlève. »</a:t>
            </a:r>
          </a:p>
          <a:p>
            <a:pPr marL="0" indent="0">
              <a:lnSpc>
                <a:spcPct val="150000"/>
              </a:lnSpc>
              <a:buNone/>
            </a:pPr>
            <a:r>
              <a:rPr lang="fr-FR" dirty="0">
                <a:latin typeface="Arial" panose="020B0604020202020204" pitchFamily="34" charset="0"/>
                <a:cs typeface="Arial" panose="020B0604020202020204" pitchFamily="34" charset="0"/>
              </a:rPr>
              <a:t>Ainsi dit, ainsi fait.</a:t>
            </a:r>
          </a:p>
          <a:p>
            <a:pPr marL="0" indent="0">
              <a:lnSpc>
                <a:spcPct val="15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emporte une grosse molaire d’Oncle </a:t>
            </a:r>
            <a:r>
              <a:rPr lang="fr-FR" dirty="0" err="1">
                <a:latin typeface="Arial" panose="020B0604020202020204" pitchFamily="34" charset="0"/>
                <a:cs typeface="Arial" panose="020B0604020202020204" pitchFamily="34" charset="0"/>
              </a:rPr>
              <a:t>Gaïndé</a:t>
            </a:r>
            <a:r>
              <a:rPr lang="fr-FR" dirty="0">
                <a:latin typeface="Arial" panose="020B0604020202020204" pitchFamily="34" charset="0"/>
                <a:cs typeface="Arial" panose="020B0604020202020204" pitchFamily="34" charset="0"/>
              </a:rPr>
              <a:t>-le-lion, dont la racine est encore saignante.</a:t>
            </a:r>
          </a:p>
          <a:p>
            <a:endParaRPr lang="fr-FR" dirty="0"/>
          </a:p>
        </p:txBody>
      </p:sp>
      <p:sp>
        <p:nvSpPr>
          <p:cNvPr id="4" name="Espace réservé du pied de page 3">
            <a:extLst>
              <a:ext uri="{FF2B5EF4-FFF2-40B4-BE49-F238E27FC236}">
                <a16:creationId xmlns:a16="http://schemas.microsoft.com/office/drawing/2014/main" id="{1419B81E-6F73-4CB6-9526-A8719601F44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577502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a:bodyPr>
          <a:lstStyle/>
          <a:p>
            <a:pPr marL="0" indent="0">
              <a:lnSpc>
                <a:spcPct val="150000"/>
              </a:lnSpc>
              <a:buNone/>
            </a:pPr>
            <a:r>
              <a:rPr lang="fr-FR" dirty="0"/>
              <a:t>Il est impossible à </a:t>
            </a:r>
            <a:r>
              <a:rPr lang="fr-FR" dirty="0" err="1"/>
              <a:t>Leuk</a:t>
            </a:r>
            <a:r>
              <a:rPr lang="fr-FR" dirty="0"/>
              <a:t> de jouer à Sègue-le-léopard les mêmes tours qu’à l’Éléphant, à la Baleine et à Oncle </a:t>
            </a:r>
            <a:r>
              <a:rPr lang="fr-FR" dirty="0" err="1"/>
              <a:t>Gaïndé</a:t>
            </a:r>
            <a:r>
              <a:rPr lang="fr-FR" dirty="0"/>
              <a:t>-le-lion. </a:t>
            </a:r>
            <a:r>
              <a:rPr lang="fr-FR" dirty="0" err="1"/>
              <a:t>Leuk</a:t>
            </a:r>
            <a:r>
              <a:rPr lang="fr-FR" dirty="0"/>
              <a:t> le sait bien et c’est pourquoi, depuis quelques jours, il réfléchit, hésite. Avoir la griffe de Sègue-le-léopard, ce n’est pas une petite affaire.</a:t>
            </a:r>
          </a:p>
          <a:p>
            <a:pPr marL="0" indent="0">
              <a:lnSpc>
                <a:spcPct val="150000"/>
              </a:lnSpc>
              <a:buNone/>
            </a:pPr>
            <a:endParaRPr lang="fr-FR" dirty="0"/>
          </a:p>
        </p:txBody>
      </p:sp>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veut-il ? Pourquoi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4239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fontScale="92500"/>
          </a:bodyPr>
          <a:lstStyle/>
          <a:p>
            <a:pPr marL="0" indent="0">
              <a:lnSpc>
                <a:spcPct val="15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finit par se décider. Il ira provoquer Sègue-le-léopard. Il pense que ce dernier, quand il est en colère, perd la tête et tombe souvent dans les pièges qu’on lui tend. En chemin, il monte son plan et le trouve parfait.</a:t>
            </a:r>
          </a:p>
          <a:p>
            <a:pPr marL="0" indent="0">
              <a:lnSpc>
                <a:spcPct val="150000"/>
              </a:lnSpc>
              <a:buNone/>
            </a:pPr>
            <a:r>
              <a:rPr lang="fr-FR" dirty="0">
                <a:latin typeface="Arial" panose="020B0604020202020204" pitchFamily="34" charset="0"/>
                <a:cs typeface="Arial" panose="020B0604020202020204" pitchFamily="34" charset="0"/>
              </a:rPr>
              <a:t>  C’est midi, l’heure où les bêtes de la forêt font leur sieste.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aperçoit Sègue-le-léopard qui somnole à l’ombre d’un figuier sauvage.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observe qu’en face du figuier sous lequel repose Sègue-le-léopard se trouve un autre figuier. Le tronc de celui-ci est large et tendre.</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80385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8E8443-81B0-4057-B735-10FEE0AD457D}"/>
              </a:ext>
            </a:extLst>
          </p:cNvPr>
          <p:cNvSpPr>
            <a:spLocks noGrp="1"/>
          </p:cNvSpPr>
          <p:nvPr>
            <p:ph type="title"/>
          </p:nvPr>
        </p:nvSpPr>
        <p:spPr>
          <a:xfrm>
            <a:off x="838200" y="365126"/>
            <a:ext cx="10515600" cy="567382"/>
          </a:xfrm>
        </p:spPr>
        <p:txBody>
          <a:bodyPr>
            <a:normAutofit fontScale="90000"/>
          </a:bodyPr>
          <a:lstStyle/>
          <a:p>
            <a:r>
              <a:rPr lang="fr-FR" dirty="0"/>
              <a:t>La suite :</a:t>
            </a:r>
          </a:p>
        </p:txBody>
      </p:sp>
      <p:sp>
        <p:nvSpPr>
          <p:cNvPr id="3" name="Espace réservé du contenu 2">
            <a:extLst>
              <a:ext uri="{FF2B5EF4-FFF2-40B4-BE49-F238E27FC236}">
                <a16:creationId xmlns:a16="http://schemas.microsoft.com/office/drawing/2014/main" id="{3A3B27CA-3175-44C9-96D9-D4DEFF706A93}"/>
              </a:ext>
            </a:extLst>
          </p:cNvPr>
          <p:cNvSpPr>
            <a:spLocks noGrp="1"/>
          </p:cNvSpPr>
          <p:nvPr>
            <p:ph idx="1"/>
          </p:nvPr>
        </p:nvSpPr>
        <p:spPr>
          <a:xfrm>
            <a:off x="838200" y="1294646"/>
            <a:ext cx="10515600" cy="5061704"/>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À pas feutrés,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va s’y adosser face à Sègue-le-léopard, puis il se baisse, ramasse un gros caillou qu’il lance en direction du fauve endormi.</a:t>
            </a:r>
          </a:p>
          <a:p>
            <a:pPr marL="0" indent="0">
              <a:lnSpc>
                <a:spcPct val="150000"/>
              </a:lnSpc>
              <a:buNone/>
            </a:pPr>
            <a:r>
              <a:rPr lang="fr-FR" dirty="0">
                <a:latin typeface="Arial" panose="020B0604020202020204" pitchFamily="34" charset="0"/>
                <a:cs typeface="Arial" panose="020B0604020202020204" pitchFamily="34" charset="0"/>
              </a:rPr>
              <a:t>Au bruit que fait le caillou en tombant, le Léopard se réveille en sursaut. Écarquillant les yeux, il aperçoit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Alors tout son corps est secoué d’un vif tremblement. Les muscles bandés, il prépare son élan, et d’un bond élastique, il s’élance vers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toutes griffes dehors. </a:t>
            </a:r>
          </a:p>
          <a:p>
            <a:endParaRPr lang="fr-FR" dirty="0"/>
          </a:p>
        </p:txBody>
      </p:sp>
      <p:sp>
        <p:nvSpPr>
          <p:cNvPr id="4" name="Espace réservé du pied de page 3">
            <a:extLst>
              <a:ext uri="{FF2B5EF4-FFF2-40B4-BE49-F238E27FC236}">
                <a16:creationId xmlns:a16="http://schemas.microsoft.com/office/drawing/2014/main" id="{C0B98E8B-2AB6-446A-B7D7-41BAA26CCA9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06430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A3B27CA-3175-44C9-96D9-D4DEFF706A93}"/>
              </a:ext>
            </a:extLst>
          </p:cNvPr>
          <p:cNvSpPr>
            <a:spLocks noGrp="1"/>
          </p:cNvSpPr>
          <p:nvPr>
            <p:ph idx="1"/>
          </p:nvPr>
        </p:nvSpPr>
        <p:spPr>
          <a:xfrm>
            <a:off x="838200" y="760491"/>
            <a:ext cx="10515600" cy="5595859"/>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Mais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l’évite en se jetant brusquement de côté.</a:t>
            </a:r>
          </a:p>
          <a:p>
            <a:pPr marL="0" indent="0">
              <a:lnSpc>
                <a:spcPct val="150000"/>
              </a:lnSpc>
              <a:buNone/>
            </a:pPr>
            <a:r>
              <a:rPr lang="fr-FR" dirty="0">
                <a:latin typeface="Arial" panose="020B0604020202020204" pitchFamily="34" charset="0"/>
                <a:cs typeface="Arial" panose="020B0604020202020204" pitchFamily="34" charset="0"/>
              </a:rPr>
              <a:t>  Sègue-le-léopard se trouve collé au figuier, les griffes enfoncées dans l’écorce. Il fait des efforts douloureux pour les dégager, mais il a les quatre pattes prises comme dans un étau. Pour augmenter sa colère,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se met à le cravacher avec une branche longue et flexible. Puis, au bon moment, il s’éloigne et disparaît dans la forêt.</a:t>
            </a:r>
          </a:p>
          <a:p>
            <a:endParaRPr lang="fr-FR" dirty="0"/>
          </a:p>
        </p:txBody>
      </p:sp>
      <p:sp>
        <p:nvSpPr>
          <p:cNvPr id="4" name="Espace réservé du pied de page 3">
            <a:extLst>
              <a:ext uri="{FF2B5EF4-FFF2-40B4-BE49-F238E27FC236}">
                <a16:creationId xmlns:a16="http://schemas.microsoft.com/office/drawing/2014/main" id="{C0B98E8B-2AB6-446A-B7D7-41BAA26CCA9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151477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A3B27CA-3175-44C9-96D9-D4DEFF706A93}"/>
              </a:ext>
            </a:extLst>
          </p:cNvPr>
          <p:cNvSpPr>
            <a:spLocks noGrp="1"/>
          </p:cNvSpPr>
          <p:nvPr>
            <p:ph idx="1"/>
          </p:nvPr>
        </p:nvSpPr>
        <p:spPr>
          <a:xfrm>
            <a:off x="838200" y="760491"/>
            <a:ext cx="10515600" cy="5595859"/>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Il revient peu après. Sègue-le-léopard a réussi à se dégager, mais trois de ses griffes sont restées dans le figuier.</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lnSpc>
                <a:spcPct val="150000"/>
              </a:lnSpc>
              <a:buNone/>
            </a:pPr>
            <a:endParaRPr lang="fr-FR" dirty="0">
              <a:latin typeface="Arial" panose="020B0604020202020204" pitchFamily="34" charset="0"/>
              <a:cs typeface="Arial" panose="020B0604020202020204" pitchFamily="34" charset="0"/>
            </a:endParaRPr>
          </a:p>
          <a:p>
            <a:pPr marL="0" indent="0">
              <a:lnSpc>
                <a:spcPct val="150000"/>
              </a:lnSpc>
              <a:buNone/>
            </a:pPr>
            <a:endParaRPr lang="fr-FR" dirty="0">
              <a:latin typeface="Arial" panose="020B0604020202020204" pitchFamily="34" charset="0"/>
              <a:cs typeface="Arial" panose="020B0604020202020204" pitchFamily="34" charset="0"/>
            </a:endParaRPr>
          </a:p>
          <a:p>
            <a:pPr marL="0" indent="0" algn="r">
              <a:lnSpc>
                <a:spcPct val="150000"/>
              </a:lnSpc>
              <a:buNone/>
            </a:pPr>
            <a:r>
              <a:rPr lang="fr-FR" sz="2400" dirty="0">
                <a:latin typeface="Arial" panose="020B0604020202020204" pitchFamily="34" charset="0"/>
                <a:cs typeface="Arial" panose="020B0604020202020204" pitchFamily="34" charset="0"/>
              </a:rPr>
              <a:t>LÉOPOLD SÉDAR SENGHOR - ABDOULAYE SADJI, La Belle Histoire de </a:t>
            </a:r>
            <a:r>
              <a:rPr lang="fr-FR" sz="2400" dirty="0" err="1">
                <a:latin typeface="Arial" panose="020B0604020202020204" pitchFamily="34" charset="0"/>
                <a:cs typeface="Arial" panose="020B0604020202020204" pitchFamily="34" charset="0"/>
              </a:rPr>
              <a:t>Leuk</a:t>
            </a:r>
            <a:r>
              <a:rPr lang="fr-FR" sz="2400" dirty="0">
                <a:latin typeface="Arial" panose="020B0604020202020204" pitchFamily="34" charset="0"/>
                <a:cs typeface="Arial" panose="020B0604020202020204" pitchFamily="34" charset="0"/>
              </a:rPr>
              <a:t>-le-lièvre, chapitres 13 et 14, © NEA/</a:t>
            </a:r>
            <a:r>
              <a:rPr lang="fr-FR" sz="2400" dirty="0" err="1">
                <a:latin typeface="Arial" panose="020B0604020202020204" pitchFamily="34" charset="0"/>
                <a:cs typeface="Arial" panose="020B0604020202020204" pitchFamily="34" charset="0"/>
              </a:rPr>
              <a:t>Edicef</a:t>
            </a:r>
            <a:r>
              <a:rPr lang="fr-FR" sz="2400" dirty="0">
                <a:latin typeface="Arial" panose="020B0604020202020204" pitchFamily="34" charset="0"/>
                <a:cs typeface="Arial" panose="020B0604020202020204" pitchFamily="34" charset="0"/>
              </a:rPr>
              <a:t>, 1990.</a:t>
            </a:r>
          </a:p>
          <a:p>
            <a:endParaRPr lang="fr-FR" dirty="0"/>
          </a:p>
        </p:txBody>
      </p:sp>
      <p:sp>
        <p:nvSpPr>
          <p:cNvPr id="4" name="Espace réservé du pied de page 3">
            <a:extLst>
              <a:ext uri="{FF2B5EF4-FFF2-40B4-BE49-F238E27FC236}">
                <a16:creationId xmlns:a16="http://schemas.microsoft.com/office/drawing/2014/main" id="{C0B98E8B-2AB6-446A-B7D7-41BAA26CCA9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84769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p:txBody>
          <a:bodyPr>
            <a:normAutofit/>
          </a:bodyPr>
          <a:lstStyle/>
          <a:p>
            <a:r>
              <a:rPr lang="fr-FR" dirty="0">
                <a:solidFill>
                  <a:schemeClr val="accent1"/>
                </a:solidFill>
              </a:rPr>
              <a:t>De quoi a besoin le lièvre ?</a:t>
            </a:r>
          </a:p>
          <a:p>
            <a:endParaRPr lang="fr-FR" dirty="0">
              <a:solidFill>
                <a:schemeClr val="accent1"/>
              </a:solidFill>
            </a:endParaRPr>
          </a:p>
          <a:p>
            <a:r>
              <a:rPr lang="fr-FR" dirty="0">
                <a:solidFill>
                  <a:schemeClr val="accent1"/>
                </a:solidFill>
              </a:rPr>
              <a:t>Pourquoi ?</a:t>
            </a:r>
          </a:p>
          <a:p>
            <a:endParaRPr lang="fr-FR" dirty="0">
              <a:solidFill>
                <a:schemeClr val="accent1"/>
              </a:solidFill>
            </a:endParaRPr>
          </a:p>
          <a:p>
            <a:r>
              <a:rPr lang="fr-FR" dirty="0">
                <a:solidFill>
                  <a:schemeClr val="accent1"/>
                </a:solidFill>
              </a:rPr>
              <a:t>Que fait-il pour l’obtenir la première chose ?</a:t>
            </a:r>
          </a:p>
          <a:p>
            <a:endParaRPr lang="fr-FR" dirty="0">
              <a:solidFill>
                <a:schemeClr val="accent1"/>
              </a:solidFill>
            </a:endParaRPr>
          </a:p>
          <a:p>
            <a:r>
              <a:rPr lang="fr-FR" dirty="0">
                <a:solidFill>
                  <a:schemeClr val="accent1"/>
                </a:solidFill>
              </a:rPr>
              <a:t>Que fait-il pour l’obtenir la deuxième chose ?</a:t>
            </a: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1360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fontScale="85000" lnSpcReduction="20000"/>
          </a:bodyPr>
          <a:lstStyle/>
          <a:p>
            <a:pPr marL="0" indent="0">
              <a:lnSpc>
                <a:spcPct val="150000"/>
              </a:lnSpc>
              <a:buNone/>
            </a:pPr>
            <a:r>
              <a:rPr lang="fr-FR" dirty="0">
                <a:latin typeface="Arial" panose="020B0604020202020204" pitchFamily="34" charset="0"/>
                <a:cs typeface="Arial" panose="020B0604020202020204" pitchFamily="34" charset="0"/>
              </a:rPr>
              <a:t>Le lièvre a besoin d’une dent de lion et d’une griffe de léopard pour se faire soigner.</a:t>
            </a:r>
          </a:p>
          <a:p>
            <a:pPr marL="0" indent="0">
              <a:lnSpc>
                <a:spcPct val="150000"/>
              </a:lnSpc>
              <a:buNone/>
            </a:pPr>
            <a:r>
              <a:rPr lang="fr-FR" dirty="0">
                <a:latin typeface="Arial" panose="020B0604020202020204" pitchFamily="34" charset="0"/>
                <a:cs typeface="Arial" panose="020B0604020202020204" pitchFamily="34" charset="0"/>
              </a:rPr>
              <a:t>Le lièvre va mentir au lion pour essayer de l’obtenir. Il explique que cet ingrédient est nécessaire pour empêcher une grave épidémie dans le pays.</a:t>
            </a:r>
          </a:p>
          <a:p>
            <a:pPr marL="0" indent="0">
              <a:lnSpc>
                <a:spcPct val="150000"/>
              </a:lnSpc>
              <a:buNone/>
            </a:pPr>
            <a:r>
              <a:rPr lang="fr-FR" dirty="0">
                <a:latin typeface="Arial" panose="020B0604020202020204" pitchFamily="34" charset="0"/>
                <a:cs typeface="Arial" panose="020B0604020202020204" pitchFamily="34" charset="0"/>
              </a:rPr>
              <a:t>Le lion le croit, car le Lièvre lui montre les autres ingrédients.</a:t>
            </a:r>
          </a:p>
          <a:p>
            <a:pPr marL="0" indent="0">
              <a:lnSpc>
                <a:spcPct val="150000"/>
              </a:lnSpc>
              <a:buNone/>
            </a:pPr>
            <a:r>
              <a:rPr lang="fr-FR" dirty="0">
                <a:latin typeface="Arial" panose="020B0604020202020204" pitchFamily="34" charset="0"/>
                <a:cs typeface="Arial" panose="020B0604020202020204" pitchFamily="34" charset="0"/>
              </a:rPr>
              <a:t>Le lion lui donne une dent. </a:t>
            </a:r>
          </a:p>
          <a:p>
            <a:pPr marL="0" indent="0">
              <a:lnSpc>
                <a:spcPct val="150000"/>
              </a:lnSpc>
              <a:buNone/>
            </a:pPr>
            <a:r>
              <a:rPr lang="fr-FR" dirty="0">
                <a:latin typeface="Arial" panose="020B0604020202020204" pitchFamily="34" charset="0"/>
                <a:cs typeface="Arial" panose="020B0604020202020204" pitchFamily="34" charset="0"/>
              </a:rPr>
              <a:t>Pour obtenir une griffe, le Lièvre joue une autre ruse au Léopard. Il l’obtient sans trop d’effort car le Léopard se croit plus fort que le Lièvre.</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fini l’histoire de </a:t>
            </a:r>
            <a:r>
              <a:rPr lang="fr-FR" sz="3200" dirty="0" err="1"/>
              <a:t>Leuk</a:t>
            </a:r>
            <a:r>
              <a:rPr lang="fr-FR" sz="3200" dirty="0"/>
              <a:t> le lièvre.</a:t>
            </a:r>
          </a:p>
          <a:p>
            <a:pPr marL="0" indent="0">
              <a:lnSpc>
                <a:spcPct val="150000"/>
              </a:lnSpc>
              <a:buNone/>
            </a:pPr>
            <a:r>
              <a:rPr lang="fr-FR" sz="3200" dirty="0"/>
              <a:t>On a révisé la poésie.</a:t>
            </a:r>
          </a:p>
          <a:p>
            <a:pPr marL="0" indent="0">
              <a:lnSpc>
                <a:spcPct val="150000"/>
              </a:lnSpc>
              <a:buNone/>
            </a:pPr>
            <a:r>
              <a:rPr lang="fr-FR" sz="3200" dirty="0"/>
              <a:t>On a travaillé les verbes courir et vendre au futur.</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1132189"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dès que (aussitôt)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comme</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attentivement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justement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ainsi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autrement</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516AD6-A48E-47CB-A0E7-BD4189FB5F9E}"/>
              </a:ext>
            </a:extLst>
          </p:cNvPr>
          <p:cNvSpPr>
            <a:spLocks noGrp="1"/>
          </p:cNvSpPr>
          <p:nvPr>
            <p:ph idx="1"/>
          </p:nvPr>
        </p:nvSpPr>
        <p:spPr>
          <a:xfrm>
            <a:off x="649590" y="2068113"/>
            <a:ext cx="3702584" cy="1540945"/>
          </a:xfrm>
        </p:spPr>
        <p:txBody>
          <a:bodyPr>
            <a:normAutofit/>
          </a:bodyPr>
          <a:lstStyle/>
          <a:p>
            <a:pPr marL="0" indent="0">
              <a:lnSpc>
                <a:spcPct val="150000"/>
              </a:lnSpc>
              <a:spcAft>
                <a:spcPts val="800"/>
              </a:spcAft>
              <a:buNone/>
            </a:pPr>
            <a:r>
              <a:rPr lang="fr-FR" sz="6000" dirty="0">
                <a:latin typeface="Arial" panose="020B0604020202020204" pitchFamily="34" charset="0"/>
                <a:ea typeface="Calibri" panose="020F0502020204030204" pitchFamily="34" charset="0"/>
                <a:cs typeface="Times New Roman" panose="02020603050405020304" pitchFamily="18" charset="0"/>
              </a:rPr>
              <a:t>dès que </a:t>
            </a:r>
          </a:p>
        </p:txBody>
      </p:sp>
      <p:sp>
        <p:nvSpPr>
          <p:cNvPr id="5" name="Espace réservé du contenu 2">
            <a:extLst>
              <a:ext uri="{FF2B5EF4-FFF2-40B4-BE49-F238E27FC236}">
                <a16:creationId xmlns:a16="http://schemas.microsoft.com/office/drawing/2014/main" id="{D361BFD0-1C37-48F7-AFEC-6BA794D42D48}"/>
              </a:ext>
            </a:extLst>
          </p:cNvPr>
          <p:cNvSpPr txBox="1">
            <a:spLocks/>
          </p:cNvSpPr>
          <p:nvPr/>
        </p:nvSpPr>
        <p:spPr>
          <a:xfrm>
            <a:off x="903087" y="4424628"/>
            <a:ext cx="3954822" cy="1325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000" dirty="0">
                <a:latin typeface="Arial" panose="020B0604020202020204" pitchFamily="34" charset="0"/>
                <a:ea typeface="Calibri" panose="020F0502020204030204" pitchFamily="34" charset="0"/>
                <a:cs typeface="Times New Roman" panose="02020603050405020304" pitchFamily="18" charset="0"/>
              </a:rPr>
              <a:t>justement</a:t>
            </a:r>
          </a:p>
        </p:txBody>
      </p:sp>
      <p:sp>
        <p:nvSpPr>
          <p:cNvPr id="6" name="Espace réservé du contenu 2">
            <a:extLst>
              <a:ext uri="{FF2B5EF4-FFF2-40B4-BE49-F238E27FC236}">
                <a16:creationId xmlns:a16="http://schemas.microsoft.com/office/drawing/2014/main" id="{3A9B01E4-FA42-4141-8297-B80758326C1A}"/>
              </a:ext>
            </a:extLst>
          </p:cNvPr>
          <p:cNvSpPr txBox="1">
            <a:spLocks/>
          </p:cNvSpPr>
          <p:nvPr/>
        </p:nvSpPr>
        <p:spPr>
          <a:xfrm>
            <a:off x="4273243" y="2346728"/>
            <a:ext cx="340937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comme</a:t>
            </a:r>
          </a:p>
        </p:txBody>
      </p:sp>
      <p:sp>
        <p:nvSpPr>
          <p:cNvPr id="7" name="Espace réservé du contenu 2">
            <a:extLst>
              <a:ext uri="{FF2B5EF4-FFF2-40B4-BE49-F238E27FC236}">
                <a16:creationId xmlns:a16="http://schemas.microsoft.com/office/drawing/2014/main" id="{098851FD-1224-4C28-AEBA-86854FDD4DE7}"/>
              </a:ext>
            </a:extLst>
          </p:cNvPr>
          <p:cNvSpPr txBox="1">
            <a:spLocks/>
          </p:cNvSpPr>
          <p:nvPr/>
        </p:nvSpPr>
        <p:spPr>
          <a:xfrm>
            <a:off x="4744023" y="4289776"/>
            <a:ext cx="4063154" cy="1359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ainsi</a:t>
            </a:r>
          </a:p>
          <a:p>
            <a:pPr marL="0" indent="0">
              <a:buNone/>
            </a:pPr>
            <a:endParaRPr lang="fr-FR" sz="6000" dirty="0">
              <a:latin typeface="Arial" panose="020B0604020202020204" pitchFamily="34" charset="0"/>
              <a:ea typeface="Calibri" panose="020F0502020204030204" pitchFamily="34" charset="0"/>
              <a:cs typeface="Times New Roman" panose="02020603050405020304" pitchFamily="18" charset="0"/>
            </a:endParaRPr>
          </a:p>
        </p:txBody>
      </p:sp>
      <p:sp>
        <p:nvSpPr>
          <p:cNvPr id="9" name="Espace réservé du contenu 2">
            <a:extLst>
              <a:ext uri="{FF2B5EF4-FFF2-40B4-BE49-F238E27FC236}">
                <a16:creationId xmlns:a16="http://schemas.microsoft.com/office/drawing/2014/main" id="{F5B6D707-D28A-45F5-91E1-5B9EC0D401F9}"/>
              </a:ext>
            </a:extLst>
          </p:cNvPr>
          <p:cNvSpPr txBox="1">
            <a:spLocks/>
          </p:cNvSpPr>
          <p:nvPr/>
        </p:nvSpPr>
        <p:spPr>
          <a:xfrm>
            <a:off x="7170345" y="2205337"/>
            <a:ext cx="4823991" cy="1325563"/>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800"/>
              </a:spcAft>
              <a:buNone/>
            </a:pPr>
            <a:r>
              <a:rPr lang="fr-FR" sz="24000" dirty="0">
                <a:latin typeface="Arial" panose="020B0604020202020204" pitchFamily="34" charset="0"/>
                <a:ea typeface="Calibri" panose="020F0502020204030204" pitchFamily="34" charset="0"/>
                <a:cs typeface="Times New Roman" panose="02020603050405020304" pitchFamily="18" charset="0"/>
              </a:rPr>
              <a:t>attentivement</a:t>
            </a:r>
          </a:p>
          <a:p>
            <a:pPr marL="0" indent="0">
              <a:lnSpc>
                <a:spcPct val="150000"/>
              </a:lnSpc>
              <a:spcAft>
                <a:spcPts val="800"/>
              </a:spcAft>
              <a:buNone/>
            </a:pPr>
            <a:r>
              <a:rPr lang="fr-FR" sz="54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10" name="Titre 1">
            <a:extLst>
              <a:ext uri="{FF2B5EF4-FFF2-40B4-BE49-F238E27FC236}">
                <a16:creationId xmlns:a16="http://schemas.microsoft.com/office/drawing/2014/main" id="{C6334A38-19C1-44AE-AB4F-25309EE6C223}"/>
              </a:ext>
            </a:extLst>
          </p:cNvPr>
          <p:cNvSpPr>
            <a:spLocks noGrp="1"/>
          </p:cNvSpPr>
          <p:nvPr>
            <p:ph type="title"/>
          </p:nvPr>
        </p:nvSpPr>
        <p:spPr>
          <a:xfrm>
            <a:off x="838200" y="365125"/>
            <a:ext cx="10515600" cy="1325563"/>
          </a:xfrm>
        </p:spPr>
        <p:txBody>
          <a:bodyPr>
            <a:noAutofit/>
          </a:bodyPr>
          <a:lstStyle/>
          <a:p>
            <a:pPr>
              <a:lnSpc>
                <a:spcPct val="150000"/>
              </a:lnSpc>
            </a:pPr>
            <a:r>
              <a:rPr lang="fr-FR" sz="3200" dirty="0">
                <a:latin typeface="Arial" panose="020B0604020202020204" pitchFamily="34" charset="0"/>
                <a:cs typeface="Arial" panose="020B0604020202020204" pitchFamily="34" charset="0"/>
              </a:rPr>
              <a:t>Regardons les un par un pour les photographier dans notre tête.</a:t>
            </a:r>
          </a:p>
        </p:txBody>
      </p:sp>
      <p:sp>
        <p:nvSpPr>
          <p:cNvPr id="11" name="Espace réservé du contenu 2">
            <a:extLst>
              <a:ext uri="{FF2B5EF4-FFF2-40B4-BE49-F238E27FC236}">
                <a16:creationId xmlns:a16="http://schemas.microsoft.com/office/drawing/2014/main" id="{5C7EC427-DB7C-4684-AEF8-1AA84FFED0F7}"/>
              </a:ext>
            </a:extLst>
          </p:cNvPr>
          <p:cNvSpPr txBox="1">
            <a:spLocks/>
          </p:cNvSpPr>
          <p:nvPr/>
        </p:nvSpPr>
        <p:spPr>
          <a:xfrm>
            <a:off x="7903675" y="4409465"/>
            <a:ext cx="364562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autrement</a:t>
            </a:r>
          </a:p>
        </p:txBody>
      </p:sp>
      <p:sp>
        <p:nvSpPr>
          <p:cNvPr id="2" name="Espace réservé du pied de page 1">
            <a:extLst>
              <a:ext uri="{FF2B5EF4-FFF2-40B4-BE49-F238E27FC236}">
                <a16:creationId xmlns:a16="http://schemas.microsoft.com/office/drawing/2014/main" id="{1EE8C3A2-A835-46E3-9AEF-56B4814FC71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8669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ainsi</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attentivement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462090" y="1241821"/>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comme</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autrement</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00346" y="2510933"/>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justement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63721" y="2533615"/>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dès que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518742" y="1569778"/>
            <a:ext cx="3142876"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comme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ainsi</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273969" y="4201485"/>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autrement</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192919" y="3881248"/>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donc</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7539762" y="3795928"/>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attentivement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autrement</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271929" y="5590863"/>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ainsi</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dès que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dès que </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justement</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ainsi</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sur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cependant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attentivement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autrement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exprès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624DD8-0079-47EC-92AE-4DB40EDE74C2}"/>
              </a:ext>
            </a:extLst>
          </p:cNvPr>
          <p:cNvSpPr>
            <a:spLocks noGrp="1"/>
          </p:cNvSpPr>
          <p:nvPr>
            <p:ph type="title"/>
          </p:nvPr>
        </p:nvSpPr>
        <p:spPr/>
        <p:txBody>
          <a:bodyPr/>
          <a:lstStyle/>
          <a:p>
            <a:r>
              <a:rPr lang="fr-FR" dirty="0"/>
              <a:t>reprise leçon : le futur.</a:t>
            </a:r>
          </a:p>
        </p:txBody>
      </p:sp>
      <p:sp>
        <p:nvSpPr>
          <p:cNvPr id="3" name="Espace réservé du contenu 2">
            <a:extLst>
              <a:ext uri="{FF2B5EF4-FFF2-40B4-BE49-F238E27FC236}">
                <a16:creationId xmlns:a16="http://schemas.microsoft.com/office/drawing/2014/main" id="{EE022F1B-11BB-4F78-9D68-579DE37B2346}"/>
              </a:ext>
            </a:extLst>
          </p:cNvPr>
          <p:cNvSpPr>
            <a:spLocks noGrp="1"/>
          </p:cNvSpPr>
          <p:nvPr>
            <p:ph idx="1"/>
          </p:nvPr>
        </p:nvSpPr>
        <p:spPr>
          <a:xfrm>
            <a:off x="572877" y="1825625"/>
            <a:ext cx="10780923" cy="4351338"/>
          </a:xfrm>
        </p:spPr>
        <p:txBody>
          <a:bodyPr/>
          <a:lstStyle/>
          <a:p>
            <a:pPr marL="0" indent="0">
              <a:lnSpc>
                <a:spcPct val="150000"/>
              </a:lnSpc>
              <a:buNone/>
            </a:pPr>
            <a:r>
              <a:rPr lang="fr-FR" dirty="0">
                <a:latin typeface="Arial" panose="020B0604020202020204" pitchFamily="34" charset="0"/>
                <a:cs typeface="Arial" panose="020B0604020202020204" pitchFamily="34" charset="0"/>
              </a:rPr>
              <a:t>Le futur c’est ce qui arrivera plus tard.</a:t>
            </a:r>
          </a:p>
          <a:p>
            <a:pPr marL="0" indent="0">
              <a:lnSpc>
                <a:spcPct val="150000"/>
              </a:lnSpc>
              <a:buNone/>
            </a:pPr>
            <a:r>
              <a:rPr lang="fr-FR" dirty="0">
                <a:latin typeface="Arial" panose="020B0604020202020204" pitchFamily="34" charset="0"/>
                <a:cs typeface="Arial" panose="020B0604020202020204" pitchFamily="34" charset="0"/>
              </a:rPr>
              <a:t>demain, tout à l’heure, la semaine prochaine, l’année prochaine, dans 1 minute, bientôt……</a:t>
            </a:r>
          </a:p>
          <a:p>
            <a:pPr marL="0" indent="0">
              <a:lnSpc>
                <a:spcPct val="150000"/>
              </a:lnSpc>
              <a:buNone/>
            </a:pPr>
            <a:r>
              <a:rPr lang="fr-FR" dirty="0">
                <a:latin typeface="Arial" panose="020B0604020202020204" pitchFamily="34" charset="0"/>
                <a:cs typeface="Arial" panose="020B0604020202020204" pitchFamily="34" charset="0"/>
              </a:rPr>
              <a:t>Dans un an, après demain, la prochaine fois, quand je serai grand…</a:t>
            </a:r>
          </a:p>
          <a:p>
            <a:endParaRPr lang="fr-FR" dirty="0"/>
          </a:p>
        </p:txBody>
      </p:sp>
      <p:sp>
        <p:nvSpPr>
          <p:cNvPr id="4" name="Espace réservé du pied de page 3">
            <a:extLst>
              <a:ext uri="{FF2B5EF4-FFF2-40B4-BE49-F238E27FC236}">
                <a16:creationId xmlns:a16="http://schemas.microsoft.com/office/drawing/2014/main" id="{AD627034-8E97-41FA-BC58-799113ACBE39}"/>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EEACE3C2-F030-4633-B0DD-5B565067C3E5}"/>
              </a:ext>
            </a:extLst>
          </p:cNvPr>
          <p:cNvPicPr>
            <a:picLocks noChangeAspect="1"/>
          </p:cNvPicPr>
          <p:nvPr/>
        </p:nvPicPr>
        <p:blipFill>
          <a:blip r:embed="rId2"/>
          <a:stretch>
            <a:fillRect/>
          </a:stretch>
        </p:blipFill>
        <p:spPr>
          <a:xfrm>
            <a:off x="8945696" y="365125"/>
            <a:ext cx="2230686" cy="2230686"/>
          </a:xfrm>
          <a:prstGeom prst="rect">
            <a:avLst/>
          </a:prstGeom>
        </p:spPr>
      </p:pic>
    </p:spTree>
    <p:extLst>
      <p:ext uri="{BB962C8B-B14F-4D97-AF65-F5344CB8AC3E}">
        <p14:creationId xmlns:p14="http://schemas.microsoft.com/office/powerpoint/2010/main" val="134609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4218908-95CA-4497-89EB-E485CD273951}"/>
              </a:ext>
            </a:extLst>
          </p:cNvPr>
          <p:cNvSpPr>
            <a:spLocks noGrp="1"/>
          </p:cNvSpPr>
          <p:nvPr>
            <p:ph idx="1"/>
          </p:nvPr>
        </p:nvSpPr>
        <p:spPr/>
        <p:txBody>
          <a:bodyPr>
            <a:normAutofit/>
          </a:bodyPr>
          <a:lstStyle/>
          <a:p>
            <a:pPr marL="0" indent="0">
              <a:buNone/>
            </a:pPr>
            <a:r>
              <a:rPr lang="fr-FR" sz="3600" dirty="0"/>
              <a:t>… ce sont toujours les mêmes terminaisons.</a:t>
            </a:r>
          </a:p>
          <a:p>
            <a:pPr marL="0" indent="0">
              <a:buNone/>
            </a:pPr>
            <a:endParaRPr lang="fr-FR" sz="3600" dirty="0"/>
          </a:p>
          <a:p>
            <a:pPr marL="0" indent="0" algn="ctr">
              <a:buNone/>
            </a:pPr>
            <a:r>
              <a:rPr lang="fr-FR" sz="4800" dirty="0">
                <a:solidFill>
                  <a:srgbClr val="FF0000"/>
                </a:solidFill>
              </a:rPr>
              <a:t>ai – as – a – </a:t>
            </a:r>
            <a:r>
              <a:rPr lang="fr-FR" sz="4800" dirty="0" err="1">
                <a:solidFill>
                  <a:srgbClr val="FF0000"/>
                </a:solidFill>
              </a:rPr>
              <a:t>ons</a:t>
            </a:r>
            <a:r>
              <a:rPr lang="fr-FR" sz="4800" dirty="0">
                <a:solidFill>
                  <a:srgbClr val="FF0000"/>
                </a:solidFill>
              </a:rPr>
              <a:t> – </a:t>
            </a:r>
            <a:r>
              <a:rPr lang="fr-FR" sz="4800" dirty="0" err="1">
                <a:solidFill>
                  <a:srgbClr val="FF0000"/>
                </a:solidFill>
              </a:rPr>
              <a:t>ez</a:t>
            </a:r>
            <a:r>
              <a:rPr lang="fr-FR" sz="4800" dirty="0">
                <a:solidFill>
                  <a:srgbClr val="FF0000"/>
                </a:solidFill>
              </a:rPr>
              <a:t> – ont</a:t>
            </a:r>
          </a:p>
          <a:p>
            <a:pPr marL="0" indent="0">
              <a:buNone/>
            </a:pPr>
            <a:endParaRPr lang="fr-FR" sz="3600" dirty="0"/>
          </a:p>
        </p:txBody>
      </p:sp>
      <p:sp>
        <p:nvSpPr>
          <p:cNvPr id="4" name="Espace réservé du pied de page 3">
            <a:extLst>
              <a:ext uri="{FF2B5EF4-FFF2-40B4-BE49-F238E27FC236}">
                <a16:creationId xmlns:a16="http://schemas.microsoft.com/office/drawing/2014/main" id="{2FF756F6-90D1-4CDD-94CD-BAE3AB2B492E}"/>
              </a:ext>
            </a:extLst>
          </p:cNvPr>
          <p:cNvSpPr>
            <a:spLocks noGrp="1"/>
          </p:cNvSpPr>
          <p:nvPr>
            <p:ph type="ftr" sz="quarter" idx="11"/>
          </p:nvPr>
        </p:nvSpPr>
        <p:spPr/>
        <p:txBody>
          <a:bodyPr/>
          <a:lstStyle/>
          <a:p>
            <a:r>
              <a:rPr lang="fr-FR"/>
              <a:t>www.dys-positif.fr</a:t>
            </a:r>
            <a:endParaRPr lang="fr-FR" dirty="0"/>
          </a:p>
        </p:txBody>
      </p:sp>
      <p:sp>
        <p:nvSpPr>
          <p:cNvPr id="6" name="Titre 5">
            <a:extLst>
              <a:ext uri="{FF2B5EF4-FFF2-40B4-BE49-F238E27FC236}">
                <a16:creationId xmlns:a16="http://schemas.microsoft.com/office/drawing/2014/main" id="{4CA21F0C-CFB6-4C20-B5FA-E5502BC9CFC1}"/>
              </a:ext>
            </a:extLst>
          </p:cNvPr>
          <p:cNvSpPr>
            <a:spLocks noGrp="1"/>
          </p:cNvSpPr>
          <p:nvPr>
            <p:ph type="title"/>
          </p:nvPr>
        </p:nvSpPr>
        <p:spPr/>
        <p:txBody>
          <a:bodyPr/>
          <a:lstStyle/>
          <a:p>
            <a:endParaRPr lang="fr-FR"/>
          </a:p>
        </p:txBody>
      </p:sp>
    </p:spTree>
    <p:extLst>
      <p:ext uri="{BB962C8B-B14F-4D97-AF65-F5344CB8AC3E}">
        <p14:creationId xmlns:p14="http://schemas.microsoft.com/office/powerpoint/2010/main" val="3432368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46417" y="596312"/>
            <a:ext cx="11499166" cy="5892623"/>
          </a:xfrm>
          <a:ln>
            <a:solidFill>
              <a:schemeClr val="bg1"/>
            </a:solidFill>
          </a:ln>
        </p:spPr>
        <p:txBody>
          <a:bodyPr>
            <a:normAutofit fontScale="92500"/>
          </a:bodyPr>
          <a:lstStyle/>
          <a:p>
            <a:pPr>
              <a:lnSpc>
                <a:spcPct val="150000"/>
              </a:lnSpc>
            </a:pPr>
            <a:r>
              <a:rPr lang="fr-FR" sz="3600" dirty="0">
                <a:latin typeface="Arial" panose="020B0604020202020204" pitchFamily="34" charset="0"/>
                <a:cs typeface="Arial" panose="020B0604020202020204" pitchFamily="34" charset="0"/>
              </a:rPr>
              <a:t>1</a:t>
            </a:r>
            <a:r>
              <a:rPr lang="fr-FR" sz="3600" baseline="30000" dirty="0">
                <a:latin typeface="Arial" panose="020B0604020202020204" pitchFamily="34" charset="0"/>
                <a:cs typeface="Arial" panose="020B0604020202020204" pitchFamily="34" charset="0"/>
              </a:rPr>
              <a:t>er</a:t>
            </a:r>
            <a:r>
              <a:rPr lang="fr-FR" sz="3600" dirty="0">
                <a:latin typeface="Arial" panose="020B0604020202020204" pitchFamily="34" charset="0"/>
                <a:cs typeface="Arial" panose="020B0604020202020204" pitchFamily="34" charset="0"/>
              </a:rPr>
              <a:t> et 2 </a:t>
            </a:r>
            <a:r>
              <a:rPr lang="fr-FR" sz="3600" dirty="0" err="1">
                <a:latin typeface="Arial" panose="020B0604020202020204" pitchFamily="34" charset="0"/>
                <a:cs typeface="Arial" panose="020B0604020202020204" pitchFamily="34" charset="0"/>
              </a:rPr>
              <a:t>ème</a:t>
            </a:r>
            <a:r>
              <a:rPr lang="fr-FR" sz="3600" dirty="0">
                <a:latin typeface="Arial" panose="020B0604020202020204" pitchFamily="34" charset="0"/>
                <a:cs typeface="Arial" panose="020B0604020202020204" pitchFamily="34" charset="0"/>
              </a:rPr>
              <a:t> groupe : on garde le verbe à l’infinitif.</a:t>
            </a:r>
          </a:p>
          <a:p>
            <a:pPr marL="0" indent="0">
              <a:lnSpc>
                <a:spcPct val="150000"/>
              </a:lnSpc>
              <a:buNone/>
            </a:pPr>
            <a:r>
              <a:rPr lang="fr-FR" sz="3600" dirty="0">
                <a:latin typeface="Arial" panose="020B0604020202020204" pitchFamily="34" charset="0"/>
                <a:cs typeface="Arial" panose="020B0604020202020204" pitchFamily="34" charset="0"/>
              </a:rPr>
              <a:t>On ajoute les terminaisons : </a:t>
            </a:r>
            <a:r>
              <a:rPr lang="fr-FR" sz="3600" dirty="0">
                <a:solidFill>
                  <a:srgbClr val="FF0000"/>
                </a:solidFill>
                <a:latin typeface="Arial" panose="020B0604020202020204" pitchFamily="34" charset="0"/>
                <a:cs typeface="Arial" panose="020B0604020202020204" pitchFamily="34" charset="0"/>
              </a:rPr>
              <a:t>ai – as – a – </a:t>
            </a:r>
            <a:r>
              <a:rPr lang="fr-FR" sz="3600" dirty="0" err="1">
                <a:solidFill>
                  <a:srgbClr val="FF0000"/>
                </a:solidFill>
                <a:latin typeface="Arial" panose="020B0604020202020204" pitchFamily="34" charset="0"/>
                <a:cs typeface="Arial" panose="020B0604020202020204" pitchFamily="34" charset="0"/>
              </a:rPr>
              <a:t>ons</a:t>
            </a:r>
            <a:r>
              <a:rPr lang="fr-FR" sz="3600" dirty="0">
                <a:solidFill>
                  <a:srgbClr val="FF0000"/>
                </a:solidFill>
                <a:latin typeface="Arial" panose="020B0604020202020204" pitchFamily="34" charset="0"/>
                <a:cs typeface="Arial" panose="020B0604020202020204" pitchFamily="34" charset="0"/>
              </a:rPr>
              <a:t> – </a:t>
            </a:r>
            <a:r>
              <a:rPr lang="fr-FR" sz="3600" dirty="0" err="1">
                <a:solidFill>
                  <a:srgbClr val="FF0000"/>
                </a:solidFill>
                <a:latin typeface="Arial" panose="020B0604020202020204" pitchFamily="34" charset="0"/>
                <a:cs typeface="Arial" panose="020B0604020202020204" pitchFamily="34" charset="0"/>
              </a:rPr>
              <a:t>ez</a:t>
            </a:r>
            <a:r>
              <a:rPr lang="fr-FR" sz="3600" dirty="0">
                <a:solidFill>
                  <a:srgbClr val="FF0000"/>
                </a:solidFill>
                <a:latin typeface="Arial" panose="020B0604020202020204" pitchFamily="34" charset="0"/>
                <a:cs typeface="Arial" panose="020B0604020202020204" pitchFamily="34" charset="0"/>
              </a:rPr>
              <a:t> – ont.</a:t>
            </a:r>
          </a:p>
          <a:p>
            <a:pPr marL="0" indent="0">
              <a:lnSpc>
                <a:spcPct val="150000"/>
              </a:lnSpc>
              <a:buNone/>
            </a:pPr>
            <a:r>
              <a:rPr lang="fr-FR" sz="3600" dirty="0">
                <a:latin typeface="Arial" panose="020B0604020202020204" pitchFamily="34" charset="0"/>
                <a:cs typeface="Arial" panose="020B0604020202020204" pitchFamily="34" charset="0"/>
              </a:rPr>
              <a:t>Ex : </a:t>
            </a:r>
            <a:r>
              <a:rPr lang="fr-FR" dirty="0">
                <a:latin typeface="Arial" panose="020B0604020202020204" pitchFamily="34" charset="0"/>
                <a:cs typeface="Arial" panose="020B0604020202020204" pitchFamily="34" charset="0"/>
              </a:rPr>
              <a:t>bondir</a:t>
            </a:r>
          </a:p>
          <a:p>
            <a:pPr marL="0" indent="0">
              <a:lnSpc>
                <a:spcPct val="150000"/>
              </a:lnSpc>
              <a:buNone/>
            </a:pPr>
            <a:r>
              <a:rPr lang="fr-FR" sz="4000" dirty="0">
                <a:latin typeface="Arial" panose="020B0604020202020204" pitchFamily="34" charset="0"/>
                <a:cs typeface="Arial" panose="020B0604020202020204" pitchFamily="34" charset="0"/>
              </a:rPr>
              <a:t>Je </a:t>
            </a:r>
            <a:r>
              <a:rPr lang="fr-FR" sz="4000" dirty="0">
                <a:solidFill>
                  <a:srgbClr val="00B050"/>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ai			</a:t>
            </a:r>
            <a:r>
              <a:rPr lang="fr-FR" sz="4000" dirty="0">
                <a:latin typeface="Arial" panose="020B0604020202020204" pitchFamily="34" charset="0"/>
                <a:cs typeface="Arial" panose="020B0604020202020204" pitchFamily="34" charset="0"/>
              </a:rPr>
              <a:t>nous</a:t>
            </a:r>
            <a:r>
              <a:rPr lang="fr-FR" sz="4000" dirty="0">
                <a:solidFill>
                  <a:srgbClr val="FF0000"/>
                </a:solidFill>
                <a:latin typeface="Arial" panose="020B0604020202020204" pitchFamily="34" charset="0"/>
                <a:cs typeface="Arial" panose="020B0604020202020204" pitchFamily="34" charset="0"/>
              </a:rPr>
              <a:t> </a:t>
            </a:r>
            <a:r>
              <a:rPr lang="fr-FR" sz="4000" dirty="0">
                <a:solidFill>
                  <a:schemeClr val="accent6"/>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ons</a:t>
            </a:r>
          </a:p>
          <a:p>
            <a:pPr marL="0" indent="0">
              <a:lnSpc>
                <a:spcPct val="150000"/>
              </a:lnSpc>
              <a:buNone/>
            </a:pPr>
            <a:r>
              <a:rPr lang="fr-FR" sz="4000" dirty="0">
                <a:latin typeface="Arial" panose="020B0604020202020204" pitchFamily="34" charset="0"/>
                <a:cs typeface="Arial" panose="020B0604020202020204" pitchFamily="34" charset="0"/>
              </a:rPr>
              <a:t>Tu </a:t>
            </a:r>
            <a:r>
              <a:rPr lang="fr-FR" sz="4000" dirty="0">
                <a:solidFill>
                  <a:srgbClr val="00B050"/>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as 		       </a:t>
            </a:r>
            <a:r>
              <a:rPr lang="fr-FR" sz="4000" dirty="0">
                <a:latin typeface="Arial" panose="020B0604020202020204" pitchFamily="34" charset="0"/>
                <a:cs typeface="Arial" panose="020B0604020202020204" pitchFamily="34" charset="0"/>
              </a:rPr>
              <a:t>vous</a:t>
            </a:r>
            <a:r>
              <a:rPr lang="fr-FR" sz="4000" dirty="0">
                <a:solidFill>
                  <a:srgbClr val="FF0000"/>
                </a:solidFill>
                <a:latin typeface="Arial" panose="020B0604020202020204" pitchFamily="34" charset="0"/>
                <a:cs typeface="Arial" panose="020B0604020202020204" pitchFamily="34" charset="0"/>
              </a:rPr>
              <a:t> </a:t>
            </a:r>
            <a:r>
              <a:rPr lang="fr-FR" sz="4000" dirty="0">
                <a:solidFill>
                  <a:schemeClr val="accent6"/>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ez</a:t>
            </a:r>
          </a:p>
          <a:p>
            <a:pPr marL="0" indent="0">
              <a:lnSpc>
                <a:spcPct val="150000"/>
              </a:lnSpc>
              <a:buNone/>
            </a:pPr>
            <a:r>
              <a:rPr lang="fr-FR" sz="4000" dirty="0">
                <a:latin typeface="Arial" panose="020B0604020202020204" pitchFamily="34" charset="0"/>
                <a:cs typeface="Arial" panose="020B0604020202020204" pitchFamily="34" charset="0"/>
              </a:rPr>
              <a:t>Il </a:t>
            </a:r>
            <a:r>
              <a:rPr lang="fr-FR" sz="4000" dirty="0">
                <a:solidFill>
                  <a:srgbClr val="00B050"/>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a			</a:t>
            </a:r>
            <a:r>
              <a:rPr lang="fr-FR" sz="4000" dirty="0">
                <a:latin typeface="Arial" panose="020B0604020202020204" pitchFamily="34" charset="0"/>
                <a:cs typeface="Arial" panose="020B0604020202020204" pitchFamily="34" charset="0"/>
              </a:rPr>
              <a:t>ils </a:t>
            </a:r>
            <a:r>
              <a:rPr lang="fr-FR" sz="4000" dirty="0">
                <a:solidFill>
                  <a:schemeClr val="accent6"/>
                </a:solidFill>
                <a:latin typeface="Arial" panose="020B0604020202020204" pitchFamily="34" charset="0"/>
                <a:cs typeface="Arial" panose="020B0604020202020204" pitchFamily="34" charset="0"/>
              </a:rPr>
              <a:t>bondir</a:t>
            </a:r>
            <a:r>
              <a:rPr lang="fr-FR" sz="4000" dirty="0">
                <a:solidFill>
                  <a:srgbClr val="FF0000"/>
                </a:solidFill>
                <a:latin typeface="Arial" panose="020B0604020202020204" pitchFamily="34" charset="0"/>
                <a:cs typeface="Arial" panose="020B0604020202020204" pitchFamily="34" charset="0"/>
              </a:rPr>
              <a:t>ont</a:t>
            </a:r>
          </a:p>
          <a:p>
            <a:endParaRPr lang="fr-FR" dirty="0"/>
          </a:p>
        </p:txBody>
      </p:sp>
    </p:spTree>
    <p:extLst>
      <p:ext uri="{BB962C8B-B14F-4D97-AF65-F5344CB8AC3E}">
        <p14:creationId xmlns:p14="http://schemas.microsoft.com/office/powerpoint/2010/main" val="266038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08282E-EA97-4284-8F17-A95F8357CC1D}"/>
              </a:ext>
            </a:extLst>
          </p:cNvPr>
          <p:cNvSpPr>
            <a:spLocks noGrp="1"/>
          </p:cNvSpPr>
          <p:nvPr>
            <p:ph type="title"/>
          </p:nvPr>
        </p:nvSpPr>
        <p:spPr/>
        <p:txBody>
          <a:bodyPr/>
          <a:lstStyle/>
          <a:p>
            <a:r>
              <a:rPr lang="fr-FR" dirty="0"/>
              <a:t>Les verbes du 3</a:t>
            </a:r>
            <a:r>
              <a:rPr lang="fr-FR" baseline="30000" dirty="0"/>
              <a:t>ème</a:t>
            </a:r>
            <a:r>
              <a:rPr lang="fr-FR" dirty="0"/>
              <a:t> groupe au futur :</a:t>
            </a:r>
          </a:p>
        </p:txBody>
      </p:sp>
      <p:sp>
        <p:nvSpPr>
          <p:cNvPr id="3" name="Espace réservé du contenu 2">
            <a:extLst>
              <a:ext uri="{FF2B5EF4-FFF2-40B4-BE49-F238E27FC236}">
                <a16:creationId xmlns:a16="http://schemas.microsoft.com/office/drawing/2014/main" id="{48542823-FE14-4FDA-ACD6-61F85AFEB28A}"/>
              </a:ext>
            </a:extLst>
          </p:cNvPr>
          <p:cNvSpPr>
            <a:spLocks noGrp="1"/>
          </p:cNvSpPr>
          <p:nvPr>
            <p:ph idx="1"/>
          </p:nvPr>
        </p:nvSpPr>
        <p:spPr/>
        <p:txBody>
          <a:bodyPr>
            <a:normAutofit fontScale="92500" lnSpcReduction="10000"/>
          </a:bodyPr>
          <a:lstStyle/>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Pour conjuguer un verbe du 3</a:t>
            </a:r>
            <a:r>
              <a:rPr lang="fr-FR" baseline="30000" dirty="0">
                <a:effectLst/>
                <a:latin typeface="Arial" panose="020B0604020202020204" pitchFamily="34" charset="0"/>
                <a:ea typeface="Calibri" panose="020F0502020204030204" pitchFamily="34" charset="0"/>
                <a:cs typeface="Arial" panose="020B0604020202020204" pitchFamily="34" charset="0"/>
              </a:rPr>
              <a:t>ème</a:t>
            </a:r>
            <a:r>
              <a:rPr lang="fr-FR" dirty="0">
                <a:effectLst/>
                <a:latin typeface="Arial" panose="020B0604020202020204" pitchFamily="34" charset="0"/>
                <a:ea typeface="Calibri" panose="020F0502020204030204" pitchFamily="34" charset="0"/>
                <a:cs typeface="Arial" panose="020B0604020202020204" pitchFamily="34" charset="0"/>
              </a:rPr>
              <a:t> groupe au futur, j’ajoute les terminaisons</a:t>
            </a:r>
          </a:p>
          <a:p>
            <a:pPr marL="0" indent="0" algn="ctr">
              <a:lnSpc>
                <a:spcPct val="150000"/>
              </a:lnSpc>
              <a:spcAft>
                <a:spcPts val="600"/>
              </a:spcAft>
              <a:buNone/>
            </a:pP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ai – as – a – </a:t>
            </a:r>
            <a:r>
              <a:rPr lang="fr-FR" sz="39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ons</a:t>
            </a: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 </a:t>
            </a:r>
            <a:r>
              <a:rPr lang="fr-FR" sz="39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ez</a:t>
            </a: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-ont</a:t>
            </a:r>
            <a:endParaRPr lang="fr-FR" sz="39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au radical du futur.</a:t>
            </a:r>
          </a:p>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Si je ne connais pas bien le radical, je me dis dans ma tête « demain ».</a:t>
            </a:r>
          </a:p>
          <a:p>
            <a:endParaRPr lang="fr-FR" dirty="0"/>
          </a:p>
        </p:txBody>
      </p:sp>
      <p:sp>
        <p:nvSpPr>
          <p:cNvPr id="4" name="Espace réservé du pied de page 3">
            <a:extLst>
              <a:ext uri="{FF2B5EF4-FFF2-40B4-BE49-F238E27FC236}">
                <a16:creationId xmlns:a16="http://schemas.microsoft.com/office/drawing/2014/main" id="{CC45A15E-F840-472F-B0E8-51EF833C0D7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718475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49217" y="1924777"/>
            <a:ext cx="3458378" cy="4351338"/>
          </a:xfrm>
        </p:spPr>
        <p:txBody>
          <a:bodyPr/>
          <a:lstStyle/>
          <a:p>
            <a:r>
              <a:rPr lang="fr-FR" sz="3600" dirty="0"/>
              <a:t>Être :</a:t>
            </a:r>
          </a:p>
          <a:p>
            <a:pPr marL="0" indent="0">
              <a:buNone/>
            </a:pPr>
            <a:r>
              <a:rPr lang="fr-FR" sz="3600" dirty="0"/>
              <a:t>Je ser</a:t>
            </a:r>
            <a:r>
              <a:rPr lang="fr-FR" sz="3600" dirty="0">
                <a:solidFill>
                  <a:srgbClr val="FF0000"/>
                </a:solidFill>
              </a:rPr>
              <a:t>ai</a:t>
            </a:r>
          </a:p>
          <a:p>
            <a:pPr marL="0" indent="0">
              <a:buNone/>
            </a:pPr>
            <a:r>
              <a:rPr lang="fr-FR" sz="3600" dirty="0"/>
              <a:t>Tu ser</a:t>
            </a:r>
            <a:r>
              <a:rPr lang="fr-FR" sz="3600" dirty="0">
                <a:solidFill>
                  <a:srgbClr val="FF0000"/>
                </a:solidFill>
              </a:rPr>
              <a:t>as</a:t>
            </a:r>
          </a:p>
          <a:p>
            <a:pPr marL="0" indent="0">
              <a:buNone/>
            </a:pPr>
            <a:r>
              <a:rPr lang="fr-FR" sz="3600" dirty="0"/>
              <a:t>Il ser</a:t>
            </a:r>
            <a:r>
              <a:rPr lang="fr-FR" sz="3600" dirty="0">
                <a:solidFill>
                  <a:srgbClr val="FF0000"/>
                </a:solidFill>
              </a:rPr>
              <a:t>a</a:t>
            </a:r>
          </a:p>
          <a:p>
            <a:pPr marL="0" indent="0">
              <a:buNone/>
            </a:pPr>
            <a:r>
              <a:rPr lang="fr-FR" sz="3600" dirty="0"/>
              <a:t>Nous </a:t>
            </a:r>
            <a:r>
              <a:rPr lang="fr-FR" sz="3600" dirty="0">
                <a:solidFill>
                  <a:srgbClr val="FF0000"/>
                </a:solidFill>
              </a:rPr>
              <a:t>serons</a:t>
            </a:r>
          </a:p>
          <a:p>
            <a:pPr marL="0" indent="0">
              <a:buNone/>
            </a:pPr>
            <a:r>
              <a:rPr lang="fr-FR" sz="3600" dirty="0"/>
              <a:t>Vous ser</a:t>
            </a:r>
            <a:r>
              <a:rPr lang="fr-FR" sz="3600" dirty="0">
                <a:solidFill>
                  <a:srgbClr val="FF0000"/>
                </a:solidFill>
              </a:rPr>
              <a:t>ez</a:t>
            </a:r>
          </a:p>
          <a:p>
            <a:pPr marL="0" indent="0">
              <a:buNone/>
            </a:pPr>
            <a:r>
              <a:rPr lang="fr-FR" sz="3600" dirty="0"/>
              <a:t>Ils ser</a:t>
            </a:r>
            <a:r>
              <a:rPr lang="fr-FR" sz="3600" dirty="0">
                <a:solidFill>
                  <a:srgbClr val="FF0000"/>
                </a:solidFill>
              </a:rPr>
              <a:t>ont</a:t>
            </a:r>
          </a:p>
          <a:p>
            <a:endParaRPr lang="fr-FR" dirty="0"/>
          </a:p>
        </p:txBody>
      </p:sp>
      <p:sp>
        <p:nvSpPr>
          <p:cNvPr id="6" name="ZoneTexte 5">
            <a:extLst>
              <a:ext uri="{FF2B5EF4-FFF2-40B4-BE49-F238E27FC236}">
                <a16:creationId xmlns:a16="http://schemas.microsoft.com/office/drawing/2014/main" id="{9CA36A43-0C9F-4C12-BD1C-1A4DC99CAB3F}"/>
              </a:ext>
            </a:extLst>
          </p:cNvPr>
          <p:cNvSpPr txBox="1"/>
          <p:nvPr/>
        </p:nvSpPr>
        <p:spPr>
          <a:xfrm>
            <a:off x="2776251" y="503098"/>
            <a:ext cx="4483865"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Demain …</a:t>
            </a:r>
          </a:p>
        </p:txBody>
      </p:sp>
      <p:sp>
        <p:nvSpPr>
          <p:cNvPr id="7" name="Espace réservé du contenu 2">
            <a:extLst>
              <a:ext uri="{FF2B5EF4-FFF2-40B4-BE49-F238E27FC236}">
                <a16:creationId xmlns:a16="http://schemas.microsoft.com/office/drawing/2014/main" id="{63A8BDDA-E8F4-4560-8FCE-C0D876FE897C}"/>
              </a:ext>
            </a:extLst>
          </p:cNvPr>
          <p:cNvSpPr txBox="1">
            <a:spLocks/>
          </p:cNvSpPr>
          <p:nvPr/>
        </p:nvSpPr>
        <p:spPr>
          <a:xfrm>
            <a:off x="6096000" y="1924777"/>
            <a:ext cx="345837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avoir :</a:t>
            </a:r>
          </a:p>
          <a:p>
            <a:pPr marL="0" indent="0">
              <a:buFont typeface="Arial" panose="020B0604020202020204" pitchFamily="34" charset="0"/>
              <a:buNone/>
            </a:pPr>
            <a:r>
              <a:rPr lang="fr-FR" sz="3600" dirty="0"/>
              <a:t>J’aur</a:t>
            </a:r>
            <a:r>
              <a:rPr lang="fr-FR" sz="3600" dirty="0">
                <a:solidFill>
                  <a:srgbClr val="FF0000"/>
                </a:solidFill>
              </a:rPr>
              <a:t>ai</a:t>
            </a:r>
          </a:p>
          <a:p>
            <a:pPr marL="0" indent="0">
              <a:buFont typeface="Arial" panose="020B0604020202020204" pitchFamily="34" charset="0"/>
              <a:buNone/>
            </a:pPr>
            <a:r>
              <a:rPr lang="fr-FR" sz="3600" dirty="0"/>
              <a:t>Tu aur</a:t>
            </a:r>
            <a:r>
              <a:rPr lang="fr-FR" sz="3600" dirty="0">
                <a:solidFill>
                  <a:srgbClr val="FF0000"/>
                </a:solidFill>
              </a:rPr>
              <a:t>as</a:t>
            </a:r>
          </a:p>
          <a:p>
            <a:pPr marL="0" indent="0">
              <a:buFont typeface="Arial" panose="020B0604020202020204" pitchFamily="34" charset="0"/>
              <a:buNone/>
            </a:pPr>
            <a:r>
              <a:rPr lang="fr-FR" sz="3600" dirty="0"/>
              <a:t>Il aur</a:t>
            </a:r>
            <a:r>
              <a:rPr lang="fr-FR" sz="3600" dirty="0">
                <a:solidFill>
                  <a:srgbClr val="FF0000"/>
                </a:solidFill>
              </a:rPr>
              <a:t>a</a:t>
            </a:r>
          </a:p>
          <a:p>
            <a:pPr marL="0" indent="0">
              <a:buFont typeface="Arial" panose="020B0604020202020204" pitchFamily="34" charset="0"/>
              <a:buNone/>
            </a:pPr>
            <a:r>
              <a:rPr lang="fr-FR" sz="3600" dirty="0"/>
              <a:t>Nous </a:t>
            </a:r>
            <a:r>
              <a:rPr lang="fr-FR" sz="3600" dirty="0">
                <a:solidFill>
                  <a:srgbClr val="FF0000"/>
                </a:solidFill>
              </a:rPr>
              <a:t>aurons</a:t>
            </a:r>
          </a:p>
          <a:p>
            <a:pPr marL="0" indent="0">
              <a:buFont typeface="Arial" panose="020B0604020202020204" pitchFamily="34" charset="0"/>
              <a:buNone/>
            </a:pPr>
            <a:r>
              <a:rPr lang="fr-FR" sz="3600" dirty="0"/>
              <a:t>Vous aur</a:t>
            </a:r>
            <a:r>
              <a:rPr lang="fr-FR" sz="3600" dirty="0">
                <a:solidFill>
                  <a:srgbClr val="FF0000"/>
                </a:solidFill>
              </a:rPr>
              <a:t>ez</a:t>
            </a:r>
          </a:p>
          <a:p>
            <a:pPr marL="0" indent="0">
              <a:buFont typeface="Arial" panose="020B0604020202020204" pitchFamily="34" charset="0"/>
              <a:buNone/>
            </a:pPr>
            <a:r>
              <a:rPr lang="fr-FR" sz="3600" dirty="0"/>
              <a:t>Ils aur</a:t>
            </a:r>
            <a:r>
              <a:rPr lang="fr-FR" sz="3600" dirty="0">
                <a:solidFill>
                  <a:srgbClr val="FF0000"/>
                </a:solidFill>
              </a:rPr>
              <a:t>ont</a:t>
            </a:r>
          </a:p>
          <a:p>
            <a:endParaRPr lang="fr-FR" dirty="0"/>
          </a:p>
        </p:txBody>
      </p:sp>
    </p:spTree>
    <p:extLst>
      <p:ext uri="{BB962C8B-B14F-4D97-AF65-F5344CB8AC3E}">
        <p14:creationId xmlns:p14="http://schemas.microsoft.com/office/powerpoint/2010/main" val="258480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sp>
        <p:nvSpPr>
          <p:cNvPr id="8" name="Espace réservé du contenu 7">
            <a:extLst>
              <a:ext uri="{FF2B5EF4-FFF2-40B4-BE49-F238E27FC236}">
                <a16:creationId xmlns:a16="http://schemas.microsoft.com/office/drawing/2014/main" id="{EBAEF027-7AFA-4793-9FBB-7D696CEEE6D7}"/>
              </a:ext>
            </a:extLst>
          </p:cNvPr>
          <p:cNvSpPr>
            <a:spLocks noGrp="1"/>
          </p:cNvSpPr>
          <p:nvPr>
            <p:ph idx="1"/>
          </p:nvPr>
        </p:nvSpPr>
        <p:spPr/>
        <p:txBody>
          <a:bodyPr/>
          <a:lstStyle/>
          <a:p>
            <a:pPr>
              <a:lnSpc>
                <a:spcPct val="115000"/>
              </a:lnSpc>
              <a:spcAft>
                <a:spcPts val="600"/>
              </a:spcAft>
            </a:pPr>
            <a:r>
              <a:rPr lang="fr-FR" sz="1800" b="1" dirty="0">
                <a:effectLst/>
                <a:latin typeface="Arial" panose="020B0604020202020204" pitchFamily="34" charset="0"/>
                <a:ea typeface="Calibri" panose="020F0502020204030204" pitchFamily="34" charset="0"/>
                <a:cs typeface="Times New Roman" panose="02020603050405020304" pitchFamily="18" charset="0"/>
              </a:rPr>
              <a:t>Conjugue au futur le verbe </a:t>
            </a:r>
            <a:r>
              <a:rPr lang="fr-FR" sz="1800" dirty="0">
                <a:effectLst/>
                <a:latin typeface="Arial" panose="020B0604020202020204" pitchFamily="34" charset="0"/>
                <a:ea typeface="Calibri" panose="020F0502020204030204" pitchFamily="34" charset="0"/>
                <a:cs typeface="Times New Roman" panose="02020603050405020304" pitchFamily="18" charset="0"/>
              </a:rPr>
              <a:t>courir.</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je……………..			nous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tu ……………..			vous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il ..……………..			ils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Tree>
    <p:extLst>
      <p:ext uri="{BB962C8B-B14F-4D97-AF65-F5344CB8AC3E}">
        <p14:creationId xmlns:p14="http://schemas.microsoft.com/office/powerpoint/2010/main" val="292905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a:t>faire :</a:t>
            </a:r>
          </a:p>
          <a:p>
            <a:pPr marL="0" indent="0">
              <a:buNone/>
            </a:pPr>
            <a:r>
              <a:rPr lang="fr-FR" sz="3600" dirty="0"/>
              <a:t>Je fer</a:t>
            </a:r>
            <a:r>
              <a:rPr lang="fr-FR" sz="3600" dirty="0">
                <a:solidFill>
                  <a:srgbClr val="FF0000"/>
                </a:solidFill>
              </a:rPr>
              <a:t>ai</a:t>
            </a:r>
          </a:p>
          <a:p>
            <a:pPr marL="0" indent="0">
              <a:buNone/>
            </a:pPr>
            <a:r>
              <a:rPr lang="fr-FR" sz="3600" dirty="0"/>
              <a:t>Tu fer</a:t>
            </a:r>
            <a:r>
              <a:rPr lang="fr-FR" sz="3600" dirty="0">
                <a:solidFill>
                  <a:srgbClr val="FF0000"/>
                </a:solidFill>
              </a:rPr>
              <a:t>as</a:t>
            </a:r>
          </a:p>
          <a:p>
            <a:pPr marL="0" indent="0">
              <a:buNone/>
            </a:pPr>
            <a:r>
              <a:rPr lang="fr-FR" sz="3600" dirty="0"/>
              <a:t>Il fer</a:t>
            </a:r>
            <a:r>
              <a:rPr lang="fr-FR" sz="3600" dirty="0">
                <a:solidFill>
                  <a:srgbClr val="FF0000"/>
                </a:solidFill>
              </a:rPr>
              <a:t>a</a:t>
            </a:r>
          </a:p>
          <a:p>
            <a:pPr marL="0" indent="0">
              <a:buNone/>
            </a:pPr>
            <a:r>
              <a:rPr lang="fr-FR" sz="3600" dirty="0"/>
              <a:t>Nous fer</a:t>
            </a:r>
            <a:r>
              <a:rPr lang="fr-FR" sz="3600" dirty="0">
                <a:solidFill>
                  <a:srgbClr val="FF0000"/>
                </a:solidFill>
              </a:rPr>
              <a:t>ons</a:t>
            </a:r>
          </a:p>
          <a:p>
            <a:pPr marL="0" indent="0">
              <a:buNone/>
            </a:pPr>
            <a:r>
              <a:rPr lang="fr-FR" sz="3600" dirty="0"/>
              <a:t>Vous fer</a:t>
            </a:r>
            <a:r>
              <a:rPr lang="fr-FR" sz="3600" dirty="0">
                <a:solidFill>
                  <a:srgbClr val="FF0000"/>
                </a:solidFill>
              </a:rPr>
              <a:t>ez</a:t>
            </a:r>
          </a:p>
          <a:p>
            <a:pPr marL="0" indent="0">
              <a:buNone/>
            </a:pPr>
            <a:r>
              <a:rPr lang="fr-FR" sz="3600" dirty="0"/>
              <a:t>Ils fer</a:t>
            </a:r>
            <a:r>
              <a:rPr lang="fr-FR" sz="3600" dirty="0">
                <a:solidFill>
                  <a:srgbClr val="FF0000"/>
                </a:solidFill>
              </a:rPr>
              <a:t>ont</a:t>
            </a:r>
          </a:p>
          <a:p>
            <a:endParaRPr lang="fr-FR" dirty="0"/>
          </a:p>
        </p:txBody>
      </p:sp>
      <p:sp>
        <p:nvSpPr>
          <p:cNvPr id="4" name="Espace réservé du contenu 2"/>
          <p:cNvSpPr txBox="1">
            <a:spLocks/>
          </p:cNvSpPr>
          <p:nvPr/>
        </p:nvSpPr>
        <p:spPr>
          <a:xfrm>
            <a:off x="5778910" y="1790752"/>
            <a:ext cx="2819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aller :</a:t>
            </a:r>
          </a:p>
          <a:p>
            <a:pPr marL="0" indent="0">
              <a:buNone/>
            </a:pPr>
            <a:r>
              <a:rPr lang="fr-FR" sz="3600" dirty="0"/>
              <a:t>J’ ir</a:t>
            </a:r>
            <a:r>
              <a:rPr lang="fr-FR" sz="3600" dirty="0">
                <a:solidFill>
                  <a:srgbClr val="FF0000"/>
                </a:solidFill>
              </a:rPr>
              <a:t>ai</a:t>
            </a:r>
          </a:p>
          <a:p>
            <a:pPr marL="0" indent="0">
              <a:buNone/>
            </a:pPr>
            <a:r>
              <a:rPr lang="fr-FR" sz="3600" dirty="0"/>
              <a:t>Tu ir</a:t>
            </a:r>
            <a:r>
              <a:rPr lang="fr-FR" sz="3600" dirty="0">
                <a:solidFill>
                  <a:srgbClr val="FF0000"/>
                </a:solidFill>
              </a:rPr>
              <a:t>as</a:t>
            </a:r>
          </a:p>
          <a:p>
            <a:pPr marL="0" indent="0">
              <a:buNone/>
            </a:pPr>
            <a:r>
              <a:rPr lang="fr-FR" sz="3600" dirty="0"/>
              <a:t>Il ir</a:t>
            </a:r>
            <a:r>
              <a:rPr lang="fr-FR" sz="3600" dirty="0">
                <a:solidFill>
                  <a:srgbClr val="FF0000"/>
                </a:solidFill>
              </a:rPr>
              <a:t>a</a:t>
            </a:r>
          </a:p>
          <a:p>
            <a:pPr marL="0" indent="0">
              <a:buNone/>
            </a:pPr>
            <a:r>
              <a:rPr lang="fr-FR" sz="3600" dirty="0"/>
              <a:t>Nous ir</a:t>
            </a:r>
            <a:r>
              <a:rPr lang="fr-FR" sz="3600" dirty="0">
                <a:solidFill>
                  <a:srgbClr val="FF0000"/>
                </a:solidFill>
              </a:rPr>
              <a:t>ons</a:t>
            </a:r>
          </a:p>
          <a:p>
            <a:pPr marL="0" indent="0">
              <a:buNone/>
            </a:pPr>
            <a:r>
              <a:rPr lang="fr-FR" sz="3600" dirty="0"/>
              <a:t>Vous ir</a:t>
            </a:r>
            <a:r>
              <a:rPr lang="fr-FR" sz="3600" dirty="0">
                <a:solidFill>
                  <a:srgbClr val="FF0000"/>
                </a:solidFill>
              </a:rPr>
              <a:t>ez</a:t>
            </a:r>
          </a:p>
          <a:p>
            <a:pPr marL="0" indent="0">
              <a:buNone/>
            </a:pPr>
            <a:r>
              <a:rPr lang="fr-FR" sz="3600" dirty="0"/>
              <a:t>Ils ir</a:t>
            </a:r>
            <a:r>
              <a:rPr lang="fr-FR" sz="3600" dirty="0">
                <a:solidFill>
                  <a:srgbClr val="FF0000"/>
                </a:solidFill>
              </a:rPr>
              <a:t>ont</a:t>
            </a:r>
          </a:p>
          <a:p>
            <a:endParaRPr lang="fr-FR" dirty="0"/>
          </a:p>
        </p:txBody>
      </p:sp>
    </p:spTree>
    <p:extLst>
      <p:ext uri="{BB962C8B-B14F-4D97-AF65-F5344CB8AC3E}">
        <p14:creationId xmlns:p14="http://schemas.microsoft.com/office/powerpoint/2010/main" val="4294947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a:t>savoir :</a:t>
            </a:r>
          </a:p>
          <a:p>
            <a:pPr marL="0" indent="0">
              <a:buNone/>
            </a:pPr>
            <a:r>
              <a:rPr lang="fr-FR" sz="3600" dirty="0"/>
              <a:t>Je saur</a:t>
            </a:r>
            <a:r>
              <a:rPr lang="fr-FR" sz="3600" dirty="0">
                <a:solidFill>
                  <a:srgbClr val="FF0000"/>
                </a:solidFill>
              </a:rPr>
              <a:t>ai</a:t>
            </a:r>
          </a:p>
          <a:p>
            <a:pPr marL="0" indent="0">
              <a:buNone/>
            </a:pPr>
            <a:r>
              <a:rPr lang="fr-FR" sz="3600" dirty="0"/>
              <a:t>Tu saur</a:t>
            </a:r>
            <a:r>
              <a:rPr lang="fr-FR" sz="3600" dirty="0">
                <a:solidFill>
                  <a:srgbClr val="FF0000"/>
                </a:solidFill>
              </a:rPr>
              <a:t>as</a:t>
            </a:r>
          </a:p>
          <a:p>
            <a:pPr marL="0" indent="0">
              <a:buNone/>
            </a:pPr>
            <a:r>
              <a:rPr lang="fr-FR" sz="3600" dirty="0"/>
              <a:t>Il saur</a:t>
            </a:r>
            <a:r>
              <a:rPr lang="fr-FR" sz="3600" dirty="0">
                <a:solidFill>
                  <a:srgbClr val="FF0000"/>
                </a:solidFill>
              </a:rPr>
              <a:t>a</a:t>
            </a:r>
          </a:p>
          <a:p>
            <a:pPr marL="0" indent="0">
              <a:buNone/>
            </a:pPr>
            <a:r>
              <a:rPr lang="fr-FR" sz="3600" dirty="0"/>
              <a:t>Nous saur</a:t>
            </a:r>
            <a:r>
              <a:rPr lang="fr-FR" sz="3600" dirty="0">
                <a:solidFill>
                  <a:srgbClr val="FF0000"/>
                </a:solidFill>
              </a:rPr>
              <a:t>ons</a:t>
            </a:r>
          </a:p>
          <a:p>
            <a:pPr marL="0" indent="0">
              <a:buNone/>
            </a:pPr>
            <a:r>
              <a:rPr lang="fr-FR" sz="3600" dirty="0"/>
              <a:t>Vous saur</a:t>
            </a:r>
            <a:r>
              <a:rPr lang="fr-FR" sz="3600" dirty="0">
                <a:solidFill>
                  <a:srgbClr val="FF0000"/>
                </a:solidFill>
              </a:rPr>
              <a:t>ez</a:t>
            </a:r>
          </a:p>
          <a:p>
            <a:pPr marL="0" indent="0">
              <a:buNone/>
            </a:pPr>
            <a:r>
              <a:rPr lang="fr-FR" sz="3600" dirty="0"/>
              <a:t>Ils saur</a:t>
            </a:r>
            <a:r>
              <a:rPr lang="fr-FR" sz="3600" dirty="0">
                <a:solidFill>
                  <a:srgbClr val="FF0000"/>
                </a:solidFill>
              </a:rPr>
              <a:t>ont</a:t>
            </a:r>
          </a:p>
          <a:p>
            <a:endParaRPr lang="fr-FR" dirty="0"/>
          </a:p>
        </p:txBody>
      </p:sp>
      <p:sp>
        <p:nvSpPr>
          <p:cNvPr id="4" name="Espace réservé du contenu 2"/>
          <p:cNvSpPr txBox="1">
            <a:spLocks/>
          </p:cNvSpPr>
          <p:nvPr/>
        </p:nvSpPr>
        <p:spPr>
          <a:xfrm>
            <a:off x="5778910" y="1790752"/>
            <a:ext cx="2819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devoir :</a:t>
            </a:r>
          </a:p>
          <a:p>
            <a:pPr marL="0" indent="0">
              <a:buNone/>
            </a:pPr>
            <a:r>
              <a:rPr lang="fr-FR" sz="3600" dirty="0"/>
              <a:t>Je devr</a:t>
            </a:r>
            <a:r>
              <a:rPr lang="fr-FR" sz="3600" dirty="0">
                <a:solidFill>
                  <a:srgbClr val="FF0000"/>
                </a:solidFill>
              </a:rPr>
              <a:t>ai</a:t>
            </a:r>
          </a:p>
          <a:p>
            <a:pPr marL="0" indent="0">
              <a:buNone/>
            </a:pPr>
            <a:r>
              <a:rPr lang="fr-FR" sz="3600" dirty="0"/>
              <a:t>Tu devr</a:t>
            </a:r>
            <a:r>
              <a:rPr lang="fr-FR" sz="3600" dirty="0">
                <a:solidFill>
                  <a:srgbClr val="FF0000"/>
                </a:solidFill>
              </a:rPr>
              <a:t>as</a:t>
            </a:r>
          </a:p>
          <a:p>
            <a:pPr marL="0" indent="0">
              <a:buNone/>
            </a:pPr>
            <a:r>
              <a:rPr lang="fr-FR" sz="3600" dirty="0"/>
              <a:t>Il devr</a:t>
            </a:r>
            <a:r>
              <a:rPr lang="fr-FR" sz="3600" dirty="0">
                <a:solidFill>
                  <a:srgbClr val="FF0000"/>
                </a:solidFill>
              </a:rPr>
              <a:t>a</a:t>
            </a:r>
          </a:p>
          <a:p>
            <a:pPr marL="0" indent="0">
              <a:buNone/>
            </a:pPr>
            <a:r>
              <a:rPr lang="fr-FR" sz="3600" dirty="0"/>
              <a:t>Nous devr</a:t>
            </a:r>
            <a:r>
              <a:rPr lang="fr-FR" sz="3600" dirty="0">
                <a:solidFill>
                  <a:srgbClr val="FF0000"/>
                </a:solidFill>
              </a:rPr>
              <a:t>ons</a:t>
            </a:r>
          </a:p>
          <a:p>
            <a:pPr marL="0" indent="0">
              <a:buNone/>
            </a:pPr>
            <a:r>
              <a:rPr lang="fr-FR" sz="3600" dirty="0"/>
              <a:t>Vous devr</a:t>
            </a:r>
            <a:r>
              <a:rPr lang="fr-FR" sz="3600" dirty="0">
                <a:solidFill>
                  <a:srgbClr val="FF0000"/>
                </a:solidFill>
              </a:rPr>
              <a:t>ez</a:t>
            </a:r>
          </a:p>
          <a:p>
            <a:pPr marL="0" indent="0">
              <a:buNone/>
            </a:pPr>
            <a:r>
              <a:rPr lang="fr-FR" sz="3600" dirty="0"/>
              <a:t>Ils devr</a:t>
            </a:r>
            <a:r>
              <a:rPr lang="fr-FR" sz="3600" dirty="0">
                <a:solidFill>
                  <a:srgbClr val="FF0000"/>
                </a:solidFill>
              </a:rPr>
              <a:t>ont</a:t>
            </a:r>
          </a:p>
          <a:p>
            <a:endParaRPr lang="fr-FR" dirty="0"/>
          </a:p>
        </p:txBody>
      </p:sp>
      <p:sp>
        <p:nvSpPr>
          <p:cNvPr id="5" name="ZoneTexte 4">
            <a:extLst>
              <a:ext uri="{FF2B5EF4-FFF2-40B4-BE49-F238E27FC236}">
                <a16:creationId xmlns:a16="http://schemas.microsoft.com/office/drawing/2014/main" id="{7FA53940-3149-4627-9769-04486B684F35}"/>
              </a:ext>
            </a:extLst>
          </p:cNvPr>
          <p:cNvSpPr txBox="1"/>
          <p:nvPr/>
        </p:nvSpPr>
        <p:spPr>
          <a:xfrm>
            <a:off x="2776251" y="503098"/>
            <a:ext cx="4483865"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Les verbes en -</a:t>
            </a:r>
            <a:r>
              <a:rPr lang="fr-FR" sz="3600" dirty="0" err="1">
                <a:latin typeface="Arial" panose="020B0604020202020204" pitchFamily="34" charset="0"/>
                <a:cs typeface="Arial" panose="020B0604020202020204" pitchFamily="34" charset="0"/>
              </a:rPr>
              <a:t>oir</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3594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825625"/>
            <a:ext cx="3335448" cy="4351338"/>
          </a:xfrm>
        </p:spPr>
        <p:txBody>
          <a:bodyPr/>
          <a:lstStyle/>
          <a:p>
            <a:r>
              <a:rPr lang="fr-FR" sz="3600" dirty="0"/>
              <a:t>vendre :</a:t>
            </a:r>
          </a:p>
          <a:p>
            <a:pPr marL="0" indent="0">
              <a:buNone/>
            </a:pPr>
            <a:r>
              <a:rPr lang="fr-FR" sz="3600" dirty="0"/>
              <a:t>Je vendr</a:t>
            </a:r>
            <a:r>
              <a:rPr lang="fr-FR" sz="3600" dirty="0">
                <a:solidFill>
                  <a:srgbClr val="FF0000"/>
                </a:solidFill>
              </a:rPr>
              <a:t>ai</a:t>
            </a:r>
          </a:p>
          <a:p>
            <a:pPr marL="0" indent="0">
              <a:buNone/>
            </a:pPr>
            <a:r>
              <a:rPr lang="fr-FR" sz="3600" dirty="0"/>
              <a:t>Tu vendr</a:t>
            </a:r>
            <a:r>
              <a:rPr lang="fr-FR" sz="3600" dirty="0">
                <a:solidFill>
                  <a:srgbClr val="FF0000"/>
                </a:solidFill>
              </a:rPr>
              <a:t>as</a:t>
            </a:r>
          </a:p>
          <a:p>
            <a:pPr marL="0" indent="0">
              <a:buNone/>
            </a:pPr>
            <a:r>
              <a:rPr lang="fr-FR" sz="3600" dirty="0"/>
              <a:t>Il vendr</a:t>
            </a:r>
            <a:r>
              <a:rPr lang="fr-FR" sz="3600" dirty="0">
                <a:solidFill>
                  <a:srgbClr val="FF0000"/>
                </a:solidFill>
              </a:rPr>
              <a:t>a</a:t>
            </a:r>
          </a:p>
          <a:p>
            <a:pPr marL="0" indent="0">
              <a:buNone/>
            </a:pPr>
            <a:r>
              <a:rPr lang="fr-FR" sz="3600" dirty="0"/>
              <a:t>Nous vendr</a:t>
            </a:r>
            <a:r>
              <a:rPr lang="fr-FR" sz="3600" dirty="0">
                <a:solidFill>
                  <a:srgbClr val="FF0000"/>
                </a:solidFill>
              </a:rPr>
              <a:t>ons</a:t>
            </a:r>
          </a:p>
          <a:p>
            <a:pPr marL="0" indent="0">
              <a:buNone/>
            </a:pPr>
            <a:r>
              <a:rPr lang="fr-FR" sz="3600" dirty="0"/>
              <a:t>Vous vendr</a:t>
            </a:r>
            <a:r>
              <a:rPr lang="fr-FR" sz="3600" dirty="0">
                <a:solidFill>
                  <a:srgbClr val="FF0000"/>
                </a:solidFill>
              </a:rPr>
              <a:t>ez</a:t>
            </a:r>
          </a:p>
          <a:p>
            <a:pPr marL="0" indent="0">
              <a:buNone/>
            </a:pPr>
            <a:r>
              <a:rPr lang="fr-FR" sz="3600" dirty="0"/>
              <a:t>Ils vendr</a:t>
            </a:r>
            <a:r>
              <a:rPr lang="fr-FR" sz="3600" dirty="0">
                <a:solidFill>
                  <a:srgbClr val="FF0000"/>
                </a:solidFill>
              </a:rPr>
              <a:t>ont</a:t>
            </a:r>
          </a:p>
          <a:p>
            <a:endParaRPr lang="fr-FR" dirty="0"/>
          </a:p>
        </p:txBody>
      </p:sp>
      <p:sp>
        <p:nvSpPr>
          <p:cNvPr id="4" name="Espace réservé du contenu 2"/>
          <p:cNvSpPr txBox="1">
            <a:spLocks/>
          </p:cNvSpPr>
          <p:nvPr/>
        </p:nvSpPr>
        <p:spPr>
          <a:xfrm>
            <a:off x="5778909" y="1790751"/>
            <a:ext cx="3075379" cy="4386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courir :</a:t>
            </a:r>
          </a:p>
          <a:p>
            <a:pPr marL="0" indent="0">
              <a:buNone/>
            </a:pPr>
            <a:r>
              <a:rPr lang="fr-FR" sz="3600" dirty="0"/>
              <a:t>Je cou</a:t>
            </a:r>
            <a:r>
              <a:rPr lang="fr-FR" sz="3600" dirty="0">
                <a:solidFill>
                  <a:schemeClr val="accent2"/>
                </a:solidFill>
              </a:rPr>
              <a:t>rr</a:t>
            </a:r>
            <a:r>
              <a:rPr lang="fr-FR" sz="3600" dirty="0">
                <a:solidFill>
                  <a:srgbClr val="FF0000"/>
                </a:solidFill>
              </a:rPr>
              <a:t>ai</a:t>
            </a:r>
          </a:p>
          <a:p>
            <a:pPr marL="0" indent="0">
              <a:buNone/>
            </a:pPr>
            <a:r>
              <a:rPr lang="fr-FR" sz="3600" dirty="0"/>
              <a:t>Tu cou</a:t>
            </a:r>
            <a:r>
              <a:rPr lang="fr-FR" sz="3600" dirty="0">
                <a:solidFill>
                  <a:schemeClr val="accent2"/>
                </a:solidFill>
              </a:rPr>
              <a:t>rr</a:t>
            </a:r>
            <a:r>
              <a:rPr lang="fr-FR" sz="3600" dirty="0">
                <a:solidFill>
                  <a:srgbClr val="FF0000"/>
                </a:solidFill>
              </a:rPr>
              <a:t>as</a:t>
            </a:r>
          </a:p>
          <a:p>
            <a:pPr marL="0" indent="0">
              <a:buNone/>
            </a:pPr>
            <a:r>
              <a:rPr lang="fr-FR" sz="3600" dirty="0"/>
              <a:t>Il cou</a:t>
            </a:r>
            <a:r>
              <a:rPr lang="fr-FR" sz="3600" dirty="0">
                <a:solidFill>
                  <a:schemeClr val="accent2"/>
                </a:solidFill>
              </a:rPr>
              <a:t>rr</a:t>
            </a:r>
            <a:r>
              <a:rPr lang="fr-FR" sz="3600" dirty="0">
                <a:solidFill>
                  <a:srgbClr val="FF0000"/>
                </a:solidFill>
              </a:rPr>
              <a:t>a</a:t>
            </a:r>
          </a:p>
          <a:p>
            <a:pPr marL="0" indent="0">
              <a:buNone/>
            </a:pPr>
            <a:r>
              <a:rPr lang="fr-FR" sz="3600" dirty="0"/>
              <a:t>Nous cou</a:t>
            </a:r>
            <a:r>
              <a:rPr lang="fr-FR" sz="3600" dirty="0">
                <a:solidFill>
                  <a:schemeClr val="accent2"/>
                </a:solidFill>
              </a:rPr>
              <a:t>rr</a:t>
            </a:r>
            <a:r>
              <a:rPr lang="fr-FR" sz="3600" dirty="0">
                <a:solidFill>
                  <a:srgbClr val="FF0000"/>
                </a:solidFill>
              </a:rPr>
              <a:t>ons</a:t>
            </a:r>
          </a:p>
          <a:p>
            <a:pPr marL="0" indent="0">
              <a:buNone/>
            </a:pPr>
            <a:r>
              <a:rPr lang="fr-FR" sz="3600" dirty="0"/>
              <a:t>Vous cou</a:t>
            </a:r>
            <a:r>
              <a:rPr lang="fr-FR" sz="3600" dirty="0">
                <a:solidFill>
                  <a:schemeClr val="accent2"/>
                </a:solidFill>
              </a:rPr>
              <a:t>rr</a:t>
            </a:r>
            <a:r>
              <a:rPr lang="fr-FR" sz="3600" dirty="0">
                <a:solidFill>
                  <a:srgbClr val="FF0000"/>
                </a:solidFill>
              </a:rPr>
              <a:t>ez</a:t>
            </a:r>
          </a:p>
          <a:p>
            <a:pPr marL="0" indent="0">
              <a:buNone/>
            </a:pPr>
            <a:r>
              <a:rPr lang="fr-FR" sz="3600" dirty="0"/>
              <a:t>Ils cou</a:t>
            </a:r>
            <a:r>
              <a:rPr lang="fr-FR" sz="3600" dirty="0">
                <a:solidFill>
                  <a:schemeClr val="accent2"/>
                </a:solidFill>
              </a:rPr>
              <a:t>rr</a:t>
            </a:r>
            <a:r>
              <a:rPr lang="fr-FR" sz="3600" dirty="0">
                <a:solidFill>
                  <a:srgbClr val="FF0000"/>
                </a:solidFill>
              </a:rPr>
              <a:t>ont</a:t>
            </a:r>
          </a:p>
          <a:p>
            <a:endParaRPr lang="fr-FR" dirty="0"/>
          </a:p>
        </p:txBody>
      </p:sp>
      <p:sp>
        <p:nvSpPr>
          <p:cNvPr id="5" name="ZoneTexte 4">
            <a:extLst>
              <a:ext uri="{FF2B5EF4-FFF2-40B4-BE49-F238E27FC236}">
                <a16:creationId xmlns:a16="http://schemas.microsoft.com/office/drawing/2014/main" id="{7FA53940-3149-4627-9769-04486B684F35}"/>
              </a:ext>
            </a:extLst>
          </p:cNvPr>
          <p:cNvSpPr txBox="1"/>
          <p:nvPr/>
        </p:nvSpPr>
        <p:spPr>
          <a:xfrm>
            <a:off x="2776251" y="503098"/>
            <a:ext cx="6992438"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D’autres verbes à connaître </a:t>
            </a:r>
          </a:p>
        </p:txBody>
      </p:sp>
    </p:spTree>
    <p:extLst>
      <p:ext uri="{BB962C8B-B14F-4D97-AF65-F5344CB8AC3E}">
        <p14:creationId xmlns:p14="http://schemas.microsoft.com/office/powerpoint/2010/main" val="308512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 prépa dictée.</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3B52FD1-08B6-4571-AAD6-36408CE05C46}"/>
              </a:ext>
            </a:extLst>
          </p:cNvPr>
          <p:cNvSpPr>
            <a:spLocks noGrp="1"/>
          </p:cNvSpPr>
          <p:nvPr>
            <p:ph type="title"/>
          </p:nvPr>
        </p:nvSpPr>
        <p:spPr/>
        <p:txBody>
          <a:bodyPr>
            <a:normAutofit fontScale="90000"/>
          </a:bodyPr>
          <a:lstStyle/>
          <a:p>
            <a:pPr>
              <a:lnSpc>
                <a:spcPct val="150000"/>
              </a:lnSpc>
            </a:pPr>
            <a:r>
              <a:rPr lang="fr-FR" sz="4000" dirty="0">
                <a:latin typeface="Arial" panose="020B0604020202020204" pitchFamily="34" charset="0"/>
                <a:cs typeface="Arial" panose="020B0604020202020204" pitchFamily="34" charset="0"/>
              </a:rPr>
              <a:t>Dans les phrases de la dictée, nous allons chercher les verbes.</a:t>
            </a:r>
          </a:p>
        </p:txBody>
      </p:sp>
      <p:sp>
        <p:nvSpPr>
          <p:cNvPr id="3" name="Espace réservé du contenu 2">
            <a:extLst>
              <a:ext uri="{FF2B5EF4-FFF2-40B4-BE49-F238E27FC236}">
                <a16:creationId xmlns:a16="http://schemas.microsoft.com/office/drawing/2014/main" id="{16B156FA-861C-4DDC-9C21-DFA1D8498AFD}"/>
              </a:ext>
            </a:extLst>
          </p:cNvPr>
          <p:cNvSpPr>
            <a:spLocks noGrp="1"/>
          </p:cNvSpPr>
          <p:nvPr>
            <p:ph idx="1"/>
          </p:nvPr>
        </p:nvSpPr>
        <p:spPr>
          <a:xfrm>
            <a:off x="838200" y="1981201"/>
            <a:ext cx="10515600" cy="4195762"/>
          </a:xfrm>
        </p:spPr>
        <p:txBody>
          <a:bodyPr>
            <a:normAutofit/>
          </a:bodyPr>
          <a:lstStyle/>
          <a:p>
            <a:pPr marL="0" indent="0">
              <a:lnSpc>
                <a:spcPct val="160000"/>
              </a:lnSpc>
              <a:buNone/>
            </a:pPr>
            <a:r>
              <a:rPr lang="fr-FR" dirty="0"/>
              <a:t>Ainsi le lièvre finira par se décider.</a:t>
            </a:r>
          </a:p>
          <a:p>
            <a:pPr marL="0" indent="0">
              <a:lnSpc>
                <a:spcPct val="160000"/>
              </a:lnSpc>
              <a:buNone/>
            </a:pPr>
            <a:r>
              <a:rPr lang="fr-FR" dirty="0"/>
              <a:t>Il ira provoquer le Léopard près d’un arbre.</a:t>
            </a:r>
          </a:p>
          <a:p>
            <a:pPr marL="0" indent="0">
              <a:lnSpc>
                <a:spcPct val="160000"/>
              </a:lnSpc>
              <a:buNone/>
            </a:pPr>
            <a:r>
              <a:rPr lang="fr-FR" dirty="0"/>
              <a:t>Justement, l’animal se placera près de deux arbres.</a:t>
            </a:r>
          </a:p>
          <a:p>
            <a:pPr marL="0" indent="0">
              <a:lnSpc>
                <a:spcPct val="160000"/>
              </a:lnSpc>
              <a:buNone/>
            </a:pPr>
            <a:r>
              <a:rPr lang="fr-FR" dirty="0"/>
              <a:t>Dès que le léopard attaquera, le lièvre se décalera vite.</a:t>
            </a:r>
          </a:p>
          <a:p>
            <a:pPr marL="0" indent="0">
              <a:lnSpc>
                <a:spcPct val="160000"/>
              </a:lnSpc>
              <a:buNone/>
            </a:pPr>
            <a:r>
              <a:rPr lang="fr-FR" dirty="0"/>
              <a:t>Autrement, il se fera bien amocher ou alors il courra.</a:t>
            </a:r>
          </a:p>
          <a:p>
            <a:endParaRPr lang="fr-FR" dirty="0"/>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6EAE9639-9583-4165-BBCC-D4E885DD6165}"/>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986690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première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Ainsi le lièvre finira par se décider.</a:t>
            </a:r>
          </a:p>
          <a:p>
            <a:pPr marL="0" indent="0">
              <a:lnSpc>
                <a:spcPct val="200000"/>
              </a:lnSpc>
              <a:buNone/>
            </a:pPr>
            <a:endParaRPr lang="fr-FR" sz="41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57040" y="4663027"/>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3691984" y="2710467"/>
            <a:ext cx="1115406" cy="2625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1880993" y="2660009"/>
            <a:ext cx="1649858"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Flèche : courbe vers le haut 12">
            <a:extLst>
              <a:ext uri="{FF2B5EF4-FFF2-40B4-BE49-F238E27FC236}">
                <a16:creationId xmlns:a16="http://schemas.microsoft.com/office/drawing/2014/main" id="{F43C11ED-9CE6-42BE-981B-DFCF6343A9BF}"/>
              </a:ext>
            </a:extLst>
          </p:cNvPr>
          <p:cNvSpPr/>
          <p:nvPr/>
        </p:nvSpPr>
        <p:spPr>
          <a:xfrm>
            <a:off x="2750529" y="2910608"/>
            <a:ext cx="1219769" cy="240140"/>
          </a:xfrm>
          <a:prstGeom prst="curved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a:solidFill>
                <a:schemeClr val="tx1"/>
              </a:solidFill>
            </a:endParaRPr>
          </a:p>
        </p:txBody>
      </p:sp>
      <p:sp>
        <p:nvSpPr>
          <p:cNvPr id="23" name="ZoneTexte 22">
            <a:extLst>
              <a:ext uri="{FF2B5EF4-FFF2-40B4-BE49-F238E27FC236}">
                <a16:creationId xmlns:a16="http://schemas.microsoft.com/office/drawing/2014/main" id="{1053C700-109C-42F3-89FA-306ADA052D11}"/>
              </a:ext>
            </a:extLst>
          </p:cNvPr>
          <p:cNvSpPr txBox="1"/>
          <p:nvPr/>
        </p:nvSpPr>
        <p:spPr>
          <a:xfrm>
            <a:off x="2161883" y="2660009"/>
            <a:ext cx="866960" cy="584775"/>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il</a:t>
            </a:r>
          </a:p>
        </p:txBody>
      </p:sp>
    </p:spTree>
    <p:extLst>
      <p:ext uri="{BB962C8B-B14F-4D97-AF65-F5344CB8AC3E}">
        <p14:creationId xmlns:p14="http://schemas.microsoft.com/office/powerpoint/2010/main" val="60493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P spid="8" grpId="0"/>
      <p:bldP spid="13" grpId="0" animBg="1"/>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202334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Ainsi le lièvre finira par se décider.</a:t>
            </a:r>
          </a:p>
          <a:p>
            <a:pPr marL="0" indent="0">
              <a:lnSpc>
                <a:spcPct val="150000"/>
              </a:lnSpc>
              <a:buNone/>
            </a:pPr>
            <a:endParaRPr lang="fr-FR" sz="3600" dirty="0">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62530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deuxième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Il ira provoquer le Léopard près d’un arbre.</a:t>
            </a:r>
          </a:p>
          <a:p>
            <a:pPr marL="0" indent="0">
              <a:lnSpc>
                <a:spcPct val="200000"/>
              </a:lnSpc>
              <a:buNone/>
            </a:pPr>
            <a:endParaRPr lang="fr-FR" sz="41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57040" y="4663027"/>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966891" y="2710467"/>
            <a:ext cx="49071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444500" y="2736718"/>
            <a:ext cx="3937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Flèche : courbe vers le haut 12">
            <a:extLst>
              <a:ext uri="{FF2B5EF4-FFF2-40B4-BE49-F238E27FC236}">
                <a16:creationId xmlns:a16="http://schemas.microsoft.com/office/drawing/2014/main" id="{F43C11ED-9CE6-42BE-981B-DFCF6343A9BF}"/>
              </a:ext>
            </a:extLst>
          </p:cNvPr>
          <p:cNvSpPr/>
          <p:nvPr/>
        </p:nvSpPr>
        <p:spPr>
          <a:xfrm>
            <a:off x="657041" y="2916106"/>
            <a:ext cx="490718" cy="395036"/>
          </a:xfrm>
          <a:prstGeom prst="curved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3073405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P spid="8" grpId="0"/>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312604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9" name="ZoneTexte 8">
            <a:extLst>
              <a:ext uri="{FF2B5EF4-FFF2-40B4-BE49-F238E27FC236}">
                <a16:creationId xmlns:a16="http://schemas.microsoft.com/office/drawing/2014/main" id="{B84E906F-A650-4769-8E98-32CC242AD6F6}"/>
              </a:ext>
            </a:extLst>
          </p:cNvPr>
          <p:cNvSpPr txBox="1"/>
          <p:nvPr/>
        </p:nvSpPr>
        <p:spPr>
          <a:xfrm>
            <a:off x="1132188" y="1358020"/>
            <a:ext cx="9840612" cy="3523400"/>
          </a:xfrm>
          <a:prstGeom prst="rect">
            <a:avLst/>
          </a:prstGeom>
          <a:noFill/>
        </p:spPr>
        <p:txBody>
          <a:bodyPr wrap="square">
            <a:spAutoFit/>
          </a:bodyPr>
          <a:lstStyle/>
          <a:p>
            <a:pPr>
              <a:lnSpc>
                <a:spcPct val="150000"/>
              </a:lnSpc>
            </a:pPr>
            <a:r>
              <a:rPr lang="fr-FR" sz="3200" b="1" dirty="0"/>
              <a:t>Conjugue au futur le verbe </a:t>
            </a:r>
            <a:r>
              <a:rPr lang="fr-FR" sz="3200" dirty="0"/>
              <a:t>courir.</a:t>
            </a:r>
          </a:p>
          <a:p>
            <a:pPr>
              <a:lnSpc>
                <a:spcPct val="150000"/>
              </a:lnSpc>
            </a:pPr>
            <a:r>
              <a:rPr lang="fr-FR" sz="3200" dirty="0"/>
              <a:t>je……………..			nous …………………</a:t>
            </a:r>
          </a:p>
          <a:p>
            <a:pPr>
              <a:lnSpc>
                <a:spcPct val="150000"/>
              </a:lnSpc>
            </a:pPr>
            <a:r>
              <a:rPr lang="fr-FR" sz="3200" dirty="0"/>
              <a:t>tu ……………..			vous …………………</a:t>
            </a:r>
          </a:p>
          <a:p>
            <a:pPr>
              <a:lnSpc>
                <a:spcPct val="150000"/>
              </a:lnSpc>
            </a:pPr>
            <a:r>
              <a:rPr lang="fr-FR" sz="3200" dirty="0"/>
              <a:t>il ..……………..			ils …………………</a:t>
            </a:r>
          </a:p>
          <a:p>
            <a:pPr>
              <a:lnSpc>
                <a:spcPct val="200000"/>
              </a:lnSpc>
              <a:spcAft>
                <a:spcPts val="600"/>
              </a:spcAft>
            </a:pP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ZoneTexte 15">
            <a:extLst>
              <a:ext uri="{FF2B5EF4-FFF2-40B4-BE49-F238E27FC236}">
                <a16:creationId xmlns:a16="http://schemas.microsoft.com/office/drawing/2014/main" id="{5D8351D8-FF86-49AF-AB53-F584E321F081}"/>
              </a:ext>
            </a:extLst>
          </p:cNvPr>
          <p:cNvSpPr txBox="1"/>
          <p:nvPr/>
        </p:nvSpPr>
        <p:spPr>
          <a:xfrm>
            <a:off x="1636414" y="2191461"/>
            <a:ext cx="1695261" cy="558743"/>
          </a:xfrm>
          <a:prstGeom prst="rect">
            <a:avLst/>
          </a:prstGeom>
          <a:noFill/>
        </p:spPr>
        <p:txBody>
          <a:bodyPr wrap="square">
            <a:spAutoFit/>
          </a:bodyPr>
          <a:lstStyle/>
          <a:p>
            <a:pPr>
              <a:lnSpc>
                <a:spcPct val="115000"/>
              </a:lnSpc>
              <a:spcAft>
                <a:spcPts val="1000"/>
              </a:spcAft>
            </a:pPr>
            <a:r>
              <a:rPr lang="fr-FR" sz="2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cou</a:t>
            </a:r>
            <a:r>
              <a:rPr lang="fr-FR" sz="2800" kern="1200" dirty="0">
                <a:solidFill>
                  <a:srgbClr val="ED7D31"/>
                </a:solidFill>
                <a:effectLst/>
                <a:latin typeface="Calibri" panose="020F0502020204030204" pitchFamily="34" charset="0"/>
                <a:ea typeface="Calibri" panose="020F0502020204030204" pitchFamily="34" charset="0"/>
                <a:cs typeface="Times New Roman" panose="02020603050405020304" pitchFamily="18" charset="0"/>
              </a:rPr>
              <a:t>rr</a:t>
            </a:r>
            <a:r>
              <a:rPr lang="fr-FR" sz="2800"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ai</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ZoneTexte 16">
            <a:extLst>
              <a:ext uri="{FF2B5EF4-FFF2-40B4-BE49-F238E27FC236}">
                <a16:creationId xmlns:a16="http://schemas.microsoft.com/office/drawing/2014/main" id="{763DC3D1-6D46-46FE-8518-B74B28139E17}"/>
              </a:ext>
            </a:extLst>
          </p:cNvPr>
          <p:cNvSpPr txBox="1"/>
          <p:nvPr/>
        </p:nvSpPr>
        <p:spPr>
          <a:xfrm>
            <a:off x="1636414" y="2885199"/>
            <a:ext cx="1695261" cy="558743"/>
          </a:xfrm>
          <a:prstGeom prst="rect">
            <a:avLst/>
          </a:prstGeom>
          <a:noFill/>
        </p:spPr>
        <p:txBody>
          <a:bodyPr wrap="square">
            <a:spAutoFit/>
          </a:bodyPr>
          <a:lstStyle/>
          <a:p>
            <a:pPr>
              <a:lnSpc>
                <a:spcPct val="115000"/>
              </a:lnSpc>
              <a:spcAft>
                <a:spcPts val="1000"/>
              </a:spcAft>
            </a:pPr>
            <a:r>
              <a:rPr lang="fr-FR" sz="2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cou</a:t>
            </a:r>
            <a:r>
              <a:rPr lang="fr-FR" sz="2800" kern="1200" dirty="0">
                <a:solidFill>
                  <a:srgbClr val="ED7D31"/>
                </a:solidFill>
                <a:effectLst/>
                <a:latin typeface="Calibri" panose="020F0502020204030204" pitchFamily="34" charset="0"/>
                <a:ea typeface="Calibri" panose="020F0502020204030204" pitchFamily="34" charset="0"/>
                <a:cs typeface="Times New Roman" panose="02020603050405020304" pitchFamily="18" charset="0"/>
              </a:rPr>
              <a:t>rr</a:t>
            </a:r>
            <a:r>
              <a:rPr lang="fr-FR" sz="2800"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as</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ZoneTexte 17">
            <a:extLst>
              <a:ext uri="{FF2B5EF4-FFF2-40B4-BE49-F238E27FC236}">
                <a16:creationId xmlns:a16="http://schemas.microsoft.com/office/drawing/2014/main" id="{D532D5F6-C838-40C2-B655-87135C3C5BCE}"/>
              </a:ext>
            </a:extLst>
          </p:cNvPr>
          <p:cNvSpPr txBox="1"/>
          <p:nvPr/>
        </p:nvSpPr>
        <p:spPr>
          <a:xfrm>
            <a:off x="1636413" y="3578937"/>
            <a:ext cx="1695261" cy="558743"/>
          </a:xfrm>
          <a:prstGeom prst="rect">
            <a:avLst/>
          </a:prstGeom>
          <a:noFill/>
        </p:spPr>
        <p:txBody>
          <a:bodyPr wrap="square">
            <a:spAutoFit/>
          </a:bodyPr>
          <a:lstStyle/>
          <a:p>
            <a:pPr>
              <a:lnSpc>
                <a:spcPct val="115000"/>
              </a:lnSpc>
              <a:spcAft>
                <a:spcPts val="1000"/>
              </a:spcAft>
            </a:pPr>
            <a:r>
              <a:rPr lang="fr-FR" sz="2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cou</a:t>
            </a:r>
            <a:r>
              <a:rPr lang="fr-FR" sz="2800" kern="1200" dirty="0">
                <a:solidFill>
                  <a:srgbClr val="ED7D31"/>
                </a:solidFill>
                <a:effectLst/>
                <a:latin typeface="Calibri" panose="020F0502020204030204" pitchFamily="34" charset="0"/>
                <a:ea typeface="Calibri" panose="020F0502020204030204" pitchFamily="34" charset="0"/>
                <a:cs typeface="Times New Roman" panose="02020603050405020304" pitchFamily="18" charset="0"/>
              </a:rPr>
              <a:t>rr</a:t>
            </a:r>
            <a:r>
              <a:rPr lang="fr-FR" sz="2800"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ZoneTexte 18">
            <a:extLst>
              <a:ext uri="{FF2B5EF4-FFF2-40B4-BE49-F238E27FC236}">
                <a16:creationId xmlns:a16="http://schemas.microsoft.com/office/drawing/2014/main" id="{8A5023CF-91AA-48A2-BC0E-E890B08EA023}"/>
              </a:ext>
            </a:extLst>
          </p:cNvPr>
          <p:cNvSpPr txBox="1"/>
          <p:nvPr/>
        </p:nvSpPr>
        <p:spPr>
          <a:xfrm>
            <a:off x="6759166" y="2124840"/>
            <a:ext cx="1695261" cy="558743"/>
          </a:xfrm>
          <a:prstGeom prst="rect">
            <a:avLst/>
          </a:prstGeom>
          <a:noFill/>
        </p:spPr>
        <p:txBody>
          <a:bodyPr wrap="square">
            <a:spAutoFit/>
          </a:bodyPr>
          <a:lstStyle/>
          <a:p>
            <a:pPr>
              <a:lnSpc>
                <a:spcPct val="115000"/>
              </a:lnSpc>
              <a:spcAft>
                <a:spcPts val="1000"/>
              </a:spcAft>
            </a:pPr>
            <a:r>
              <a:rPr lang="fr-FR" sz="2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cou</a:t>
            </a:r>
            <a:r>
              <a:rPr lang="fr-FR" sz="2800" kern="1200" dirty="0">
                <a:solidFill>
                  <a:srgbClr val="ED7D31"/>
                </a:solidFill>
                <a:effectLst/>
                <a:latin typeface="Calibri" panose="020F0502020204030204" pitchFamily="34" charset="0"/>
                <a:ea typeface="Calibri" panose="020F0502020204030204" pitchFamily="34" charset="0"/>
                <a:cs typeface="Times New Roman" panose="02020603050405020304" pitchFamily="18" charset="0"/>
              </a:rPr>
              <a:t>rr</a:t>
            </a:r>
            <a:r>
              <a:rPr lang="fr-FR"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ons</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ZoneTexte 19">
            <a:extLst>
              <a:ext uri="{FF2B5EF4-FFF2-40B4-BE49-F238E27FC236}">
                <a16:creationId xmlns:a16="http://schemas.microsoft.com/office/drawing/2014/main" id="{1177B573-706E-438B-868D-C752EFBC98CE}"/>
              </a:ext>
            </a:extLst>
          </p:cNvPr>
          <p:cNvSpPr txBox="1"/>
          <p:nvPr/>
        </p:nvSpPr>
        <p:spPr>
          <a:xfrm>
            <a:off x="6759165" y="2885198"/>
            <a:ext cx="1695261" cy="558743"/>
          </a:xfrm>
          <a:prstGeom prst="rect">
            <a:avLst/>
          </a:prstGeom>
          <a:noFill/>
        </p:spPr>
        <p:txBody>
          <a:bodyPr wrap="square">
            <a:spAutoFit/>
          </a:bodyPr>
          <a:lstStyle/>
          <a:p>
            <a:pPr>
              <a:lnSpc>
                <a:spcPct val="115000"/>
              </a:lnSpc>
              <a:spcAft>
                <a:spcPts val="1000"/>
              </a:spcAft>
            </a:pPr>
            <a:r>
              <a:rPr lang="fr-FR" sz="2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cou</a:t>
            </a:r>
            <a:r>
              <a:rPr lang="fr-FR" sz="2800" kern="1200" dirty="0">
                <a:solidFill>
                  <a:srgbClr val="ED7D31"/>
                </a:solidFill>
                <a:effectLst/>
                <a:latin typeface="Calibri" panose="020F0502020204030204" pitchFamily="34" charset="0"/>
                <a:ea typeface="Calibri" panose="020F0502020204030204" pitchFamily="34" charset="0"/>
                <a:cs typeface="Times New Roman" panose="02020603050405020304" pitchFamily="18" charset="0"/>
              </a:rPr>
              <a:t>rr</a:t>
            </a:r>
            <a:r>
              <a:rPr lang="fr-FR"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ez</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ZoneTexte 20">
            <a:extLst>
              <a:ext uri="{FF2B5EF4-FFF2-40B4-BE49-F238E27FC236}">
                <a16:creationId xmlns:a16="http://schemas.microsoft.com/office/drawing/2014/main" id="{8AEFB331-F3BE-4F29-A94D-7BD044145A81}"/>
              </a:ext>
            </a:extLst>
          </p:cNvPr>
          <p:cNvSpPr txBox="1"/>
          <p:nvPr/>
        </p:nvSpPr>
        <p:spPr>
          <a:xfrm>
            <a:off x="6697552" y="3578936"/>
            <a:ext cx="1695261" cy="558743"/>
          </a:xfrm>
          <a:prstGeom prst="rect">
            <a:avLst/>
          </a:prstGeom>
          <a:noFill/>
        </p:spPr>
        <p:txBody>
          <a:bodyPr wrap="square">
            <a:spAutoFit/>
          </a:bodyPr>
          <a:lstStyle/>
          <a:p>
            <a:pPr>
              <a:lnSpc>
                <a:spcPct val="115000"/>
              </a:lnSpc>
              <a:spcAft>
                <a:spcPts val="1000"/>
              </a:spcAft>
            </a:pPr>
            <a:r>
              <a:rPr lang="fr-FR" sz="2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cou</a:t>
            </a:r>
            <a:r>
              <a:rPr lang="fr-FR" sz="2800" kern="1200" dirty="0">
                <a:solidFill>
                  <a:srgbClr val="ED7D31"/>
                </a:solidFill>
                <a:effectLst/>
                <a:latin typeface="Calibri" panose="020F0502020204030204" pitchFamily="34" charset="0"/>
                <a:ea typeface="Calibri" panose="020F0502020204030204" pitchFamily="34" charset="0"/>
                <a:cs typeface="Times New Roman" panose="02020603050405020304" pitchFamily="18" charset="0"/>
              </a:rPr>
              <a:t>rr</a:t>
            </a:r>
            <a:r>
              <a:rPr lang="fr-FR"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ont</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3542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6" grpId="0"/>
      <p:bldP spid="17" grpId="0"/>
      <p:bldP spid="18" grpId="0"/>
      <p:bldP spid="19" grpId="0"/>
      <p:bldP spid="20" grpId="0"/>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Il ira provoquer le Léopard près d’un arbre.</a:t>
            </a:r>
          </a:p>
          <a:p>
            <a:pPr marL="0" indent="0">
              <a:lnSpc>
                <a:spcPct val="150000"/>
              </a:lnSpc>
              <a:buNone/>
            </a:pPr>
            <a:endParaRPr lang="fr-FR" sz="3600" dirty="0">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398589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troisième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Justement, l’animal se placera près de deux arbres.</a:t>
            </a: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57040" y="4663027"/>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5057548" y="2611019"/>
            <a:ext cx="236629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3145369" y="2660009"/>
            <a:ext cx="1649858"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Flèche : courbe vers le haut 12">
            <a:extLst>
              <a:ext uri="{FF2B5EF4-FFF2-40B4-BE49-F238E27FC236}">
                <a16:creationId xmlns:a16="http://schemas.microsoft.com/office/drawing/2014/main" id="{F43C11ED-9CE6-42BE-981B-DFCF6343A9BF}"/>
              </a:ext>
            </a:extLst>
          </p:cNvPr>
          <p:cNvSpPr/>
          <p:nvPr/>
        </p:nvSpPr>
        <p:spPr>
          <a:xfrm>
            <a:off x="4615543" y="3117807"/>
            <a:ext cx="1219769" cy="240140"/>
          </a:xfrm>
          <a:prstGeom prst="curved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a:solidFill>
                <a:schemeClr val="tx1"/>
              </a:solidFill>
            </a:endParaRPr>
          </a:p>
        </p:txBody>
      </p:sp>
      <p:sp>
        <p:nvSpPr>
          <p:cNvPr id="23" name="ZoneTexte 22">
            <a:extLst>
              <a:ext uri="{FF2B5EF4-FFF2-40B4-BE49-F238E27FC236}">
                <a16:creationId xmlns:a16="http://schemas.microsoft.com/office/drawing/2014/main" id="{1053C700-109C-42F3-89FA-306ADA052D11}"/>
              </a:ext>
            </a:extLst>
          </p:cNvPr>
          <p:cNvSpPr txBox="1"/>
          <p:nvPr/>
        </p:nvSpPr>
        <p:spPr>
          <a:xfrm>
            <a:off x="3536818" y="2703380"/>
            <a:ext cx="866960" cy="584775"/>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il</a:t>
            </a:r>
          </a:p>
        </p:txBody>
      </p:sp>
    </p:spTree>
    <p:extLst>
      <p:ext uri="{BB962C8B-B14F-4D97-AF65-F5344CB8AC3E}">
        <p14:creationId xmlns:p14="http://schemas.microsoft.com/office/powerpoint/2010/main" val="4112304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P spid="8" grpId="0"/>
      <p:bldP spid="13" grpId="0" animBg="1"/>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277468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Justement, l’animal se placera près de deux arbres.</a:t>
            </a: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74285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quatrième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Dès que le léopard attaquera, le lièvre </a:t>
            </a:r>
          </a:p>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se décalera vite.</a:t>
            </a: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47249" y="4772493"/>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4912853" y="2592912"/>
            <a:ext cx="236629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2634558" y="2660009"/>
            <a:ext cx="2160669"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Flèche : courbe vers le haut 12">
            <a:extLst>
              <a:ext uri="{FF2B5EF4-FFF2-40B4-BE49-F238E27FC236}">
                <a16:creationId xmlns:a16="http://schemas.microsoft.com/office/drawing/2014/main" id="{F43C11ED-9CE6-42BE-981B-DFCF6343A9BF}"/>
              </a:ext>
            </a:extLst>
          </p:cNvPr>
          <p:cNvSpPr/>
          <p:nvPr/>
        </p:nvSpPr>
        <p:spPr>
          <a:xfrm rot="10023256" flipV="1">
            <a:off x="2954978" y="3848134"/>
            <a:ext cx="5580503" cy="1515841"/>
          </a:xfrm>
          <a:prstGeom prst="curvedUpArrow">
            <a:avLst>
              <a:gd name="adj1" fmla="val 14102"/>
              <a:gd name="adj2" fmla="val 82935"/>
              <a:gd name="adj3" fmla="val 25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a:solidFill>
                <a:schemeClr val="tx1"/>
              </a:solidFill>
            </a:endParaRPr>
          </a:p>
        </p:txBody>
      </p:sp>
      <p:sp>
        <p:nvSpPr>
          <p:cNvPr id="23" name="ZoneTexte 22">
            <a:extLst>
              <a:ext uri="{FF2B5EF4-FFF2-40B4-BE49-F238E27FC236}">
                <a16:creationId xmlns:a16="http://schemas.microsoft.com/office/drawing/2014/main" id="{1053C700-109C-42F3-89FA-306ADA052D11}"/>
              </a:ext>
            </a:extLst>
          </p:cNvPr>
          <p:cNvSpPr txBox="1"/>
          <p:nvPr/>
        </p:nvSpPr>
        <p:spPr>
          <a:xfrm>
            <a:off x="3536818" y="2703380"/>
            <a:ext cx="866960" cy="584775"/>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il</a:t>
            </a:r>
          </a:p>
        </p:txBody>
      </p:sp>
      <p:cxnSp>
        <p:nvCxnSpPr>
          <p:cNvPr id="25" name="Connecteur droit 24">
            <a:extLst>
              <a:ext uri="{FF2B5EF4-FFF2-40B4-BE49-F238E27FC236}">
                <a16:creationId xmlns:a16="http://schemas.microsoft.com/office/drawing/2014/main" id="{C21515C5-6073-4206-A9DF-41015527B977}"/>
              </a:ext>
            </a:extLst>
          </p:cNvPr>
          <p:cNvCxnSpPr>
            <a:cxnSpLocks/>
          </p:cNvCxnSpPr>
          <p:nvPr/>
        </p:nvCxnSpPr>
        <p:spPr>
          <a:xfrm>
            <a:off x="7586804" y="2660009"/>
            <a:ext cx="1853012"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Connecteur droit 25">
            <a:extLst>
              <a:ext uri="{FF2B5EF4-FFF2-40B4-BE49-F238E27FC236}">
                <a16:creationId xmlns:a16="http://schemas.microsoft.com/office/drawing/2014/main" id="{89DC5C31-5AB0-4435-B53E-BBA014A37989}"/>
              </a:ext>
            </a:extLst>
          </p:cNvPr>
          <p:cNvCxnSpPr>
            <a:cxnSpLocks/>
          </p:cNvCxnSpPr>
          <p:nvPr/>
        </p:nvCxnSpPr>
        <p:spPr>
          <a:xfrm>
            <a:off x="520414" y="4076172"/>
            <a:ext cx="283842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15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P spid="8" grpId="0"/>
      <p:bldP spid="13" grpId="0" animBg="1"/>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57866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Dès que le léopard attaquera, le lièvre </a:t>
            </a: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se décalera vite.</a:t>
            </a: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296699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dernière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Autrement, il se fera bien amocher ou alors</a:t>
            </a:r>
          </a:p>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 il courra.</a:t>
            </a: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47249" y="4772493"/>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3636314" y="2591202"/>
            <a:ext cx="14698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3038877" y="2591202"/>
            <a:ext cx="497941"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Connecteur droit 25">
            <a:extLst>
              <a:ext uri="{FF2B5EF4-FFF2-40B4-BE49-F238E27FC236}">
                <a16:creationId xmlns:a16="http://schemas.microsoft.com/office/drawing/2014/main" id="{89DC5C31-5AB0-4435-B53E-BBA014A37989}"/>
              </a:ext>
            </a:extLst>
          </p:cNvPr>
          <p:cNvCxnSpPr>
            <a:cxnSpLocks/>
          </p:cNvCxnSpPr>
          <p:nvPr/>
        </p:nvCxnSpPr>
        <p:spPr>
          <a:xfrm>
            <a:off x="1167896" y="4049012"/>
            <a:ext cx="163867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3BCCF219-0244-4D09-A048-9E3C519B16CD}"/>
              </a:ext>
            </a:extLst>
          </p:cNvPr>
          <p:cNvCxnSpPr>
            <a:cxnSpLocks/>
          </p:cNvCxnSpPr>
          <p:nvPr/>
        </p:nvCxnSpPr>
        <p:spPr>
          <a:xfrm>
            <a:off x="444500" y="4049012"/>
            <a:ext cx="657955"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9582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4240636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Autrement, il se fera bien amocher ou alors</a:t>
            </a: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 il courra.</a:t>
            </a: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3940635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7ED5AC-93FD-4D04-94C4-470318F8CE03}"/>
              </a:ext>
            </a:extLst>
          </p:cNvPr>
          <p:cNvSpPr>
            <a:spLocks noGrp="1"/>
          </p:cNvSpPr>
          <p:nvPr>
            <p:ph type="title"/>
          </p:nvPr>
        </p:nvSpPr>
        <p:spPr>
          <a:xfrm>
            <a:off x="603269" y="365125"/>
            <a:ext cx="10515600" cy="1325563"/>
          </a:xfrm>
        </p:spPr>
        <p:txBody>
          <a:bodyPr>
            <a:normAutofit/>
          </a:bodyPr>
          <a:lstStyle/>
          <a:p>
            <a:r>
              <a:rPr lang="fr-FR" sz="4000" dirty="0"/>
              <a:t>L’auteur : LÉOPOLD SÉDAR SENGHOR</a:t>
            </a:r>
          </a:p>
        </p:txBody>
      </p:sp>
      <p:sp>
        <p:nvSpPr>
          <p:cNvPr id="3" name="Espace réservé du contenu 2">
            <a:extLst>
              <a:ext uri="{FF2B5EF4-FFF2-40B4-BE49-F238E27FC236}">
                <a16:creationId xmlns:a16="http://schemas.microsoft.com/office/drawing/2014/main" id="{AFC0BBB8-C8A1-426B-AAD9-909C1FBD6F6C}"/>
              </a:ext>
            </a:extLst>
          </p:cNvPr>
          <p:cNvSpPr>
            <a:spLocks noGrp="1"/>
          </p:cNvSpPr>
          <p:nvPr>
            <p:ph idx="1"/>
          </p:nvPr>
        </p:nvSpPr>
        <p:spPr>
          <a:xfrm>
            <a:off x="838200" y="1526860"/>
            <a:ext cx="7315200" cy="4351338"/>
          </a:xfrm>
        </p:spPr>
        <p:txBody>
          <a:bodyPr>
            <a:normAutofit fontScale="700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LÉOPOLD SÉDAR SENGHOR (1906-2001) est un écrivain sénégalais. Il a défendu la richesse de la culture d’Afrique noire et a cherché à mieux la faire connaitre.</a:t>
            </a:r>
          </a:p>
          <a:p>
            <a:pPr marL="0" indent="0">
              <a:lnSpc>
                <a:spcPct val="220000"/>
              </a:lnSpc>
              <a:buNone/>
            </a:pPr>
            <a:r>
              <a:rPr lang="fr-FR" sz="3200" dirty="0">
                <a:latin typeface="Arial" panose="020B0604020202020204" pitchFamily="34" charset="0"/>
                <a:cs typeface="Arial" panose="020B0604020202020204" pitchFamily="34" charset="0"/>
              </a:rPr>
              <a:t>Senghor a eu de très hautes responsabilités politiques ; il a notamment été le premier président de la République du Sénégal, de 1960 à 1980.</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986944B-C7D4-4AA2-B5E6-BA73E0A8B81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B8BBB1F5-4A33-4F83-953F-8886C5EE2B34}"/>
              </a:ext>
            </a:extLst>
          </p:cNvPr>
          <p:cNvSpPr txBox="1"/>
          <p:nvPr/>
        </p:nvSpPr>
        <p:spPr>
          <a:xfrm>
            <a:off x="8444871" y="4600579"/>
            <a:ext cx="3381260" cy="872034"/>
          </a:xfrm>
          <a:prstGeom prst="rect">
            <a:avLst/>
          </a:prstGeom>
          <a:noFill/>
        </p:spPr>
        <p:txBody>
          <a:bodyPr wrap="square" rtlCol="0">
            <a:spAutoFit/>
          </a:bodyPr>
          <a:lstStyle/>
          <a:p>
            <a:pPr algn="ctr">
              <a:lnSpc>
                <a:spcPct val="150000"/>
              </a:lnSpc>
            </a:pPr>
            <a:r>
              <a:rPr lang="fr-FR" b="1" dirty="0">
                <a:latin typeface="Arial" panose="020B0604020202020204" pitchFamily="34" charset="0"/>
                <a:cs typeface="Arial" panose="020B0604020202020204" pitchFamily="34" charset="0"/>
              </a:rPr>
              <a:t>LÉOPOLD SÉDAR SENGHOR</a:t>
            </a:r>
          </a:p>
          <a:p>
            <a:pPr algn="ctr">
              <a:lnSpc>
                <a:spcPct val="150000"/>
              </a:lnSpc>
            </a:pPr>
            <a:r>
              <a:rPr lang="fr-FR" b="1" dirty="0">
                <a:latin typeface="Arial" panose="020B0604020202020204" pitchFamily="34" charset="0"/>
                <a:cs typeface="Arial" panose="020B0604020202020204" pitchFamily="34" charset="0"/>
              </a:rPr>
              <a:t>(1906-2001)</a:t>
            </a:r>
          </a:p>
        </p:txBody>
      </p:sp>
      <p:pic>
        <p:nvPicPr>
          <p:cNvPr id="7" name="Image 6">
            <a:extLst>
              <a:ext uri="{FF2B5EF4-FFF2-40B4-BE49-F238E27FC236}">
                <a16:creationId xmlns:a16="http://schemas.microsoft.com/office/drawing/2014/main" id="{9EC05A4E-1F31-419C-AD87-DB11381137CC}"/>
              </a:ext>
            </a:extLst>
          </p:cNvPr>
          <p:cNvPicPr>
            <a:picLocks noChangeAspect="1"/>
          </p:cNvPicPr>
          <p:nvPr/>
        </p:nvPicPr>
        <p:blipFill rotWithShape="1">
          <a:blip r:embed="rId2"/>
          <a:srcRect l="15395" b="21390"/>
          <a:stretch/>
        </p:blipFill>
        <p:spPr>
          <a:xfrm>
            <a:off x="8682272" y="365125"/>
            <a:ext cx="2906459" cy="4062020"/>
          </a:xfrm>
          <a:prstGeom prst="rect">
            <a:avLst/>
          </a:prstGeom>
        </p:spPr>
      </p:pic>
    </p:spTree>
    <p:extLst>
      <p:ext uri="{BB962C8B-B14F-4D97-AF65-F5344CB8AC3E}">
        <p14:creationId xmlns:p14="http://schemas.microsoft.com/office/powerpoint/2010/main" val="1959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sp>
        <p:nvSpPr>
          <p:cNvPr id="10" name="ZoneTexte 9">
            <a:extLst>
              <a:ext uri="{FF2B5EF4-FFF2-40B4-BE49-F238E27FC236}">
                <a16:creationId xmlns:a16="http://schemas.microsoft.com/office/drawing/2014/main" id="{3F6D349C-5B11-4466-906A-C66F7DAFF125}"/>
              </a:ext>
            </a:extLst>
          </p:cNvPr>
          <p:cNvSpPr txBox="1"/>
          <p:nvPr/>
        </p:nvSpPr>
        <p:spPr>
          <a:xfrm>
            <a:off x="1699789" y="962706"/>
            <a:ext cx="6097508" cy="2347822"/>
          </a:xfrm>
          <a:prstGeom prst="rect">
            <a:avLst/>
          </a:prstGeom>
          <a:noFill/>
        </p:spPr>
        <p:txBody>
          <a:bodyPr wrap="square">
            <a:spAutoFit/>
          </a:bodyPr>
          <a:lstStyle/>
          <a:p>
            <a:pPr>
              <a:lnSpc>
                <a:spcPct val="150000"/>
              </a:lnSpc>
              <a:spcAft>
                <a:spcPts val="6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b="1" dirty="0">
                <a:effectLst/>
                <a:latin typeface="Arial" panose="020B0604020202020204" pitchFamily="34" charset="0"/>
                <a:ea typeface="Calibri" panose="020F0502020204030204" pitchFamily="34" charset="0"/>
                <a:cs typeface="Times New Roman" panose="02020603050405020304" pitchFamily="18" charset="0"/>
              </a:rPr>
              <a:t>Transforme ces phrases au futur.</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Ton frère et toi vendez des fleurs à la brocante.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Les collégiens courent pour la bonne cause.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Vends-tu ta console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300" dirty="0">
                <a:effectLst/>
                <a:latin typeface="Arial" panose="020B0604020202020204" pitchFamily="34" charset="0"/>
                <a:ea typeface="Calibri" panose="020F0502020204030204" pitchFamily="34" charset="0"/>
                <a:cs typeface="Times New Roman" panose="02020603050405020304" pitchFamily="18" charset="0"/>
              </a:rPr>
              <a:t>Il court samedi.</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3729C34A-0D52-40F9-8344-C25371A64A4E}"/>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63649820-2B76-481B-BC3C-1D2CF4242D77}"/>
              </a:ext>
            </a:extLst>
          </p:cNvPr>
          <p:cNvPicPr>
            <a:picLocks noChangeAspect="1"/>
          </p:cNvPicPr>
          <p:nvPr/>
        </p:nvPicPr>
        <p:blipFill>
          <a:blip r:embed="rId2"/>
          <a:stretch>
            <a:fillRect/>
          </a:stretch>
        </p:blipFill>
        <p:spPr>
          <a:xfrm>
            <a:off x="6159593" y="460178"/>
            <a:ext cx="3987614" cy="5937644"/>
          </a:xfrm>
          <a:prstGeom prst="rect">
            <a:avLst/>
          </a:prstGeom>
        </p:spPr>
      </p:pic>
      <p:sp>
        <p:nvSpPr>
          <p:cNvPr id="6" name="Titre 1">
            <a:extLst>
              <a:ext uri="{FF2B5EF4-FFF2-40B4-BE49-F238E27FC236}">
                <a16:creationId xmlns:a16="http://schemas.microsoft.com/office/drawing/2014/main" id="{2E059138-2462-4B4D-B4ED-4EA5F9830CEF}"/>
              </a:ext>
            </a:extLst>
          </p:cNvPr>
          <p:cNvSpPr>
            <a:spLocks noGrp="1"/>
          </p:cNvSpPr>
          <p:nvPr>
            <p:ph type="title"/>
          </p:nvPr>
        </p:nvSpPr>
        <p:spPr>
          <a:xfrm>
            <a:off x="838200" y="365125"/>
            <a:ext cx="10515600" cy="1325563"/>
          </a:xfrm>
        </p:spPr>
        <p:txBody>
          <a:bodyPr/>
          <a:lstStyle/>
          <a:p>
            <a:r>
              <a:rPr lang="fr-FR" dirty="0"/>
              <a:t>Revenons à la poésie : </a:t>
            </a:r>
          </a:p>
        </p:txBody>
      </p:sp>
    </p:spTree>
    <p:extLst>
      <p:ext uri="{BB962C8B-B14F-4D97-AF65-F5344CB8AC3E}">
        <p14:creationId xmlns:p14="http://schemas.microsoft.com/office/powerpoint/2010/main" val="2486870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DCA7D-E0ED-412A-A320-BD082FF64680}"/>
              </a:ext>
            </a:extLst>
          </p:cNvPr>
          <p:cNvSpPr>
            <a:spLocks noGrp="1"/>
          </p:cNvSpPr>
          <p:nvPr>
            <p:ph type="title"/>
          </p:nvPr>
        </p:nvSpPr>
        <p:spPr/>
        <p:txBody>
          <a:bodyPr/>
          <a:lstStyle/>
          <a:p>
            <a:r>
              <a:rPr lang="fr-FR" dirty="0"/>
              <a:t>LE CORBEAU ET LE RENARD</a:t>
            </a:r>
          </a:p>
        </p:txBody>
      </p:sp>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825625"/>
            <a:ext cx="7049877" cy="4351338"/>
          </a:xfrm>
        </p:spPr>
        <p:txBody>
          <a:bodyPr>
            <a:normAutofit lnSpcReduction="10000"/>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 Maître Corbeau, sur un arbre perché,</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Tenait en son bec un fromage.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Maître Renard, par l'odeur alléché,</a:t>
            </a: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Lui tint à peu près ce langage :</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bonjour, Monsieur du Corbeau,</a:t>
            </a: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Que vous êtes joli ! que vous me semblez beau !</a:t>
            </a: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1026" name="Picture 2">
            <a:extLst>
              <a:ext uri="{FF2B5EF4-FFF2-40B4-BE49-F238E27FC236}">
                <a16:creationId xmlns:a16="http://schemas.microsoft.com/office/drawing/2014/main" id="{A301A5FB-EB20-48BD-8A47-5B575E3292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225" y="768580"/>
            <a:ext cx="2114090" cy="211409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F018E4A2-D373-4C10-A27A-30282AEE3162}"/>
              </a:ext>
            </a:extLst>
          </p:cNvPr>
          <p:cNvPicPr>
            <a:picLocks noChangeAspect="1"/>
          </p:cNvPicPr>
          <p:nvPr/>
        </p:nvPicPr>
        <p:blipFill>
          <a:blip r:embed="rId3"/>
          <a:stretch>
            <a:fillRect/>
          </a:stretch>
        </p:blipFill>
        <p:spPr>
          <a:xfrm>
            <a:off x="9058752" y="2921227"/>
            <a:ext cx="1325563" cy="1325563"/>
          </a:xfrm>
          <a:prstGeom prst="rect">
            <a:avLst/>
          </a:prstGeom>
        </p:spPr>
      </p:pic>
      <p:pic>
        <p:nvPicPr>
          <p:cNvPr id="1028" name="Picture 4">
            <a:extLst>
              <a:ext uri="{FF2B5EF4-FFF2-40B4-BE49-F238E27FC236}">
                <a16:creationId xmlns:a16="http://schemas.microsoft.com/office/drawing/2014/main" id="{08E35CB8-A0B8-42C0-B6ED-68D584D2B0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0739" y="3702851"/>
            <a:ext cx="3018624" cy="301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853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ADCA7D-E0ED-412A-A320-BD082FF64680}"/>
              </a:ext>
            </a:extLst>
          </p:cNvPr>
          <p:cNvSpPr>
            <a:spLocks noGrp="1"/>
          </p:cNvSpPr>
          <p:nvPr>
            <p:ph type="title"/>
          </p:nvPr>
        </p:nvSpPr>
        <p:spPr/>
        <p:txBody>
          <a:bodyPr/>
          <a:lstStyle/>
          <a:p>
            <a:r>
              <a:rPr lang="fr-FR" dirty="0"/>
              <a:t>LE CORBEAU ET LE RENARD</a:t>
            </a:r>
          </a:p>
        </p:txBody>
      </p:sp>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825625"/>
            <a:ext cx="7049877" cy="4351338"/>
          </a:xfrm>
        </p:spPr>
        <p:txBody>
          <a:bodyPr>
            <a:normAutofit fontScale="92500"/>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 Maître </a:t>
            </a:r>
            <a:r>
              <a:rPr lang="fr-FR" sz="2400" dirty="0">
                <a:latin typeface="Arial" panose="020B0604020202020204" pitchFamily="34" charset="0"/>
                <a:ea typeface="Calibri" panose="020F0502020204030204" pitchFamily="34" charset="0"/>
                <a:cs typeface="Arial" panose="020B0604020202020204" pitchFamily="34" charset="0"/>
              </a:rPr>
              <a:t>C…………, </a:t>
            </a:r>
            <a:r>
              <a:rPr lang="fr-FR" sz="2400" dirty="0">
                <a:effectLst/>
                <a:latin typeface="Arial" panose="020B0604020202020204" pitchFamily="34" charset="0"/>
                <a:ea typeface="Calibri" panose="020F0502020204030204" pitchFamily="34" charset="0"/>
                <a:cs typeface="Arial" panose="020B0604020202020204" pitchFamily="34" charset="0"/>
              </a:rPr>
              <a:t>sur un a….. p………….,</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T………… </a:t>
            </a:r>
            <a:r>
              <a:rPr lang="fr-FR" sz="2400" dirty="0">
                <a:effectLst/>
                <a:latin typeface="Arial" panose="020B0604020202020204" pitchFamily="34" charset="0"/>
                <a:ea typeface="Calibri" panose="020F0502020204030204" pitchFamily="34" charset="0"/>
                <a:cs typeface="Arial" panose="020B0604020202020204" pitchFamily="34" charset="0"/>
              </a:rPr>
              <a:t>en son </a:t>
            </a:r>
            <a:r>
              <a:rPr lang="fr-FR" sz="2400" dirty="0">
                <a:latin typeface="Arial" panose="020B0604020202020204" pitchFamily="34" charset="0"/>
                <a:ea typeface="Calibri" panose="020F0502020204030204" pitchFamily="34" charset="0"/>
                <a:cs typeface="Arial" panose="020B0604020202020204" pitchFamily="34" charset="0"/>
              </a:rPr>
              <a:t>b….. </a:t>
            </a:r>
            <a:r>
              <a:rPr lang="fr-FR" sz="2400" dirty="0">
                <a:effectLst/>
                <a:latin typeface="Arial" panose="020B0604020202020204" pitchFamily="34" charset="0"/>
                <a:ea typeface="Calibri" panose="020F0502020204030204" pitchFamily="34" charset="0"/>
                <a:cs typeface="Arial" panose="020B0604020202020204" pitchFamily="34" charset="0"/>
              </a:rPr>
              <a:t>un </a:t>
            </a:r>
            <a:r>
              <a:rPr lang="fr-FR" sz="2400" dirty="0">
                <a:latin typeface="Arial" panose="020B0604020202020204" pitchFamily="34" charset="0"/>
                <a:ea typeface="Calibri" panose="020F0502020204030204" pitchFamily="34" charset="0"/>
                <a:cs typeface="Arial" panose="020B0604020202020204" pitchFamily="34" charset="0"/>
              </a:rPr>
              <a:t>f………….</a:t>
            </a:r>
            <a:endParaRPr lang="fr-FR" sz="24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Maître </a:t>
            </a:r>
            <a:r>
              <a:rPr lang="fr-FR" sz="2400" dirty="0">
                <a:latin typeface="Arial" panose="020B0604020202020204" pitchFamily="34" charset="0"/>
                <a:ea typeface="Calibri" panose="020F0502020204030204" pitchFamily="34" charset="0"/>
                <a:cs typeface="Arial" panose="020B0604020202020204" pitchFamily="34" charset="0"/>
              </a:rPr>
              <a:t>R…………, </a:t>
            </a:r>
            <a:r>
              <a:rPr lang="fr-FR" sz="2400" dirty="0">
                <a:effectLst/>
                <a:latin typeface="Arial" panose="020B0604020202020204" pitchFamily="34" charset="0"/>
                <a:ea typeface="Calibri" panose="020F0502020204030204" pitchFamily="34" charset="0"/>
                <a:cs typeface="Arial" panose="020B0604020202020204" pitchFamily="34" charset="0"/>
              </a:rPr>
              <a:t>par </a:t>
            </a:r>
            <a:r>
              <a:rPr lang="fr-FR" sz="2400" dirty="0">
                <a:latin typeface="Arial" panose="020B0604020202020204" pitchFamily="34" charset="0"/>
                <a:ea typeface="Calibri" panose="020F0502020204030204" pitchFamily="34" charset="0"/>
                <a:cs typeface="Arial" panose="020B0604020202020204" pitchFamily="34" charset="0"/>
              </a:rPr>
              <a:t>l'o………… </a:t>
            </a:r>
            <a:r>
              <a:rPr lang="fr-FR" sz="2400" dirty="0">
                <a:effectLst/>
                <a:latin typeface="Arial" panose="020B0604020202020204" pitchFamily="34" charset="0"/>
                <a:ea typeface="Calibri" panose="020F0502020204030204" pitchFamily="34" charset="0"/>
                <a:cs typeface="Arial" panose="020B0604020202020204" pitchFamily="34" charset="0"/>
              </a:rPr>
              <a:t>alléché,</a:t>
            </a: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Lui tint à p….. près ce </a:t>
            </a:r>
            <a:r>
              <a:rPr lang="fr-FR" sz="2400" dirty="0">
                <a:latin typeface="Arial" panose="020B0604020202020204" pitchFamily="34" charset="0"/>
                <a:ea typeface="Calibri" panose="020F0502020204030204" pitchFamily="34" charset="0"/>
                <a:cs typeface="Arial" panose="020B0604020202020204" pitchFamily="34" charset="0"/>
              </a:rPr>
              <a:t>l…………. </a:t>
            </a:r>
            <a:r>
              <a:rPr lang="fr-FR" sz="2400" dirty="0">
                <a:effectLst/>
                <a:latin typeface="Arial" panose="020B0604020202020204" pitchFamily="34" charset="0"/>
                <a:ea typeface="Calibri" panose="020F0502020204030204" pitchFamily="34" charset="0"/>
                <a:cs typeface="Arial" panose="020B0604020202020204" pitchFamily="34" charset="0"/>
              </a:rPr>
              <a:t>:</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a:t>
            </a:r>
            <a:r>
              <a:rPr lang="fr-FR" sz="2400" dirty="0">
                <a:latin typeface="Arial" panose="020B0604020202020204" pitchFamily="34" charset="0"/>
                <a:ea typeface="Calibri" panose="020F0502020204030204" pitchFamily="34" charset="0"/>
                <a:cs typeface="Arial" panose="020B0604020202020204" pitchFamily="34" charset="0"/>
              </a:rPr>
              <a:t>b…………., </a:t>
            </a:r>
            <a:r>
              <a:rPr lang="fr-FR" sz="2400" dirty="0">
                <a:effectLst/>
                <a:latin typeface="Arial" panose="020B0604020202020204" pitchFamily="34" charset="0"/>
                <a:ea typeface="Calibri" panose="020F0502020204030204" pitchFamily="34" charset="0"/>
                <a:cs typeface="Arial" panose="020B0604020202020204" pitchFamily="34" charset="0"/>
              </a:rPr>
              <a:t>Monsieur du </a:t>
            </a:r>
            <a:r>
              <a:rPr lang="fr-FR" sz="2400" dirty="0">
                <a:latin typeface="Arial" panose="020B0604020202020204" pitchFamily="34" charset="0"/>
                <a:ea typeface="Calibri" panose="020F0502020204030204" pitchFamily="34" charset="0"/>
                <a:cs typeface="Arial" panose="020B0604020202020204" pitchFamily="34" charset="0"/>
              </a:rPr>
              <a:t>C…………,</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Que vous ê…. </a:t>
            </a:r>
            <a:r>
              <a:rPr lang="fr-FR" sz="2400" dirty="0">
                <a:latin typeface="Arial" panose="020B0604020202020204" pitchFamily="34" charset="0"/>
                <a:ea typeface="Calibri" panose="020F0502020204030204" pitchFamily="34" charset="0"/>
                <a:cs typeface="Arial" panose="020B0604020202020204" pitchFamily="34" charset="0"/>
              </a:rPr>
              <a:t>j……… </a:t>
            </a:r>
            <a:r>
              <a:rPr lang="fr-FR" sz="2400" dirty="0">
                <a:effectLst/>
                <a:latin typeface="Arial" panose="020B0604020202020204" pitchFamily="34" charset="0"/>
                <a:ea typeface="Calibri" panose="020F0502020204030204" pitchFamily="34" charset="0"/>
                <a:cs typeface="Arial" panose="020B0604020202020204" pitchFamily="34" charset="0"/>
              </a:rPr>
              <a:t>! que vous me </a:t>
            </a:r>
            <a:r>
              <a:rPr lang="fr-FR" sz="2400" dirty="0">
                <a:latin typeface="Arial" panose="020B0604020202020204" pitchFamily="34" charset="0"/>
                <a:ea typeface="Calibri" panose="020F0502020204030204" pitchFamily="34" charset="0"/>
                <a:cs typeface="Arial" panose="020B0604020202020204" pitchFamily="34" charset="0"/>
              </a:rPr>
              <a:t>s………… </a:t>
            </a:r>
            <a:r>
              <a:rPr lang="fr-FR" sz="2400" dirty="0">
                <a:effectLst/>
                <a:latin typeface="Arial" panose="020B0604020202020204" pitchFamily="34" charset="0"/>
                <a:ea typeface="Calibri" panose="020F0502020204030204" pitchFamily="34" charset="0"/>
                <a:cs typeface="Arial" panose="020B0604020202020204" pitchFamily="34" charset="0"/>
              </a:rPr>
              <a:t>beau !</a:t>
            </a: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1026" name="Picture 2">
            <a:extLst>
              <a:ext uri="{FF2B5EF4-FFF2-40B4-BE49-F238E27FC236}">
                <a16:creationId xmlns:a16="http://schemas.microsoft.com/office/drawing/2014/main" id="{A301A5FB-EB20-48BD-8A47-5B575E3292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225" y="768580"/>
            <a:ext cx="2114090" cy="211409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F018E4A2-D373-4C10-A27A-30282AEE3162}"/>
              </a:ext>
            </a:extLst>
          </p:cNvPr>
          <p:cNvPicPr>
            <a:picLocks noChangeAspect="1"/>
          </p:cNvPicPr>
          <p:nvPr/>
        </p:nvPicPr>
        <p:blipFill>
          <a:blip r:embed="rId3"/>
          <a:stretch>
            <a:fillRect/>
          </a:stretch>
        </p:blipFill>
        <p:spPr>
          <a:xfrm>
            <a:off x="9058752" y="2921227"/>
            <a:ext cx="1325563" cy="1325563"/>
          </a:xfrm>
          <a:prstGeom prst="rect">
            <a:avLst/>
          </a:prstGeom>
        </p:spPr>
      </p:pic>
      <p:pic>
        <p:nvPicPr>
          <p:cNvPr id="1028" name="Picture 4">
            <a:extLst>
              <a:ext uri="{FF2B5EF4-FFF2-40B4-BE49-F238E27FC236}">
                <a16:creationId xmlns:a16="http://schemas.microsoft.com/office/drawing/2014/main" id="{08E35CB8-A0B8-42C0-B6ED-68D584D2B0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0739" y="3702851"/>
            <a:ext cx="3018624" cy="301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217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243298"/>
            <a:ext cx="7315200" cy="5295614"/>
          </a:xfrm>
        </p:spPr>
        <p:txBody>
          <a:bodyPr>
            <a:normAutofit/>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Sans mentir, si votre ramage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Se rapporte à votre plumage,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Vous êtes le Phénix des hôtes de ces bois.</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À ces mots le Corbeau ne se sent pas de joie,</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pour montrer sa belle voix,</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Il ouvre un large bec, laisse tomber sa proie.</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050" name="Picture 2">
            <a:extLst>
              <a:ext uri="{FF2B5EF4-FFF2-40B4-BE49-F238E27FC236}">
                <a16:creationId xmlns:a16="http://schemas.microsoft.com/office/drawing/2014/main" id="{34091571-61BB-492E-A889-6D03A6B36B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0488" y="2583455"/>
            <a:ext cx="1293334" cy="129333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3D29CB4D-C119-423F-9221-A069827B4972}"/>
              </a:ext>
            </a:extLst>
          </p:cNvPr>
          <p:cNvPicPr>
            <a:picLocks noChangeAspect="1"/>
          </p:cNvPicPr>
          <p:nvPr/>
        </p:nvPicPr>
        <p:blipFill>
          <a:blip r:embed="rId3"/>
          <a:stretch>
            <a:fillRect/>
          </a:stretch>
        </p:blipFill>
        <p:spPr>
          <a:xfrm>
            <a:off x="9789404" y="405560"/>
            <a:ext cx="1662399" cy="1662399"/>
          </a:xfrm>
          <a:prstGeom prst="rect">
            <a:avLst/>
          </a:prstGeom>
        </p:spPr>
      </p:pic>
      <p:grpSp>
        <p:nvGrpSpPr>
          <p:cNvPr id="8" name="Groupe 7">
            <a:extLst>
              <a:ext uri="{FF2B5EF4-FFF2-40B4-BE49-F238E27FC236}">
                <a16:creationId xmlns:a16="http://schemas.microsoft.com/office/drawing/2014/main" id="{01EF37B7-82A7-4195-A90D-21B0E0FAB2EE}"/>
              </a:ext>
            </a:extLst>
          </p:cNvPr>
          <p:cNvGrpSpPr/>
          <p:nvPr/>
        </p:nvGrpSpPr>
        <p:grpSpPr>
          <a:xfrm>
            <a:off x="9470488" y="4483865"/>
            <a:ext cx="1883312" cy="1741431"/>
            <a:chOff x="9271995" y="4021157"/>
            <a:chExt cx="2081805" cy="2204139"/>
          </a:xfrm>
        </p:grpSpPr>
        <p:pic>
          <p:nvPicPr>
            <p:cNvPr id="7" name="Image 6">
              <a:extLst>
                <a:ext uri="{FF2B5EF4-FFF2-40B4-BE49-F238E27FC236}">
                  <a16:creationId xmlns:a16="http://schemas.microsoft.com/office/drawing/2014/main" id="{4B37DDF5-534C-4A69-A505-C608A8CDF3EC}"/>
                </a:ext>
              </a:extLst>
            </p:cNvPr>
            <p:cNvPicPr>
              <a:picLocks noChangeAspect="1"/>
            </p:cNvPicPr>
            <p:nvPr/>
          </p:nvPicPr>
          <p:blipFill>
            <a:blip r:embed="rId4"/>
            <a:stretch>
              <a:fillRect/>
            </a:stretch>
          </p:blipFill>
          <p:spPr>
            <a:xfrm>
              <a:off x="9271995" y="4021157"/>
              <a:ext cx="2081805" cy="2081805"/>
            </a:xfrm>
            <a:prstGeom prst="rect">
              <a:avLst/>
            </a:prstGeom>
          </p:spPr>
        </p:pic>
        <p:pic>
          <p:nvPicPr>
            <p:cNvPr id="9" name="Image 8">
              <a:extLst>
                <a:ext uri="{FF2B5EF4-FFF2-40B4-BE49-F238E27FC236}">
                  <a16:creationId xmlns:a16="http://schemas.microsoft.com/office/drawing/2014/main" id="{FD147ADC-3E60-4A6B-A103-DD2F747412BE}"/>
                </a:ext>
              </a:extLst>
            </p:cNvPr>
            <p:cNvPicPr>
              <a:picLocks noChangeAspect="1"/>
            </p:cNvPicPr>
            <p:nvPr/>
          </p:nvPicPr>
          <p:blipFill>
            <a:blip r:embed="rId5"/>
            <a:stretch>
              <a:fillRect/>
            </a:stretch>
          </p:blipFill>
          <p:spPr>
            <a:xfrm>
              <a:off x="9713262" y="4937890"/>
              <a:ext cx="1287406" cy="1287406"/>
            </a:xfrm>
            <a:prstGeom prst="rect">
              <a:avLst/>
            </a:prstGeom>
          </p:spPr>
        </p:pic>
      </p:grpSp>
    </p:spTree>
    <p:extLst>
      <p:ext uri="{BB962C8B-B14F-4D97-AF65-F5344CB8AC3E}">
        <p14:creationId xmlns:p14="http://schemas.microsoft.com/office/powerpoint/2010/main" val="334631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1243298"/>
            <a:ext cx="7315200" cy="5295614"/>
          </a:xfrm>
        </p:spPr>
        <p:txBody>
          <a:bodyPr>
            <a:normAutofit/>
          </a:bodyPr>
          <a:lstStyle/>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Sans m………., si votre </a:t>
            </a:r>
            <a:r>
              <a:rPr lang="fr-FR" sz="2400" dirty="0">
                <a:latin typeface="Arial" panose="020B0604020202020204" pitchFamily="34" charset="0"/>
                <a:ea typeface="Calibri" panose="020F0502020204030204" pitchFamily="34" charset="0"/>
                <a:cs typeface="Arial" panose="020B0604020202020204" pitchFamily="34" charset="0"/>
              </a:rPr>
              <a:t>r……….</a:t>
            </a:r>
            <a:endParaRPr lang="fr-FR" sz="24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Se r……….. à votre p……….,</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Vous ê….. le </a:t>
            </a:r>
            <a:r>
              <a:rPr lang="fr-FR" sz="2400" dirty="0">
                <a:latin typeface="Arial" panose="020B0604020202020204" pitchFamily="34" charset="0"/>
                <a:ea typeface="Calibri" panose="020F0502020204030204" pitchFamily="34" charset="0"/>
                <a:cs typeface="Arial" panose="020B0604020202020204" pitchFamily="34" charset="0"/>
              </a:rPr>
              <a:t>P………. </a:t>
            </a:r>
            <a:r>
              <a:rPr lang="fr-FR" sz="2400" dirty="0">
                <a:effectLst/>
                <a:latin typeface="Arial" panose="020B0604020202020204" pitchFamily="34" charset="0"/>
                <a:ea typeface="Calibri" panose="020F0502020204030204" pitchFamily="34" charset="0"/>
                <a:cs typeface="Arial" panose="020B0604020202020204" pitchFamily="34" charset="0"/>
              </a:rPr>
              <a:t>des hôtes de ces b…. .</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À ces mots le </a:t>
            </a:r>
            <a:r>
              <a:rPr lang="fr-FR" sz="2400" dirty="0">
                <a:latin typeface="Arial" panose="020B0604020202020204" pitchFamily="34" charset="0"/>
                <a:ea typeface="Calibri" panose="020F0502020204030204" pitchFamily="34" charset="0"/>
                <a:cs typeface="Arial" panose="020B0604020202020204" pitchFamily="34" charset="0"/>
              </a:rPr>
              <a:t>C………. </a:t>
            </a:r>
            <a:r>
              <a:rPr lang="fr-FR" sz="2400" dirty="0">
                <a:effectLst/>
                <a:latin typeface="Arial" panose="020B0604020202020204" pitchFamily="34" charset="0"/>
                <a:ea typeface="Calibri" panose="020F0502020204030204" pitchFamily="34" charset="0"/>
                <a:cs typeface="Arial" panose="020B0604020202020204" pitchFamily="34" charset="0"/>
              </a:rPr>
              <a:t>ne se sent pas de j….,</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Et pour </a:t>
            </a:r>
            <a:r>
              <a:rPr lang="fr-FR" sz="2400" dirty="0">
                <a:latin typeface="Arial" panose="020B0604020202020204" pitchFamily="34" charset="0"/>
                <a:ea typeface="Calibri" panose="020F0502020204030204" pitchFamily="34" charset="0"/>
                <a:cs typeface="Arial" panose="020B0604020202020204" pitchFamily="34" charset="0"/>
              </a:rPr>
              <a:t>m………. </a:t>
            </a:r>
            <a:r>
              <a:rPr lang="fr-FR" sz="2400" dirty="0">
                <a:effectLst/>
                <a:latin typeface="Arial" panose="020B0604020202020204" pitchFamily="34" charset="0"/>
                <a:ea typeface="Calibri" panose="020F0502020204030204" pitchFamily="34" charset="0"/>
                <a:cs typeface="Arial" panose="020B0604020202020204" pitchFamily="34" charset="0"/>
              </a:rPr>
              <a:t>sa b…. voix,</a:t>
            </a:r>
          </a:p>
          <a:p>
            <a:pPr marL="0" indent="0">
              <a:lnSpc>
                <a:spcPct val="150000"/>
              </a:lnSpc>
              <a:spcAft>
                <a:spcPts val="800"/>
              </a:spcAft>
              <a:buNone/>
              <a:tabLst>
                <a:tab pos="771525" algn="l"/>
              </a:tabLst>
            </a:pPr>
            <a:r>
              <a:rPr lang="fr-FR" sz="2400" dirty="0">
                <a:effectLst/>
                <a:latin typeface="Arial" panose="020B0604020202020204" pitchFamily="34" charset="0"/>
                <a:ea typeface="Calibri" panose="020F0502020204030204" pitchFamily="34" charset="0"/>
                <a:cs typeface="Arial" panose="020B0604020202020204" pitchFamily="34" charset="0"/>
              </a:rPr>
              <a:t>Il o…….. un large b…., laisse t…….. sa p…..</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050" name="Picture 2">
            <a:extLst>
              <a:ext uri="{FF2B5EF4-FFF2-40B4-BE49-F238E27FC236}">
                <a16:creationId xmlns:a16="http://schemas.microsoft.com/office/drawing/2014/main" id="{34091571-61BB-492E-A889-6D03A6B36B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0488" y="2583455"/>
            <a:ext cx="1293334" cy="129333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3D29CB4D-C119-423F-9221-A069827B4972}"/>
              </a:ext>
            </a:extLst>
          </p:cNvPr>
          <p:cNvPicPr>
            <a:picLocks noChangeAspect="1"/>
          </p:cNvPicPr>
          <p:nvPr/>
        </p:nvPicPr>
        <p:blipFill>
          <a:blip r:embed="rId3"/>
          <a:stretch>
            <a:fillRect/>
          </a:stretch>
        </p:blipFill>
        <p:spPr>
          <a:xfrm>
            <a:off x="9789404" y="405560"/>
            <a:ext cx="1662399" cy="1662399"/>
          </a:xfrm>
          <a:prstGeom prst="rect">
            <a:avLst/>
          </a:prstGeom>
        </p:spPr>
      </p:pic>
      <p:grpSp>
        <p:nvGrpSpPr>
          <p:cNvPr id="8" name="Groupe 7">
            <a:extLst>
              <a:ext uri="{FF2B5EF4-FFF2-40B4-BE49-F238E27FC236}">
                <a16:creationId xmlns:a16="http://schemas.microsoft.com/office/drawing/2014/main" id="{01EF37B7-82A7-4195-A90D-21B0E0FAB2EE}"/>
              </a:ext>
            </a:extLst>
          </p:cNvPr>
          <p:cNvGrpSpPr/>
          <p:nvPr/>
        </p:nvGrpSpPr>
        <p:grpSpPr>
          <a:xfrm>
            <a:off x="9470488" y="4483865"/>
            <a:ext cx="1883312" cy="1741431"/>
            <a:chOff x="9271995" y="4021157"/>
            <a:chExt cx="2081805" cy="2204139"/>
          </a:xfrm>
        </p:grpSpPr>
        <p:pic>
          <p:nvPicPr>
            <p:cNvPr id="7" name="Image 6">
              <a:extLst>
                <a:ext uri="{FF2B5EF4-FFF2-40B4-BE49-F238E27FC236}">
                  <a16:creationId xmlns:a16="http://schemas.microsoft.com/office/drawing/2014/main" id="{4B37DDF5-534C-4A69-A505-C608A8CDF3EC}"/>
                </a:ext>
              </a:extLst>
            </p:cNvPr>
            <p:cNvPicPr>
              <a:picLocks noChangeAspect="1"/>
            </p:cNvPicPr>
            <p:nvPr/>
          </p:nvPicPr>
          <p:blipFill>
            <a:blip r:embed="rId4"/>
            <a:stretch>
              <a:fillRect/>
            </a:stretch>
          </p:blipFill>
          <p:spPr>
            <a:xfrm>
              <a:off x="9271995" y="4021157"/>
              <a:ext cx="2081805" cy="2081805"/>
            </a:xfrm>
            <a:prstGeom prst="rect">
              <a:avLst/>
            </a:prstGeom>
          </p:spPr>
        </p:pic>
        <p:pic>
          <p:nvPicPr>
            <p:cNvPr id="9" name="Image 8">
              <a:extLst>
                <a:ext uri="{FF2B5EF4-FFF2-40B4-BE49-F238E27FC236}">
                  <a16:creationId xmlns:a16="http://schemas.microsoft.com/office/drawing/2014/main" id="{FD147ADC-3E60-4A6B-A103-DD2F747412BE}"/>
                </a:ext>
              </a:extLst>
            </p:cNvPr>
            <p:cNvPicPr>
              <a:picLocks noChangeAspect="1"/>
            </p:cNvPicPr>
            <p:nvPr/>
          </p:nvPicPr>
          <p:blipFill>
            <a:blip r:embed="rId5"/>
            <a:stretch>
              <a:fillRect/>
            </a:stretch>
          </p:blipFill>
          <p:spPr>
            <a:xfrm>
              <a:off x="9713262" y="4937890"/>
              <a:ext cx="1287406" cy="1287406"/>
            </a:xfrm>
            <a:prstGeom prst="rect">
              <a:avLst/>
            </a:prstGeom>
          </p:spPr>
        </p:pic>
      </p:grpSp>
    </p:spTree>
    <p:extLst>
      <p:ext uri="{BB962C8B-B14F-4D97-AF65-F5344CB8AC3E}">
        <p14:creationId xmlns:p14="http://schemas.microsoft.com/office/powerpoint/2010/main" val="42760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416459"/>
            <a:ext cx="7315200" cy="6122453"/>
          </a:xfrm>
        </p:spPr>
        <p:txBody>
          <a:bodyPr>
            <a:normAutofit lnSpcReduction="10000"/>
          </a:bodyPr>
          <a:lstStyle/>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Renard s'en saisit, et dit : Mon bon Monsieur,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Apprenez que tout flatteur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Vit aux dépens de celui qui l'écoute.</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Cette leçon vaut bien un fromage sans doute.</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Corbeau honteux et confus</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Jura, mais un peu tard, qu'on ne l'y prendrait plus.</a:t>
            </a:r>
          </a:p>
          <a:p>
            <a:pPr marL="0" indent="0">
              <a:lnSpc>
                <a:spcPct val="150000"/>
              </a:lnSpc>
              <a:spcAft>
                <a:spcPts val="800"/>
              </a:spcAft>
              <a:buNone/>
              <a:tabLst>
                <a:tab pos="771525" algn="l"/>
              </a:tabLst>
            </a:pP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Jean de la Fontaine. </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 name="Image 1">
            <a:extLst>
              <a:ext uri="{FF2B5EF4-FFF2-40B4-BE49-F238E27FC236}">
                <a16:creationId xmlns:a16="http://schemas.microsoft.com/office/drawing/2014/main" id="{F96567B3-353A-4483-973C-30DBED11C874}"/>
              </a:ext>
            </a:extLst>
          </p:cNvPr>
          <p:cNvPicPr>
            <a:picLocks noChangeAspect="1"/>
          </p:cNvPicPr>
          <p:nvPr/>
        </p:nvPicPr>
        <p:blipFill>
          <a:blip r:embed="rId2"/>
          <a:stretch>
            <a:fillRect/>
          </a:stretch>
        </p:blipFill>
        <p:spPr>
          <a:xfrm>
            <a:off x="9113821" y="-208229"/>
            <a:ext cx="2438400" cy="2438400"/>
          </a:xfrm>
          <a:prstGeom prst="rect">
            <a:avLst/>
          </a:prstGeom>
        </p:spPr>
      </p:pic>
      <p:pic>
        <p:nvPicPr>
          <p:cNvPr id="1026" name="Picture 2">
            <a:extLst>
              <a:ext uri="{FF2B5EF4-FFF2-40B4-BE49-F238E27FC236}">
                <a16:creationId xmlns:a16="http://schemas.microsoft.com/office/drawing/2014/main" id="{AC00320D-8D89-4777-AEBE-886826680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1747" y="1969129"/>
            <a:ext cx="1459871" cy="145987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E5C03B5F-910D-40E0-B7F8-ADBF65C0A6D0}"/>
              </a:ext>
            </a:extLst>
          </p:cNvPr>
          <p:cNvPicPr>
            <a:picLocks noChangeAspect="1"/>
          </p:cNvPicPr>
          <p:nvPr/>
        </p:nvPicPr>
        <p:blipFill>
          <a:blip r:embed="rId4"/>
          <a:stretch>
            <a:fillRect/>
          </a:stretch>
        </p:blipFill>
        <p:spPr>
          <a:xfrm>
            <a:off x="10569921" y="3861680"/>
            <a:ext cx="1091697" cy="1091697"/>
          </a:xfrm>
          <a:prstGeom prst="rect">
            <a:avLst/>
          </a:prstGeom>
        </p:spPr>
      </p:pic>
      <p:pic>
        <p:nvPicPr>
          <p:cNvPr id="1028" name="Picture 4">
            <a:extLst>
              <a:ext uri="{FF2B5EF4-FFF2-40B4-BE49-F238E27FC236}">
                <a16:creationId xmlns:a16="http://schemas.microsoft.com/office/drawing/2014/main" id="{47F4C76A-26A8-4F0B-ADDD-ABD0B4462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3821" y="3861680"/>
            <a:ext cx="1460248" cy="1460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3251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416459"/>
            <a:ext cx="7315200" cy="6122453"/>
          </a:xfrm>
        </p:spPr>
        <p:txBody>
          <a:bodyPr>
            <a:normAutofit lnSpcReduction="10000"/>
          </a:bodyPr>
          <a:lstStyle/>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R…….. s'en s………, et dit : Mon bon Monsieur,</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A………..  q.. tout f……….</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Vit aux d…….. de celui qui l’é…….</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Cette l……. vaut bien un f…….. sans d…… .</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C………. honteux et c……..</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 m….. un peu t….., qu'on ne l’y p………  p…..</a:t>
            </a:r>
          </a:p>
          <a:p>
            <a:pPr marL="0" indent="0">
              <a:lnSpc>
                <a:spcPct val="150000"/>
              </a:lnSpc>
              <a:spcAft>
                <a:spcPts val="800"/>
              </a:spcAft>
              <a:buNone/>
              <a:tabLst>
                <a:tab pos="771525" algn="l"/>
              </a:tabLst>
            </a:pP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Jean de la Fontaine. </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 name="Image 1">
            <a:extLst>
              <a:ext uri="{FF2B5EF4-FFF2-40B4-BE49-F238E27FC236}">
                <a16:creationId xmlns:a16="http://schemas.microsoft.com/office/drawing/2014/main" id="{F96567B3-353A-4483-973C-30DBED11C874}"/>
              </a:ext>
            </a:extLst>
          </p:cNvPr>
          <p:cNvPicPr>
            <a:picLocks noChangeAspect="1"/>
          </p:cNvPicPr>
          <p:nvPr/>
        </p:nvPicPr>
        <p:blipFill>
          <a:blip r:embed="rId2"/>
          <a:stretch>
            <a:fillRect/>
          </a:stretch>
        </p:blipFill>
        <p:spPr>
          <a:xfrm>
            <a:off x="9113821" y="-208229"/>
            <a:ext cx="2438400" cy="2438400"/>
          </a:xfrm>
          <a:prstGeom prst="rect">
            <a:avLst/>
          </a:prstGeom>
        </p:spPr>
      </p:pic>
      <p:pic>
        <p:nvPicPr>
          <p:cNvPr id="1026" name="Picture 2">
            <a:extLst>
              <a:ext uri="{FF2B5EF4-FFF2-40B4-BE49-F238E27FC236}">
                <a16:creationId xmlns:a16="http://schemas.microsoft.com/office/drawing/2014/main" id="{AC00320D-8D89-4777-AEBE-886826680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1747" y="1969129"/>
            <a:ext cx="1459871" cy="145987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E5C03B5F-910D-40E0-B7F8-ADBF65C0A6D0}"/>
              </a:ext>
            </a:extLst>
          </p:cNvPr>
          <p:cNvPicPr>
            <a:picLocks noChangeAspect="1"/>
          </p:cNvPicPr>
          <p:nvPr/>
        </p:nvPicPr>
        <p:blipFill>
          <a:blip r:embed="rId4"/>
          <a:stretch>
            <a:fillRect/>
          </a:stretch>
        </p:blipFill>
        <p:spPr>
          <a:xfrm>
            <a:off x="10569921" y="3861680"/>
            <a:ext cx="1091697" cy="1091697"/>
          </a:xfrm>
          <a:prstGeom prst="rect">
            <a:avLst/>
          </a:prstGeom>
        </p:spPr>
      </p:pic>
      <p:pic>
        <p:nvPicPr>
          <p:cNvPr id="1028" name="Picture 4">
            <a:extLst>
              <a:ext uri="{FF2B5EF4-FFF2-40B4-BE49-F238E27FC236}">
                <a16:creationId xmlns:a16="http://schemas.microsoft.com/office/drawing/2014/main" id="{47F4C76A-26A8-4F0B-ADDD-ABD0B4462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3821" y="3861680"/>
            <a:ext cx="1460248" cy="1460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30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78D03A-3B49-4DCB-B173-273351D38C79}"/>
              </a:ext>
            </a:extLst>
          </p:cNvPr>
          <p:cNvSpPr>
            <a:spLocks noGrp="1"/>
          </p:cNvSpPr>
          <p:nvPr>
            <p:ph idx="1"/>
          </p:nvPr>
        </p:nvSpPr>
        <p:spPr>
          <a:xfrm>
            <a:off x="838200" y="416459"/>
            <a:ext cx="7315200" cy="6122453"/>
          </a:xfrm>
        </p:spPr>
        <p:txBody>
          <a:bodyPr>
            <a:normAutofit lnSpcReduction="10000"/>
          </a:bodyPr>
          <a:lstStyle/>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R…….. s'en s………, et dit : Mon bon M………,</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A………..  q.. tout f……….</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V… aux d…….. de c…… qui l’é…….</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Cette l……. vaut b…. un f…….. sans d…… .</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Le C………. h………  et c……..</a:t>
            </a: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 m….. un peu t….., qu’o.. ne l’y p………  p…..</a:t>
            </a:r>
          </a:p>
          <a:p>
            <a:pPr marL="0" indent="0">
              <a:lnSpc>
                <a:spcPct val="150000"/>
              </a:lnSpc>
              <a:spcAft>
                <a:spcPts val="800"/>
              </a:spcAft>
              <a:buNone/>
              <a:tabLst>
                <a:tab pos="771525" algn="l"/>
              </a:tabLst>
            </a:pPr>
            <a:endParaRPr lang="fr-FR"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800"/>
              </a:spcAft>
              <a:buNone/>
              <a:tabLst>
                <a:tab pos="771525" algn="l"/>
              </a:tabLst>
            </a:pPr>
            <a:r>
              <a:rPr lang="fr-FR" sz="2400" dirty="0">
                <a:latin typeface="Arial" panose="020B0604020202020204" pitchFamily="34" charset="0"/>
                <a:ea typeface="Calibri" panose="020F0502020204030204" pitchFamily="34" charset="0"/>
                <a:cs typeface="Arial" panose="020B0604020202020204" pitchFamily="34" charset="0"/>
              </a:rPr>
              <a:t>Jean de la Fontaine. </a:t>
            </a:r>
          </a:p>
          <a:p>
            <a:pPr marL="0" indent="0">
              <a:lnSpc>
                <a:spcPct val="150000"/>
              </a:lnSpc>
              <a:spcAft>
                <a:spcPts val="800"/>
              </a:spcAft>
              <a:buNone/>
              <a:tabLst>
                <a:tab pos="771525" algn="l"/>
              </a:tabLst>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EB62878D-CB0F-4E5B-BC9E-EF9F7878425D}"/>
              </a:ext>
            </a:extLst>
          </p:cNvPr>
          <p:cNvSpPr>
            <a:spLocks noGrp="1"/>
          </p:cNvSpPr>
          <p:nvPr>
            <p:ph type="ftr" sz="quarter" idx="11"/>
          </p:nvPr>
        </p:nvSpPr>
        <p:spPr/>
        <p:txBody>
          <a:bodyPr/>
          <a:lstStyle/>
          <a:p>
            <a:r>
              <a:rPr lang="fr-FR"/>
              <a:t>www.dys-positif.fr</a:t>
            </a:r>
            <a:endParaRPr lang="fr-FR" dirty="0"/>
          </a:p>
        </p:txBody>
      </p:sp>
      <p:pic>
        <p:nvPicPr>
          <p:cNvPr id="2" name="Image 1">
            <a:extLst>
              <a:ext uri="{FF2B5EF4-FFF2-40B4-BE49-F238E27FC236}">
                <a16:creationId xmlns:a16="http://schemas.microsoft.com/office/drawing/2014/main" id="{F96567B3-353A-4483-973C-30DBED11C874}"/>
              </a:ext>
            </a:extLst>
          </p:cNvPr>
          <p:cNvPicPr>
            <a:picLocks noChangeAspect="1"/>
          </p:cNvPicPr>
          <p:nvPr/>
        </p:nvPicPr>
        <p:blipFill>
          <a:blip r:embed="rId2"/>
          <a:stretch>
            <a:fillRect/>
          </a:stretch>
        </p:blipFill>
        <p:spPr>
          <a:xfrm>
            <a:off x="9113821" y="-208229"/>
            <a:ext cx="2438400" cy="2438400"/>
          </a:xfrm>
          <a:prstGeom prst="rect">
            <a:avLst/>
          </a:prstGeom>
        </p:spPr>
      </p:pic>
      <p:pic>
        <p:nvPicPr>
          <p:cNvPr id="1026" name="Picture 2">
            <a:extLst>
              <a:ext uri="{FF2B5EF4-FFF2-40B4-BE49-F238E27FC236}">
                <a16:creationId xmlns:a16="http://schemas.microsoft.com/office/drawing/2014/main" id="{AC00320D-8D89-4777-AEBE-886826680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1747" y="1969129"/>
            <a:ext cx="1459871" cy="145987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E5C03B5F-910D-40E0-B7F8-ADBF65C0A6D0}"/>
              </a:ext>
            </a:extLst>
          </p:cNvPr>
          <p:cNvPicPr>
            <a:picLocks noChangeAspect="1"/>
          </p:cNvPicPr>
          <p:nvPr/>
        </p:nvPicPr>
        <p:blipFill>
          <a:blip r:embed="rId4"/>
          <a:stretch>
            <a:fillRect/>
          </a:stretch>
        </p:blipFill>
        <p:spPr>
          <a:xfrm>
            <a:off x="10569921" y="3861680"/>
            <a:ext cx="1091697" cy="1091697"/>
          </a:xfrm>
          <a:prstGeom prst="rect">
            <a:avLst/>
          </a:prstGeom>
        </p:spPr>
      </p:pic>
      <p:pic>
        <p:nvPicPr>
          <p:cNvPr id="1028" name="Picture 4">
            <a:extLst>
              <a:ext uri="{FF2B5EF4-FFF2-40B4-BE49-F238E27FC236}">
                <a16:creationId xmlns:a16="http://schemas.microsoft.com/office/drawing/2014/main" id="{47F4C76A-26A8-4F0B-ADDD-ABD0B4462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3821" y="3861680"/>
            <a:ext cx="1460248" cy="1460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62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8C67A8-9A7B-47BE-96FD-312520E6A0BD}"/>
              </a:ext>
            </a:extLst>
          </p:cNvPr>
          <p:cNvSpPr>
            <a:spLocks noGrp="1"/>
          </p:cNvSpPr>
          <p:nvPr>
            <p:ph type="title"/>
          </p:nvPr>
        </p:nvSpPr>
        <p:spPr/>
        <p:txBody>
          <a:bodyPr/>
          <a:lstStyle/>
          <a:p>
            <a:r>
              <a:rPr lang="fr-FR" dirty="0"/>
              <a:t>Le livre : la belle histoire de </a:t>
            </a:r>
            <a:r>
              <a:rPr lang="fr-FR" dirty="0" err="1"/>
              <a:t>Leuk</a:t>
            </a:r>
            <a:r>
              <a:rPr lang="fr-FR" dirty="0"/>
              <a:t>-le-Lièvre</a:t>
            </a:r>
            <a:br>
              <a:rPr lang="fr-FR" dirty="0"/>
            </a:br>
            <a:r>
              <a:rPr lang="fr-FR" dirty="0"/>
              <a:t> </a:t>
            </a:r>
          </a:p>
        </p:txBody>
      </p:sp>
      <p:sp>
        <p:nvSpPr>
          <p:cNvPr id="3" name="Espace réservé du contenu 2">
            <a:extLst>
              <a:ext uri="{FF2B5EF4-FFF2-40B4-BE49-F238E27FC236}">
                <a16:creationId xmlns:a16="http://schemas.microsoft.com/office/drawing/2014/main" id="{000BAC10-9BB8-4E68-9D6A-4ED8BF7465A6}"/>
              </a:ext>
            </a:extLst>
          </p:cNvPr>
          <p:cNvSpPr>
            <a:spLocks noGrp="1"/>
          </p:cNvSpPr>
          <p:nvPr>
            <p:ph idx="1"/>
          </p:nvPr>
        </p:nvSpPr>
        <p:spPr>
          <a:xfrm>
            <a:off x="838199" y="1825625"/>
            <a:ext cx="10905781" cy="4351338"/>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C’est un recueil de contes africains.</a:t>
            </a:r>
          </a:p>
          <a:p>
            <a:pPr marL="0" indent="0">
              <a:lnSpc>
                <a:spcPct val="150000"/>
              </a:lnSpc>
              <a:buNone/>
            </a:pPr>
            <a:r>
              <a:rPr lang="fr-FR" dirty="0">
                <a:latin typeface="Arial" panose="020B0604020202020204" pitchFamily="34" charset="0"/>
                <a:cs typeface="Arial" panose="020B0604020202020204" pitchFamily="34" charset="0"/>
              </a:rPr>
              <a:t>Il y a plusieurs histoires dans le livre. </a:t>
            </a:r>
          </a:p>
          <a:p>
            <a:pPr marL="0" indent="0">
              <a:lnSpc>
                <a:spcPct val="150000"/>
              </a:lnSpc>
              <a:buNone/>
            </a:pPr>
            <a:r>
              <a:rPr lang="fr-FR" dirty="0">
                <a:latin typeface="Arial" panose="020B0604020202020204" pitchFamily="34" charset="0"/>
                <a:cs typeface="Arial" panose="020B0604020202020204" pitchFamily="34" charset="0"/>
              </a:rPr>
              <a:t>Nous allons lire une partie, un extrait, </a:t>
            </a:r>
          </a:p>
          <a:p>
            <a:pPr marL="0" indent="0">
              <a:lnSpc>
                <a:spcPct val="150000"/>
              </a:lnSpc>
              <a:buNone/>
            </a:pPr>
            <a:r>
              <a:rPr lang="fr-FR" dirty="0">
                <a:latin typeface="Arial" panose="020B0604020202020204" pitchFamily="34" charset="0"/>
                <a:cs typeface="Arial" panose="020B0604020202020204" pitchFamily="34" charset="0"/>
              </a:rPr>
              <a:t>de l’une de ces histoires.</a:t>
            </a:r>
          </a:p>
          <a:p>
            <a:pPr marL="0" indent="0">
              <a:lnSpc>
                <a:spcPct val="150000"/>
              </a:lnSpc>
              <a:buNone/>
            </a:pPr>
            <a:r>
              <a:rPr lang="fr-FR" dirty="0">
                <a:latin typeface="Arial" panose="020B0604020202020204" pitchFamily="34" charset="0"/>
                <a:cs typeface="Arial" panose="020B0604020202020204" pitchFamily="34" charset="0"/>
              </a:rPr>
              <a:t>C’est un passage où le personnage utilise</a:t>
            </a:r>
          </a:p>
          <a:p>
            <a:pPr marL="0" indent="0">
              <a:lnSpc>
                <a:spcPct val="150000"/>
              </a:lnSpc>
              <a:buNone/>
            </a:pPr>
            <a:r>
              <a:rPr lang="fr-FR" dirty="0">
                <a:latin typeface="Arial" panose="020B0604020202020204" pitchFamily="34" charset="0"/>
                <a:cs typeface="Arial" panose="020B0604020202020204" pitchFamily="34" charset="0"/>
              </a:rPr>
              <a:t>la ruse.</a:t>
            </a:r>
          </a:p>
          <a:p>
            <a:pPr>
              <a:lnSpc>
                <a:spcPct val="150000"/>
              </a:lnSpc>
            </a:pPr>
            <a:endParaRPr lang="fr-FR" dirty="0"/>
          </a:p>
        </p:txBody>
      </p:sp>
      <p:sp>
        <p:nvSpPr>
          <p:cNvPr id="4" name="Espace réservé du pied de page 3">
            <a:extLst>
              <a:ext uri="{FF2B5EF4-FFF2-40B4-BE49-F238E27FC236}">
                <a16:creationId xmlns:a16="http://schemas.microsoft.com/office/drawing/2014/main" id="{398FC63F-4BB0-4A1D-BC6E-03678A4DC1BB}"/>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B1EEC281-1062-45DE-BC59-63D2E1EBA7FC}"/>
              </a:ext>
            </a:extLst>
          </p:cNvPr>
          <p:cNvPicPr>
            <a:picLocks noChangeAspect="1"/>
          </p:cNvPicPr>
          <p:nvPr/>
        </p:nvPicPr>
        <p:blipFill>
          <a:blip r:embed="rId2"/>
          <a:stretch>
            <a:fillRect/>
          </a:stretch>
        </p:blipFill>
        <p:spPr>
          <a:xfrm>
            <a:off x="8488755" y="1690687"/>
            <a:ext cx="2665113" cy="3973441"/>
          </a:xfrm>
          <a:prstGeom prst="rect">
            <a:avLst/>
          </a:prstGeom>
        </p:spPr>
      </p:pic>
    </p:spTree>
    <p:extLst>
      <p:ext uri="{BB962C8B-B14F-4D97-AF65-F5344CB8AC3E}">
        <p14:creationId xmlns:p14="http://schemas.microsoft.com/office/powerpoint/2010/main" val="381581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ferons la dictée.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soigner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capturé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la branche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lion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326046" cy="702634"/>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ma demeure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votre majesté </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Baleine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aujourd’hui</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lièvre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3952759" y="4595625"/>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la commission.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des épidémies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044349" y="2235781"/>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un galopin </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oncle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la brousse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ingrédient.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l’outre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une griffe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tonnerre</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du lait</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soi-même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généreux</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mes dents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grosse molaire </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16020" y="2469552"/>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renard</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92500"/>
          </a:bodyPr>
          <a:lstStyle/>
          <a:p>
            <a:pPr>
              <a:lnSpc>
                <a:spcPct val="170000"/>
              </a:lnSpc>
            </a:pPr>
            <a:r>
              <a:rPr lang="fr-FR" sz="2400" dirty="0"/>
              <a:t>Le texte : </a:t>
            </a:r>
          </a:p>
          <a:p>
            <a:pPr marL="0" indent="0">
              <a:lnSpc>
                <a:spcPct val="170000"/>
              </a:lnSpc>
              <a:buNone/>
            </a:pP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-le-lièvre a été capturé par un homme qui veut le manger. Il parvient à s’enfuir mais est blessé. Il va voir une fée qui accepte de le soigner mais il lui faut des ingrédients : du lait de Baleine et d’Éléphant, une dent de Lion et une griffe de Léopard. </a:t>
            </a:r>
            <a:r>
              <a:rPr lang="fr-FR" dirty="0" err="1">
                <a:latin typeface="Arial" panose="020B0604020202020204" pitchFamily="34" charset="0"/>
                <a:cs typeface="Arial" panose="020B0604020202020204" pitchFamily="34" charset="0"/>
              </a:rPr>
              <a:t>Leuk</a:t>
            </a:r>
            <a:r>
              <a:rPr lang="fr-FR" dirty="0">
                <a:latin typeface="Arial" panose="020B0604020202020204" pitchFamily="34" charset="0"/>
                <a:cs typeface="Arial" panose="020B0604020202020204" pitchFamily="34" charset="0"/>
              </a:rPr>
              <a:t> part à la recherche de ces ingrédients. </a:t>
            </a:r>
          </a:p>
          <a:p>
            <a:pPr marL="0" indent="0">
              <a:lnSpc>
                <a:spcPct val="170000"/>
              </a:lnSpc>
              <a:buNone/>
            </a:pPr>
            <a:r>
              <a:rPr lang="fr-FR" dirty="0">
                <a:latin typeface="Arial" panose="020B0604020202020204" pitchFamily="34" charset="0"/>
                <a:cs typeface="Arial" panose="020B0604020202020204" pitchFamily="34" charset="0"/>
              </a:rPr>
              <a:t>Il a déjà réussi à récupérer les deux premiers ingrédients.</a:t>
            </a:r>
          </a:p>
          <a:p>
            <a:pPr>
              <a:lnSpc>
                <a:spcPct val="150000"/>
              </a:lnSpc>
            </a:pPr>
            <a:endParaRPr lang="fr-FR" dirty="0"/>
          </a:p>
          <a:p>
            <a:pPr marL="0" indent="0">
              <a:lnSpc>
                <a:spcPct val="150000"/>
              </a:lnSpc>
              <a:buNone/>
            </a:pP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est le personnage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veut-il ? Pourquoi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Porteur d’une gourde pleine du lait d’Éléphant et d’une outre contenant du lait de Baleine, </a:t>
            </a:r>
            <a:r>
              <a:rPr lang="fr-FR" sz="2400" dirty="0" err="1">
                <a:latin typeface="Arial" panose="020B0604020202020204" pitchFamily="34" charset="0"/>
                <a:cs typeface="Arial" panose="020B0604020202020204" pitchFamily="34" charset="0"/>
              </a:rPr>
              <a:t>Leuk</a:t>
            </a:r>
            <a:r>
              <a:rPr lang="fr-FR" sz="2400" dirty="0">
                <a:latin typeface="Arial" panose="020B0604020202020204" pitchFamily="34" charset="0"/>
                <a:cs typeface="Arial" panose="020B0604020202020204" pitchFamily="34" charset="0"/>
              </a:rPr>
              <a:t> se rend tout droit chez Oncle </a:t>
            </a:r>
            <a:r>
              <a:rPr lang="fr-FR" sz="2400" dirty="0" err="1">
                <a:latin typeface="Arial" panose="020B0604020202020204" pitchFamily="34" charset="0"/>
                <a:cs typeface="Arial" panose="020B0604020202020204" pitchFamily="34" charset="0"/>
              </a:rPr>
              <a:t>Gaïndé</a:t>
            </a:r>
            <a:r>
              <a:rPr lang="fr-FR" sz="2400" dirty="0">
                <a:latin typeface="Arial" panose="020B0604020202020204" pitchFamily="34" charset="0"/>
                <a:cs typeface="Arial" panose="020B0604020202020204" pitchFamily="34" charset="0"/>
              </a:rPr>
              <a:t>-le-lion.</a:t>
            </a:r>
          </a:p>
          <a:p>
            <a:pPr marL="0" indent="0">
              <a:lnSpc>
                <a:spcPct val="150000"/>
              </a:lnSpc>
              <a:buNone/>
            </a:pPr>
            <a:r>
              <a:rPr lang="fr-FR" sz="2400" dirty="0">
                <a:latin typeface="Arial" panose="020B0604020202020204" pitchFamily="34" charset="0"/>
                <a:cs typeface="Arial" panose="020B0604020202020204" pitchFamily="34" charset="0"/>
              </a:rPr>
              <a:t>Dès que ce dernier l’aperçoit, il crie de sa voix de tonnerre :</a:t>
            </a:r>
          </a:p>
          <a:p>
            <a:pPr marL="0" indent="0">
              <a:lnSpc>
                <a:spcPct val="150000"/>
              </a:lnSpc>
              <a:buNone/>
            </a:pPr>
            <a:r>
              <a:rPr lang="fr-FR" sz="2400" dirty="0">
                <a:latin typeface="Arial" panose="020B0604020202020204" pitchFamily="34" charset="0"/>
                <a:cs typeface="Arial" panose="020B0604020202020204" pitchFamily="34" charset="0"/>
              </a:rPr>
              <a:t>« Que viens-tu faire dans ma demeure ?</a:t>
            </a:r>
          </a:p>
          <a:p>
            <a:pPr marL="0" indent="0">
              <a:lnSpc>
                <a:spcPct val="150000"/>
              </a:lnSpc>
              <a:buNone/>
            </a:pPr>
            <a:r>
              <a:rPr lang="fr-FR" sz="2400" dirty="0">
                <a:latin typeface="Arial" panose="020B0604020202020204" pitchFamily="34" charset="0"/>
                <a:cs typeface="Arial" panose="020B0604020202020204" pitchFamily="34" charset="0"/>
              </a:rPr>
              <a:t>– Oncle Lion, roi des rois, que votre majesté ne s’emporte pas contre moi. Je viens lui rendre un grand service.</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le lion crie-t-il ?</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Quel service un galopin comme toi peut-il me rendre ?</a:t>
            </a:r>
          </a:p>
          <a:p>
            <a:pPr marL="0" indent="0">
              <a:lnSpc>
                <a:spcPct val="150000"/>
              </a:lnSpc>
              <a:buNone/>
            </a:pPr>
            <a:r>
              <a:rPr lang="fr-FR" dirty="0">
                <a:latin typeface="Arial" panose="020B0604020202020204" pitchFamily="34" charset="0"/>
                <a:cs typeface="Arial" panose="020B0604020202020204" pitchFamily="34" charset="0"/>
              </a:rPr>
              <a:t>– Un grand malheur va tomber sur le pays. La plus terrible des épidémies est signalée par un marabout venant de l’Orient. Cette épidémie, a-t-il dit, fera mourir tous les êtres vivants si on ne fait rien pour l’éloigner, je demande aux grands de la brousse d’offrir ce qui est nécessaire pour me permettre de l’arrêter. Ce marabout m’a choisi pour vous transmettre la commission.</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13942</TotalTime>
  <Words>3033</Words>
  <Application>Microsoft Office PowerPoint</Application>
  <PresentationFormat>Grand écran</PresentationFormat>
  <Paragraphs>481</Paragraphs>
  <Slides>63</Slides>
  <Notes>0</Notes>
  <HiddenSlides>0</HiddenSlides>
  <MMClips>0</MMClips>
  <ScaleCrop>false</ScaleCrop>
  <HeadingPairs>
    <vt:vector size="6" baseType="variant">
      <vt:variant>
        <vt:lpstr>Polices utilisées</vt:lpstr>
      </vt:variant>
      <vt:variant>
        <vt:i4>14</vt:i4>
      </vt:variant>
      <vt:variant>
        <vt:lpstr>Thème</vt:lpstr>
      </vt:variant>
      <vt:variant>
        <vt:i4>1</vt:i4>
      </vt:variant>
      <vt:variant>
        <vt:lpstr>Titres des diapositives</vt:lpstr>
      </vt:variant>
      <vt:variant>
        <vt:i4>63</vt:i4>
      </vt:variant>
    </vt:vector>
  </HeadingPairs>
  <TitlesOfParts>
    <vt:vector size="78" baseType="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L’auteur : LÉOPOLD SÉDAR SENGHOR</vt:lpstr>
      <vt:lpstr>Le livre : la belle histoire de Leuk-le-Lièvre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La suite :</vt:lpstr>
      <vt:lpstr>Présentation PowerPoint</vt:lpstr>
      <vt:lpstr>Présentation PowerPoint</vt:lpstr>
      <vt:lpstr>Questions : </vt:lpstr>
      <vt:lpstr>Le résumé</vt:lpstr>
      <vt:lpstr>Lecture entrainement.</vt:lpstr>
      <vt:lpstr>Les scores :</vt:lpstr>
      <vt:lpstr>Les mots invariables de la semaine : </vt:lpstr>
      <vt:lpstr>Regardons les un par un pour les photographier dans notre tête.</vt:lpstr>
      <vt:lpstr>Lecture rapide : chacun son tour</vt:lpstr>
      <vt:lpstr>Présentation PowerPoint</vt:lpstr>
      <vt:lpstr>reprise leçon : le futur.</vt:lpstr>
      <vt:lpstr>Présentation PowerPoint</vt:lpstr>
      <vt:lpstr>Présentation PowerPoint</vt:lpstr>
      <vt:lpstr>Les verbes du 3ème groupe au futur :</vt:lpstr>
      <vt:lpstr>Présentation PowerPoint</vt:lpstr>
      <vt:lpstr>Présentation PowerPoint</vt:lpstr>
      <vt:lpstr>Présentation PowerPoint</vt:lpstr>
      <vt:lpstr>Présentation PowerPoint</vt:lpstr>
      <vt:lpstr>Exercices : prépa dictée.</vt:lpstr>
      <vt:lpstr>Dans les phrases de la dictée, nous allons chercher les verbes.</vt:lpstr>
      <vt:lpstr>Copiez la première phrase :</vt:lpstr>
      <vt:lpstr>Présentation PowerPoint</vt:lpstr>
      <vt:lpstr>Présentation PowerPoint</vt:lpstr>
      <vt:lpstr>Copiez la deuxième phrase :</vt:lpstr>
      <vt:lpstr>Présentation PowerPoint</vt:lpstr>
      <vt:lpstr>Présentation PowerPoint</vt:lpstr>
      <vt:lpstr>Copiez la troisième phrase :</vt:lpstr>
      <vt:lpstr>Présentation PowerPoint</vt:lpstr>
      <vt:lpstr>Présentation PowerPoint</vt:lpstr>
      <vt:lpstr>Copiez la quatrième phrase :</vt:lpstr>
      <vt:lpstr>Présentation PowerPoint</vt:lpstr>
      <vt:lpstr>Présentation PowerPoint</vt:lpstr>
      <vt:lpstr>Copiez la dernière phrase :</vt:lpstr>
      <vt:lpstr>Présentation PowerPoint</vt:lpstr>
      <vt:lpstr>Présentation PowerPoint</vt:lpstr>
      <vt:lpstr>Présentation PowerPoint</vt:lpstr>
      <vt:lpstr>Revenons à la poésie : </vt:lpstr>
      <vt:lpstr>LE CORBEAU ET LE RENARD</vt:lpstr>
      <vt:lpstr>LE CORBEAU ET LE RENARD</vt:lpstr>
      <vt:lpstr>Présentation PowerPoint</vt:lpstr>
      <vt:lpstr>Présentation PowerPoint</vt:lpstr>
      <vt:lpstr>Présentation PowerPoint</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184</cp:revision>
  <dcterms:created xsi:type="dcterms:W3CDTF">2021-07-07T15:19:39Z</dcterms:created>
  <dcterms:modified xsi:type="dcterms:W3CDTF">2022-04-26T11:50:15Z</dcterms:modified>
</cp:coreProperties>
</file>