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343" r:id="rId2"/>
    <p:sldId id="257" r:id="rId3"/>
    <p:sldId id="702" r:id="rId4"/>
    <p:sldId id="690" r:id="rId5"/>
    <p:sldId id="703" r:id="rId6"/>
    <p:sldId id="684" r:id="rId7"/>
    <p:sldId id="688" r:id="rId8"/>
    <p:sldId id="689" r:id="rId9"/>
    <p:sldId id="696" r:id="rId10"/>
    <p:sldId id="523" r:id="rId11"/>
    <p:sldId id="676" r:id="rId12"/>
    <p:sldId id="279" r:id="rId13"/>
    <p:sldId id="306" r:id="rId14"/>
    <p:sldId id="697" r:id="rId15"/>
    <p:sldId id="698" r:id="rId16"/>
    <p:sldId id="685" r:id="rId17"/>
    <p:sldId id="695" r:id="rId18"/>
    <p:sldId id="647" r:id="rId19"/>
    <p:sldId id="648" r:id="rId20"/>
    <p:sldId id="843" r:id="rId21"/>
    <p:sldId id="844" r:id="rId22"/>
    <p:sldId id="400" r:id="rId23"/>
    <p:sldId id="510" r:id="rId24"/>
    <p:sldId id="388" r:id="rId25"/>
    <p:sldId id="389" r:id="rId26"/>
    <p:sldId id="512" r:id="rId27"/>
    <p:sldId id="834" r:id="rId28"/>
    <p:sldId id="835" r:id="rId29"/>
    <p:sldId id="340" r:id="rId30"/>
    <p:sldId id="836" r:id="rId31"/>
    <p:sldId id="341" r:id="rId32"/>
    <p:sldId id="354" r:id="rId33"/>
    <p:sldId id="837" r:id="rId34"/>
    <p:sldId id="838" r:id="rId35"/>
    <p:sldId id="825" r:id="rId36"/>
    <p:sldId id="821" r:id="rId37"/>
    <p:sldId id="840" r:id="rId38"/>
    <p:sldId id="823" r:id="rId39"/>
    <p:sldId id="839" r:id="rId40"/>
    <p:sldId id="841" r:id="rId41"/>
    <p:sldId id="608" r:id="rId42"/>
    <p:sldId id="609" r:id="rId43"/>
    <p:sldId id="610" r:id="rId44"/>
    <p:sldId id="611" r:id="rId45"/>
    <p:sldId id="612" r:id="rId4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36" autoAdjust="0"/>
    <p:restoredTop sz="94660"/>
  </p:normalViewPr>
  <p:slideViewPr>
    <p:cSldViewPr snapToGrid="0">
      <p:cViewPr varScale="1">
        <p:scale>
          <a:sx n="106" d="100"/>
          <a:sy n="106" d="100"/>
        </p:scale>
        <p:origin x="61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26/04/2022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21781943-704F-4DE4-8850-A0005D2D25CB}"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E76A7C96-06E4-43E3-963E-CCFD9A100F15}"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D64EB5A1-7783-4F9B-8483-445549FEBE25}"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6388A7BC-133B-46C4-9E47-D473924B56E1}"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3024E6BA-7128-4686-8A31-29C51CFBC0CE}"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621AB7E8-F485-484C-972A-2F854A4F553C}" type="datetime1">
              <a:rPr lang="fr-FR" smtClean="0"/>
              <a:t>26/04/2022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1CB05AAC-A39A-4DEA-AE5A-C05DBEE26458}" type="datetime1">
              <a:rPr lang="fr-FR" smtClean="0"/>
              <a:t>26/04/2022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CEAAE9B6-A5C9-4044-912D-CE628192D8D0}" type="datetime1">
              <a:rPr lang="fr-FR" smtClean="0"/>
              <a:t>26/04/2022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84CF30BD-83B6-4223-B153-A0CA10E12A3B}" type="datetime1">
              <a:rPr lang="fr-FR" smtClean="0"/>
              <a:t>26/04/2022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4DBC022E-B635-465C-A76A-0BDCA64AA026}" type="datetime1">
              <a:rPr lang="fr-FR" smtClean="0"/>
              <a:t>26/04/2022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788911D9-CBA6-4D27-A71E-AFAB9C4C8E4C}" type="datetime1">
              <a:rPr lang="fr-FR" smtClean="0"/>
              <a:t>26/04/2022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A069F9-23C4-4166-A2F9-45E728ACEBE8}"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9144000" cy="2985249"/>
          </a:xfrm>
        </p:spPr>
        <p:txBody>
          <a:bodyPr>
            <a:normAutofit lnSpcReduction="10000"/>
          </a:bodyPr>
          <a:lstStyle/>
          <a:p>
            <a:endParaRPr lang="fr-FR" sz="4800" dirty="0">
              <a:latin typeface="Arial" panose="020B0604020202020204" pitchFamily="34" charset="0"/>
              <a:cs typeface="Arial" panose="020B0604020202020204" pitchFamily="34" charset="0"/>
            </a:endParaRPr>
          </a:p>
          <a:p>
            <a:r>
              <a:rPr lang="fr-FR" sz="4800">
                <a:latin typeface="Arial" panose="020B0604020202020204" pitchFamily="34" charset="0"/>
                <a:cs typeface="Arial" panose="020B0604020202020204" pitchFamily="34" charset="0"/>
              </a:rPr>
              <a:t>Texte 42</a:t>
            </a:r>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La Belle Histoire de</a:t>
            </a:r>
          </a:p>
          <a:p>
            <a:r>
              <a:rPr lang="fr-FR" sz="4800" dirty="0">
                <a:latin typeface="Arial" panose="020B0604020202020204" pitchFamily="34" charset="0"/>
                <a:cs typeface="Arial" panose="020B0604020202020204" pitchFamily="34" charset="0"/>
              </a:rPr>
              <a:t> </a:t>
            </a:r>
            <a:r>
              <a:rPr lang="fr-FR" sz="4800" dirty="0" err="1">
                <a:latin typeface="Arial" panose="020B0604020202020204" pitchFamily="34" charset="0"/>
                <a:cs typeface="Arial" panose="020B0604020202020204" pitchFamily="34" charset="0"/>
              </a:rPr>
              <a:t>Leuk</a:t>
            </a:r>
            <a:r>
              <a:rPr lang="fr-FR" sz="4800" dirty="0">
                <a:latin typeface="Arial" panose="020B0604020202020204" pitchFamily="34" charset="0"/>
                <a:cs typeface="Arial" panose="020B0604020202020204" pitchFamily="34" charset="0"/>
              </a:rPr>
              <a:t>-le-lièvre </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sp>
        <p:nvSpPr>
          <p:cNvPr id="9" name="Espace réservé du pied de page 8">
            <a:extLst>
              <a:ext uri="{FF2B5EF4-FFF2-40B4-BE49-F238E27FC236}">
                <a16:creationId xmlns:a16="http://schemas.microsoft.com/office/drawing/2014/main" id="{4AAA9BE5-8D1E-4FA9-AF6B-FA9237A3F085}"/>
              </a:ext>
            </a:extLst>
          </p:cNvPr>
          <p:cNvSpPr>
            <a:spLocks noGrp="1"/>
          </p:cNvSpPr>
          <p:nvPr>
            <p:ph type="ftr" sz="quarter" idx="11"/>
          </p:nvPr>
        </p:nvSpPr>
        <p:spPr/>
        <p:txBody>
          <a:bodyPr/>
          <a:lstStyle/>
          <a:p>
            <a:r>
              <a:rPr lang="fr-FR"/>
              <a:t>www.dys-positif.fr</a:t>
            </a:r>
            <a:endParaRPr lang="fr-FR" dirty="0"/>
          </a:p>
        </p:txBody>
      </p:sp>
      <p:pic>
        <p:nvPicPr>
          <p:cNvPr id="4" name="Image 3">
            <a:extLst>
              <a:ext uri="{FF2B5EF4-FFF2-40B4-BE49-F238E27FC236}">
                <a16:creationId xmlns:a16="http://schemas.microsoft.com/office/drawing/2014/main" id="{A44E3F16-3BB3-4A36-9423-75925C0ED595}"/>
              </a:ext>
            </a:extLst>
          </p:cNvPr>
          <p:cNvPicPr>
            <a:picLocks noChangeAspect="1"/>
          </p:cNvPicPr>
          <p:nvPr/>
        </p:nvPicPr>
        <p:blipFill>
          <a:blip r:embed="rId3"/>
          <a:stretch>
            <a:fillRect/>
          </a:stretch>
        </p:blipFill>
        <p:spPr>
          <a:xfrm>
            <a:off x="9267165" y="2708872"/>
            <a:ext cx="2095500" cy="3124200"/>
          </a:xfrm>
          <a:prstGeom prst="rect">
            <a:avLst/>
          </a:prstGeom>
        </p:spPr>
      </p:pic>
    </p:spTree>
    <p:extLst>
      <p:ext uri="{BB962C8B-B14F-4D97-AF65-F5344CB8AC3E}">
        <p14:creationId xmlns:p14="http://schemas.microsoft.com/office/powerpoint/2010/main" val="204727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tângulo de cantos arredondados 195">
            <a:extLst>
              <a:ext uri="{FF2B5EF4-FFF2-40B4-BE49-F238E27FC236}">
                <a16:creationId xmlns:a16="http://schemas.microsoft.com/office/drawing/2014/main" id="{77AF5AC4-9EAB-4F04-8C18-74447080C3CA}"/>
              </a:ext>
            </a:extLst>
          </p:cNvPr>
          <p:cNvSpPr/>
          <p:nvPr/>
        </p:nvSpPr>
        <p:spPr>
          <a:xfrm>
            <a:off x="9255371" y="4537086"/>
            <a:ext cx="1797290" cy="1580885"/>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1" name="Retângulo de cantos arredondados 195">
            <a:extLst>
              <a:ext uri="{FF2B5EF4-FFF2-40B4-BE49-F238E27FC236}">
                <a16:creationId xmlns:a16="http://schemas.microsoft.com/office/drawing/2014/main" id="{20D67D63-E3C8-40B3-9E20-C91C85356951}"/>
              </a:ext>
            </a:extLst>
          </p:cNvPr>
          <p:cNvSpPr/>
          <p:nvPr/>
        </p:nvSpPr>
        <p:spPr>
          <a:xfrm>
            <a:off x="9480608" y="2777739"/>
            <a:ext cx="1718354" cy="1580885"/>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091D0BBA-B725-4CF1-BFC6-D513308BFE5C}"/>
              </a:ext>
            </a:extLst>
          </p:cNvPr>
          <p:cNvSpPr>
            <a:spLocks noGrp="1"/>
          </p:cNvSpPr>
          <p:nvPr>
            <p:ph type="title"/>
          </p:nvPr>
        </p:nvSpPr>
        <p:spPr>
          <a:xfrm>
            <a:off x="302795" y="98641"/>
            <a:ext cx="10515600" cy="735764"/>
          </a:xfrm>
        </p:spPr>
        <p:txBody>
          <a:bodyPr/>
          <a:lstStyle/>
          <a:p>
            <a:r>
              <a:rPr lang="fr-FR" dirty="0"/>
              <a:t>Les mots difficiles :</a:t>
            </a:r>
          </a:p>
        </p:txBody>
      </p:sp>
      <p:sp>
        <p:nvSpPr>
          <p:cNvPr id="11" name="ZoneTexte 10">
            <a:extLst>
              <a:ext uri="{FF2B5EF4-FFF2-40B4-BE49-F238E27FC236}">
                <a16:creationId xmlns:a16="http://schemas.microsoft.com/office/drawing/2014/main" id="{8046F456-1E1F-44CC-B3CC-ACF38E7A895A}"/>
              </a:ext>
            </a:extLst>
          </p:cNvPr>
          <p:cNvSpPr txBox="1"/>
          <p:nvPr/>
        </p:nvSpPr>
        <p:spPr>
          <a:xfrm>
            <a:off x="489160" y="1035084"/>
            <a:ext cx="9089858"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outre :</a:t>
            </a:r>
            <a:r>
              <a:rPr lang="fr-FR" sz="2800" dirty="0">
                <a:latin typeface="Arial" panose="020B0604020202020204" pitchFamily="34" charset="0"/>
                <a:cs typeface="Arial" panose="020B0604020202020204" pitchFamily="34" charset="0"/>
              </a:rPr>
              <a:t> nom féminin</a:t>
            </a:r>
          </a:p>
        </p:txBody>
      </p:sp>
      <p:sp>
        <p:nvSpPr>
          <p:cNvPr id="13" name="ZoneTexte 12">
            <a:extLst>
              <a:ext uri="{FF2B5EF4-FFF2-40B4-BE49-F238E27FC236}">
                <a16:creationId xmlns:a16="http://schemas.microsoft.com/office/drawing/2014/main" id="{00E4E579-C19B-4034-B273-0884992AD662}"/>
              </a:ext>
            </a:extLst>
          </p:cNvPr>
          <p:cNvSpPr txBox="1"/>
          <p:nvPr/>
        </p:nvSpPr>
        <p:spPr>
          <a:xfrm>
            <a:off x="356540" y="4648233"/>
            <a:ext cx="7668078" cy="658835"/>
          </a:xfrm>
          <a:prstGeom prst="rect">
            <a:avLst/>
          </a:prstGeom>
          <a:noFill/>
        </p:spPr>
        <p:txBody>
          <a:bodyPr wrap="square" rtlCol="0">
            <a:spAutoFit/>
          </a:bodyPr>
          <a:lstStyle/>
          <a:p>
            <a:pPr>
              <a:lnSpc>
                <a:spcPct val="150000"/>
              </a:lnSpc>
            </a:pPr>
            <a:r>
              <a:rPr lang="fr-FR" sz="2800" u="sng" dirty="0">
                <a:latin typeface="Arial" panose="020B0604020202020204" pitchFamily="34" charset="0"/>
                <a:cs typeface="Arial" panose="020B0604020202020204" pitchFamily="34" charset="0"/>
              </a:rPr>
              <a:t>demeure : </a:t>
            </a:r>
            <a:r>
              <a:rPr lang="fr-FR" sz="2800" dirty="0">
                <a:latin typeface="Arial" panose="020B0604020202020204" pitchFamily="34" charset="0"/>
                <a:cs typeface="Arial" panose="020B0604020202020204" pitchFamily="34" charset="0"/>
              </a:rPr>
              <a:t>nom féminin</a:t>
            </a:r>
          </a:p>
        </p:txBody>
      </p:sp>
      <p:sp>
        <p:nvSpPr>
          <p:cNvPr id="14" name="ZoneTexte 13">
            <a:extLst>
              <a:ext uri="{FF2B5EF4-FFF2-40B4-BE49-F238E27FC236}">
                <a16:creationId xmlns:a16="http://schemas.microsoft.com/office/drawing/2014/main" id="{928EEDA2-6B19-4859-9CA7-306DEFD29B4E}"/>
              </a:ext>
            </a:extLst>
          </p:cNvPr>
          <p:cNvSpPr txBox="1"/>
          <p:nvPr/>
        </p:nvSpPr>
        <p:spPr>
          <a:xfrm>
            <a:off x="436204" y="2833766"/>
            <a:ext cx="5727700"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marabout :</a:t>
            </a:r>
            <a:r>
              <a:rPr lang="fr-FR" sz="2800" dirty="0">
                <a:latin typeface="Arial" panose="020B0604020202020204" pitchFamily="34" charset="0"/>
                <a:cs typeface="Arial" panose="020B0604020202020204" pitchFamily="34" charset="0"/>
              </a:rPr>
              <a:t> nom masculin</a:t>
            </a:r>
          </a:p>
        </p:txBody>
      </p:sp>
      <p:sp>
        <p:nvSpPr>
          <p:cNvPr id="17" name="Retângulo de cantos arredondados 195">
            <a:extLst>
              <a:ext uri="{FF2B5EF4-FFF2-40B4-BE49-F238E27FC236}">
                <a16:creationId xmlns:a16="http://schemas.microsoft.com/office/drawing/2014/main" id="{F5E9198F-C11C-4A88-AF32-4F9AC56E35FE}"/>
              </a:ext>
            </a:extLst>
          </p:cNvPr>
          <p:cNvSpPr/>
          <p:nvPr/>
        </p:nvSpPr>
        <p:spPr>
          <a:xfrm>
            <a:off x="8660901" y="340416"/>
            <a:ext cx="1718353" cy="1778471"/>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8" name="CaixaDeTexto 109">
            <a:extLst>
              <a:ext uri="{FF2B5EF4-FFF2-40B4-BE49-F238E27FC236}">
                <a16:creationId xmlns:a16="http://schemas.microsoft.com/office/drawing/2014/main" id="{86E166C6-6A9E-4694-9262-3A825E379D4B}"/>
              </a:ext>
            </a:extLst>
          </p:cNvPr>
          <p:cNvSpPr txBox="1"/>
          <p:nvPr/>
        </p:nvSpPr>
        <p:spPr>
          <a:xfrm>
            <a:off x="8626647" y="407745"/>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outre</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CaixaDeTexto 109">
            <a:extLst>
              <a:ext uri="{FF2B5EF4-FFF2-40B4-BE49-F238E27FC236}">
                <a16:creationId xmlns:a16="http://schemas.microsoft.com/office/drawing/2014/main" id="{CD3169C0-19D4-4C15-B3EF-85B2012C4C74}"/>
              </a:ext>
            </a:extLst>
          </p:cNvPr>
          <p:cNvSpPr txBox="1"/>
          <p:nvPr/>
        </p:nvSpPr>
        <p:spPr>
          <a:xfrm>
            <a:off x="9325360" y="2874040"/>
            <a:ext cx="2063115" cy="586699"/>
          </a:xfrm>
          <a:prstGeom prst="rect">
            <a:avLst/>
          </a:prstGeom>
          <a:noFill/>
        </p:spPr>
        <p:txBody>
          <a:bodyPr wrap="square" rtlCol="0">
            <a:noAutofit/>
          </a:bodyPr>
          <a:lstStyle/>
          <a:p>
            <a:pPr algn="ctr">
              <a:lnSpc>
                <a:spcPct val="107000"/>
              </a:lnSpc>
              <a:spcAft>
                <a:spcPts val="800"/>
              </a:spcAft>
            </a:pPr>
            <a:r>
              <a:rPr lang="pt-BR" dirty="0">
                <a:solidFill>
                  <a:srgbClr val="000000"/>
                </a:solidFill>
                <a:latin typeface="Arial Unicode MS"/>
                <a:ea typeface="Arial Unicode MS"/>
                <a:cs typeface="Arial Unicode MS"/>
              </a:rPr>
              <a:t>marabout</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1B0CCEE4-4DD1-41BA-A01A-1C04840A90C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27753" y="968833"/>
            <a:ext cx="268247" cy="457240"/>
          </a:xfrm>
          <a:prstGeom prst="rect">
            <a:avLst/>
          </a:prstGeom>
        </p:spPr>
      </p:pic>
      <p:pic>
        <p:nvPicPr>
          <p:cNvPr id="9" name="Image 8">
            <a:extLst>
              <a:ext uri="{FF2B5EF4-FFF2-40B4-BE49-F238E27FC236}">
                <a16:creationId xmlns:a16="http://schemas.microsoft.com/office/drawing/2014/main" id="{0D04621B-3F6A-4213-97E2-2A23ECFCA5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26471" y="2659114"/>
            <a:ext cx="268247" cy="457240"/>
          </a:xfrm>
          <a:prstGeom prst="rect">
            <a:avLst/>
          </a:prstGeom>
        </p:spPr>
      </p:pic>
      <p:pic>
        <p:nvPicPr>
          <p:cNvPr id="10" name="Image 9">
            <a:extLst>
              <a:ext uri="{FF2B5EF4-FFF2-40B4-BE49-F238E27FC236}">
                <a16:creationId xmlns:a16="http://schemas.microsoft.com/office/drawing/2014/main" id="{F1CE42D9-4EFB-475A-8139-A2413E1E1C6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53838" y="4573859"/>
            <a:ext cx="268247" cy="457240"/>
          </a:xfrm>
          <a:prstGeom prst="rect">
            <a:avLst/>
          </a:prstGeom>
        </p:spPr>
      </p:pic>
      <p:sp>
        <p:nvSpPr>
          <p:cNvPr id="33" name="ZoneTexte 32">
            <a:extLst>
              <a:ext uri="{FF2B5EF4-FFF2-40B4-BE49-F238E27FC236}">
                <a16:creationId xmlns:a16="http://schemas.microsoft.com/office/drawing/2014/main" id="{47B80C9C-4174-4B02-B956-DC584B96CFC7}"/>
              </a:ext>
            </a:extLst>
          </p:cNvPr>
          <p:cNvSpPr txBox="1"/>
          <p:nvPr/>
        </p:nvSpPr>
        <p:spPr>
          <a:xfrm>
            <a:off x="443136" y="1485311"/>
            <a:ext cx="8027509"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Peau d'animal cousue en forme de sac et servant de récipient.</a:t>
            </a:r>
          </a:p>
        </p:txBody>
      </p:sp>
      <p:sp>
        <p:nvSpPr>
          <p:cNvPr id="35" name="ZoneTexte 34">
            <a:extLst>
              <a:ext uri="{FF2B5EF4-FFF2-40B4-BE49-F238E27FC236}">
                <a16:creationId xmlns:a16="http://schemas.microsoft.com/office/drawing/2014/main" id="{BDB56F65-7B86-4681-A890-3F654E943E0D}"/>
              </a:ext>
            </a:extLst>
          </p:cNvPr>
          <p:cNvSpPr txBox="1"/>
          <p:nvPr/>
        </p:nvSpPr>
        <p:spPr>
          <a:xfrm>
            <a:off x="428569" y="3333285"/>
            <a:ext cx="8819167"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En Afrique : musulman sage et respecté. </a:t>
            </a:r>
          </a:p>
          <a:p>
            <a:pPr>
              <a:lnSpc>
                <a:spcPct val="150000"/>
              </a:lnSpc>
            </a:pPr>
            <a:r>
              <a:rPr lang="fr-FR" sz="2400" dirty="0">
                <a:latin typeface="Arial" panose="020B0604020202020204" pitchFamily="34" charset="0"/>
                <a:cs typeface="Arial" panose="020B0604020202020204" pitchFamily="34" charset="0"/>
              </a:rPr>
              <a:t>En Europe : envoûteur, sorcier.</a:t>
            </a:r>
          </a:p>
        </p:txBody>
      </p:sp>
      <p:sp>
        <p:nvSpPr>
          <p:cNvPr id="37" name="ZoneTexte 36">
            <a:extLst>
              <a:ext uri="{FF2B5EF4-FFF2-40B4-BE49-F238E27FC236}">
                <a16:creationId xmlns:a16="http://schemas.microsoft.com/office/drawing/2014/main" id="{2987D6B0-3EA6-4184-AEDE-BC7D008CC2E5}"/>
              </a:ext>
            </a:extLst>
          </p:cNvPr>
          <p:cNvSpPr txBox="1"/>
          <p:nvPr/>
        </p:nvSpPr>
        <p:spPr>
          <a:xfrm>
            <a:off x="391522" y="5248552"/>
            <a:ext cx="8269379"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logement, domicile, habitation.</a:t>
            </a:r>
          </a:p>
        </p:txBody>
      </p:sp>
      <p:sp>
        <p:nvSpPr>
          <p:cNvPr id="20" name="CaixaDeTexto 109">
            <a:extLst>
              <a:ext uri="{FF2B5EF4-FFF2-40B4-BE49-F238E27FC236}">
                <a16:creationId xmlns:a16="http://schemas.microsoft.com/office/drawing/2014/main" id="{8FD119FD-2B6D-405B-B044-6B4DC7A3EF40}"/>
              </a:ext>
            </a:extLst>
          </p:cNvPr>
          <p:cNvSpPr txBox="1"/>
          <p:nvPr/>
        </p:nvSpPr>
        <p:spPr>
          <a:xfrm>
            <a:off x="9290353" y="4648233"/>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demeure</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Espace réservé du pied de page 6">
            <a:extLst>
              <a:ext uri="{FF2B5EF4-FFF2-40B4-BE49-F238E27FC236}">
                <a16:creationId xmlns:a16="http://schemas.microsoft.com/office/drawing/2014/main" id="{A6D4DCF2-7BAF-4528-A1AC-98D90F1D87FB}"/>
              </a:ext>
            </a:extLst>
          </p:cNvPr>
          <p:cNvSpPr>
            <a:spLocks noGrp="1"/>
          </p:cNvSpPr>
          <p:nvPr>
            <p:ph type="ftr" sz="quarter" idx="11"/>
          </p:nvPr>
        </p:nvSpPr>
        <p:spPr/>
        <p:txBody>
          <a:bodyPr/>
          <a:lstStyle/>
          <a:p>
            <a:r>
              <a:rPr lang="fr-FR"/>
              <a:t>www.dys-positif.fr</a:t>
            </a:r>
            <a:endParaRPr lang="fr-FR" dirty="0"/>
          </a:p>
        </p:txBody>
      </p:sp>
      <p:pic>
        <p:nvPicPr>
          <p:cNvPr id="3" name="Image 2">
            <a:extLst>
              <a:ext uri="{FF2B5EF4-FFF2-40B4-BE49-F238E27FC236}">
                <a16:creationId xmlns:a16="http://schemas.microsoft.com/office/drawing/2014/main" id="{C748212B-D57E-4476-BCF9-A213213BA67D}"/>
              </a:ext>
            </a:extLst>
          </p:cNvPr>
          <p:cNvPicPr>
            <a:picLocks noChangeAspect="1"/>
          </p:cNvPicPr>
          <p:nvPr/>
        </p:nvPicPr>
        <p:blipFill>
          <a:blip r:embed="rId3"/>
          <a:stretch>
            <a:fillRect/>
          </a:stretch>
        </p:blipFill>
        <p:spPr>
          <a:xfrm>
            <a:off x="8956093" y="904290"/>
            <a:ext cx="1245851" cy="1245851"/>
          </a:xfrm>
          <a:prstGeom prst="rect">
            <a:avLst/>
          </a:prstGeom>
        </p:spPr>
      </p:pic>
      <p:pic>
        <p:nvPicPr>
          <p:cNvPr id="6" name="Image 5">
            <a:extLst>
              <a:ext uri="{FF2B5EF4-FFF2-40B4-BE49-F238E27FC236}">
                <a16:creationId xmlns:a16="http://schemas.microsoft.com/office/drawing/2014/main" id="{499FC6DC-2C84-4168-9488-C60B232AC761}"/>
              </a:ext>
            </a:extLst>
          </p:cNvPr>
          <p:cNvPicPr>
            <a:picLocks noChangeAspect="1"/>
          </p:cNvPicPr>
          <p:nvPr/>
        </p:nvPicPr>
        <p:blipFill>
          <a:blip r:embed="rId4"/>
          <a:stretch>
            <a:fillRect/>
          </a:stretch>
        </p:blipFill>
        <p:spPr>
          <a:xfrm>
            <a:off x="9773426" y="3260706"/>
            <a:ext cx="1071633" cy="1071633"/>
          </a:xfrm>
          <a:prstGeom prst="rect">
            <a:avLst/>
          </a:prstGeom>
        </p:spPr>
      </p:pic>
      <p:pic>
        <p:nvPicPr>
          <p:cNvPr id="12" name="Image 11">
            <a:extLst>
              <a:ext uri="{FF2B5EF4-FFF2-40B4-BE49-F238E27FC236}">
                <a16:creationId xmlns:a16="http://schemas.microsoft.com/office/drawing/2014/main" id="{DB961867-0C1E-47AA-992A-921258CCADCE}"/>
              </a:ext>
            </a:extLst>
          </p:cNvPr>
          <p:cNvPicPr>
            <a:picLocks noChangeAspect="1"/>
          </p:cNvPicPr>
          <p:nvPr/>
        </p:nvPicPr>
        <p:blipFill>
          <a:blip r:embed="rId5"/>
          <a:stretch>
            <a:fillRect/>
          </a:stretch>
        </p:blipFill>
        <p:spPr>
          <a:xfrm>
            <a:off x="9610737" y="5036047"/>
            <a:ext cx="1002860" cy="1002860"/>
          </a:xfrm>
          <a:prstGeom prst="rect">
            <a:avLst/>
          </a:prstGeom>
        </p:spPr>
      </p:pic>
    </p:spTree>
    <p:extLst>
      <p:ext uri="{BB962C8B-B14F-4D97-AF65-F5344CB8AC3E}">
        <p14:creationId xmlns:p14="http://schemas.microsoft.com/office/powerpoint/2010/main" val="2209164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2"/>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1" grpId="0" animBg="1"/>
      <p:bldP spid="2" grpId="0"/>
      <p:bldP spid="11" grpId="0"/>
      <p:bldP spid="13" grpId="0"/>
      <p:bldP spid="14" grpId="0"/>
      <p:bldP spid="17" grpId="0" animBg="1"/>
      <p:bldP spid="18" grpId="0"/>
      <p:bldP spid="22" grpId="0"/>
      <p:bldP spid="33" grpId="0"/>
      <p:bldP spid="35" grpId="0"/>
      <p:bldP spid="37"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313603"/>
          </a:xfrm>
        </p:spPr>
        <p:txBody>
          <a:bodyPr>
            <a:normAutofit fontScale="92500"/>
          </a:bodyPr>
          <a:lstStyle/>
          <a:p>
            <a:pPr>
              <a:lnSpc>
                <a:spcPct val="170000"/>
              </a:lnSpc>
            </a:pPr>
            <a:r>
              <a:rPr lang="fr-FR" sz="2400" dirty="0"/>
              <a:t>Le texte : </a:t>
            </a:r>
          </a:p>
          <a:p>
            <a:pPr marL="0" indent="0">
              <a:lnSpc>
                <a:spcPct val="170000"/>
              </a:lnSpc>
              <a:buNone/>
            </a:pP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-le-lièvre a été capturé par un homme qui veut le manger. Il parvient à s’enfuir mais est blessé. Il va voir une fée qui accepte de le soigner mais il lui faut des ingrédients : du lait de Baleine et d’Éléphant, une dent de Lion et une griffe de Léopard.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part à la recherche de ces ingrédients. </a:t>
            </a:r>
          </a:p>
          <a:p>
            <a:pPr marL="0" indent="0">
              <a:lnSpc>
                <a:spcPct val="170000"/>
              </a:lnSpc>
              <a:buNone/>
            </a:pPr>
            <a:r>
              <a:rPr lang="fr-FR" dirty="0">
                <a:latin typeface="Arial" panose="020B0604020202020204" pitchFamily="34" charset="0"/>
                <a:cs typeface="Arial" panose="020B0604020202020204" pitchFamily="34" charset="0"/>
              </a:rPr>
              <a:t>Il a déjà réussi à récupérer les deux premiers ingrédients.</a:t>
            </a:r>
          </a:p>
          <a:p>
            <a:pPr>
              <a:lnSpc>
                <a:spcPct val="150000"/>
              </a:lnSpc>
            </a:pPr>
            <a:endParaRPr lang="fr-FR" dirty="0"/>
          </a:p>
          <a:p>
            <a:pPr marL="0" indent="0">
              <a:lnSpc>
                <a:spcPct val="150000"/>
              </a:lnSpc>
              <a:buNone/>
            </a:pPr>
            <a:endParaRPr lang="fr-FR" dirty="0"/>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2"/>
          <a:stretch>
            <a:fillRect/>
          </a:stretch>
        </p:blipFill>
        <p:spPr>
          <a:xfrm>
            <a:off x="11475220" y="192224"/>
            <a:ext cx="383906" cy="643971"/>
          </a:xfrm>
          <a:prstGeom prst="rect">
            <a:avLst/>
          </a:prstGeom>
        </p:spPr>
      </p:pic>
      <p:sp>
        <p:nvSpPr>
          <p:cNvPr id="7" name="ZoneTexte 6">
            <a:extLst>
              <a:ext uri="{FF2B5EF4-FFF2-40B4-BE49-F238E27FC236}">
                <a16:creationId xmlns:a16="http://schemas.microsoft.com/office/drawing/2014/main" id="{8D5DC5EE-7B89-4F0C-8D26-60FD64A5B36C}"/>
              </a:ext>
            </a:extLst>
          </p:cNvPr>
          <p:cNvSpPr txBox="1"/>
          <p:nvPr/>
        </p:nvSpPr>
        <p:spPr>
          <a:xfrm>
            <a:off x="520364" y="4662236"/>
            <a:ext cx="10500561"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est le personnage ?</a:t>
            </a:r>
          </a:p>
          <a:p>
            <a:pPr>
              <a:lnSpc>
                <a:spcPct val="150000"/>
              </a:lnSpc>
            </a:pPr>
            <a:r>
              <a:rPr lang="fr-FR" sz="2800" dirty="0">
                <a:solidFill>
                  <a:schemeClr val="accent1"/>
                </a:solidFill>
                <a:latin typeface="Arial" panose="020B0604020202020204" pitchFamily="34" charset="0"/>
                <a:cs typeface="Arial" panose="020B0604020202020204" pitchFamily="34" charset="0"/>
              </a:rPr>
              <a:t>Que veut-il ? Pourquoi ?</a:t>
            </a:r>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358280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DBD1CB-4DF7-42B3-BF81-093CFFC5A942}"/>
              </a:ext>
            </a:extLst>
          </p:cNvPr>
          <p:cNvSpPr>
            <a:spLocks noGrp="1"/>
          </p:cNvSpPr>
          <p:nvPr>
            <p:ph idx="1"/>
          </p:nvPr>
        </p:nvSpPr>
        <p:spPr>
          <a:xfrm>
            <a:off x="973498" y="820261"/>
            <a:ext cx="10002634" cy="4033699"/>
          </a:xfrm>
        </p:spPr>
        <p:txBody>
          <a:bodyPr>
            <a:noAutofit/>
          </a:bodyPr>
          <a:lstStyle/>
          <a:p>
            <a:pPr marL="0" indent="0">
              <a:lnSpc>
                <a:spcPct val="150000"/>
              </a:lnSpc>
              <a:buNone/>
            </a:pPr>
            <a:r>
              <a:rPr lang="fr-FR" sz="2400" dirty="0">
                <a:latin typeface="Arial" panose="020B0604020202020204" pitchFamily="34" charset="0"/>
                <a:cs typeface="Arial" panose="020B0604020202020204" pitchFamily="34" charset="0"/>
              </a:rPr>
              <a:t>Porteur d’une gourde pleine du lait d’Éléphant et d’une outre contenant du lait de Baleine, </a:t>
            </a:r>
            <a:r>
              <a:rPr lang="fr-FR" sz="2400" dirty="0" err="1">
                <a:latin typeface="Arial" panose="020B0604020202020204" pitchFamily="34" charset="0"/>
                <a:cs typeface="Arial" panose="020B0604020202020204" pitchFamily="34" charset="0"/>
              </a:rPr>
              <a:t>Leuk</a:t>
            </a:r>
            <a:r>
              <a:rPr lang="fr-FR" sz="2400" dirty="0">
                <a:latin typeface="Arial" panose="020B0604020202020204" pitchFamily="34" charset="0"/>
                <a:cs typeface="Arial" panose="020B0604020202020204" pitchFamily="34" charset="0"/>
              </a:rPr>
              <a:t> se rend tout droit chez Oncle </a:t>
            </a:r>
            <a:r>
              <a:rPr lang="fr-FR" sz="2400" dirty="0" err="1">
                <a:latin typeface="Arial" panose="020B0604020202020204" pitchFamily="34" charset="0"/>
                <a:cs typeface="Arial" panose="020B0604020202020204" pitchFamily="34" charset="0"/>
              </a:rPr>
              <a:t>Gaïndé</a:t>
            </a:r>
            <a:r>
              <a:rPr lang="fr-FR" sz="2400" dirty="0">
                <a:latin typeface="Arial" panose="020B0604020202020204" pitchFamily="34" charset="0"/>
                <a:cs typeface="Arial" panose="020B0604020202020204" pitchFamily="34" charset="0"/>
              </a:rPr>
              <a:t>-le-lion.</a:t>
            </a:r>
          </a:p>
          <a:p>
            <a:pPr marL="0" indent="0">
              <a:lnSpc>
                <a:spcPct val="150000"/>
              </a:lnSpc>
              <a:buNone/>
            </a:pPr>
            <a:r>
              <a:rPr lang="fr-FR" sz="2400" dirty="0">
                <a:latin typeface="Arial" panose="020B0604020202020204" pitchFamily="34" charset="0"/>
                <a:cs typeface="Arial" panose="020B0604020202020204" pitchFamily="34" charset="0"/>
              </a:rPr>
              <a:t>Dès que ce dernier l’aperçoit, il crie de sa voix de tonnerre :</a:t>
            </a:r>
          </a:p>
          <a:p>
            <a:pPr marL="0" indent="0">
              <a:lnSpc>
                <a:spcPct val="150000"/>
              </a:lnSpc>
              <a:buNone/>
            </a:pPr>
            <a:r>
              <a:rPr lang="fr-FR" sz="2400" dirty="0">
                <a:latin typeface="Arial" panose="020B0604020202020204" pitchFamily="34" charset="0"/>
                <a:cs typeface="Arial" panose="020B0604020202020204" pitchFamily="34" charset="0"/>
              </a:rPr>
              <a:t>« Que viens-tu faire dans ma demeure ?</a:t>
            </a:r>
          </a:p>
          <a:p>
            <a:pPr marL="0" indent="0">
              <a:lnSpc>
                <a:spcPct val="150000"/>
              </a:lnSpc>
              <a:buNone/>
            </a:pPr>
            <a:r>
              <a:rPr lang="fr-FR" sz="2400" dirty="0">
                <a:latin typeface="Arial" panose="020B0604020202020204" pitchFamily="34" charset="0"/>
                <a:cs typeface="Arial" panose="020B0604020202020204" pitchFamily="34" charset="0"/>
              </a:rPr>
              <a:t>– Oncle Lion, roi des rois, que votre majesté ne s’emporte pas contre moi. Je viens lui rendre un grand service.</a:t>
            </a:r>
          </a:p>
          <a:p>
            <a:pPr marL="0" indent="0">
              <a:lnSpc>
                <a:spcPct val="150000"/>
              </a:lnSpc>
              <a:buNone/>
            </a:pPr>
            <a:endParaRPr lang="fr-FR" sz="24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B387AFF2-42FA-45B1-92E3-B7FF813509DF}"/>
              </a:ext>
            </a:extLst>
          </p:cNvPr>
          <p:cNvSpPr>
            <a:spLocks noGrp="1"/>
          </p:cNvSpPr>
          <p:nvPr>
            <p:ph type="ftr" sz="quarter" idx="11"/>
          </p:nvPr>
        </p:nvSpPr>
        <p:spPr/>
        <p:txBody>
          <a:bodyPr/>
          <a:lstStyle/>
          <a:p>
            <a:r>
              <a:rPr lang="fr-FR"/>
              <a:t>www.dys-positif.fr</a:t>
            </a:r>
            <a:endParaRPr lang="fr-FR" dirty="0"/>
          </a:p>
        </p:txBody>
      </p:sp>
      <p:sp>
        <p:nvSpPr>
          <p:cNvPr id="5" name="ZoneTexte 4">
            <a:extLst>
              <a:ext uri="{FF2B5EF4-FFF2-40B4-BE49-F238E27FC236}">
                <a16:creationId xmlns:a16="http://schemas.microsoft.com/office/drawing/2014/main" id="{384F6EF1-D99C-4831-9B32-2D74D0584495}"/>
              </a:ext>
            </a:extLst>
          </p:cNvPr>
          <p:cNvSpPr txBox="1"/>
          <p:nvPr/>
        </p:nvSpPr>
        <p:spPr>
          <a:xfrm>
            <a:off x="973498" y="4946319"/>
            <a:ext cx="5523508"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parle ?</a:t>
            </a:r>
          </a:p>
          <a:p>
            <a:pPr>
              <a:lnSpc>
                <a:spcPct val="150000"/>
              </a:lnSpc>
            </a:pPr>
            <a:r>
              <a:rPr lang="fr-FR" sz="2800" dirty="0">
                <a:solidFill>
                  <a:schemeClr val="accent1"/>
                </a:solidFill>
                <a:latin typeface="Arial" panose="020B0604020202020204" pitchFamily="34" charset="0"/>
                <a:cs typeface="Arial" panose="020B0604020202020204" pitchFamily="34" charset="0"/>
              </a:rPr>
              <a:t>Pourquoi le lion crie-t-il ?</a:t>
            </a:r>
          </a:p>
        </p:txBody>
      </p:sp>
    </p:spTree>
    <p:extLst>
      <p:ext uri="{BB962C8B-B14F-4D97-AF65-F5344CB8AC3E}">
        <p14:creationId xmlns:p14="http://schemas.microsoft.com/office/powerpoint/2010/main" val="70374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591553" y="315661"/>
            <a:ext cx="11169316" cy="6006933"/>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 Quel service un galopin comme toi peut-il me rendre ?</a:t>
            </a:r>
          </a:p>
          <a:p>
            <a:pPr marL="0" indent="0">
              <a:lnSpc>
                <a:spcPct val="150000"/>
              </a:lnSpc>
              <a:buNone/>
            </a:pPr>
            <a:r>
              <a:rPr lang="fr-FR" dirty="0">
                <a:latin typeface="Arial" panose="020B0604020202020204" pitchFamily="34" charset="0"/>
                <a:cs typeface="Arial" panose="020B0604020202020204" pitchFamily="34" charset="0"/>
              </a:rPr>
              <a:t>– Un grand malheur va tomber sur le pays. La plus terrible des épidémies est signalée par un marabout venant de l’Orient. Cette épidémie, a-t-il dit, fera mourir tous les êtres vivants si on ne fait rien pour l’éloigner, je demande aux grands de la brousse d’offrir ce qui est nécessaire pour me permettre de l’arrêter. Ce marabout m’a choisi pour vous transmettre la commission.</a:t>
            </a:r>
          </a:p>
          <a:p>
            <a:pPr marL="0" indent="0">
              <a:lnSpc>
                <a:spcPct val="150000"/>
              </a:lnSpc>
              <a:buNone/>
            </a:pPr>
            <a:r>
              <a:rPr lang="fr-FR" dirty="0">
                <a:latin typeface="Arial" panose="020B0604020202020204" pitchFamily="34" charset="0"/>
                <a:cs typeface="Arial" panose="020B0604020202020204" pitchFamily="34" charset="0"/>
              </a:rPr>
              <a:t>			</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565898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0301C4A-83B5-46D4-A895-76C899629264}"/>
              </a:ext>
            </a:extLst>
          </p:cNvPr>
          <p:cNvSpPr>
            <a:spLocks noGrp="1"/>
          </p:cNvSpPr>
          <p:nvPr>
            <p:ph idx="1"/>
          </p:nvPr>
        </p:nvSpPr>
        <p:spPr>
          <a:xfrm>
            <a:off x="838200" y="1032095"/>
            <a:ext cx="10515600" cy="5144868"/>
          </a:xfrm>
        </p:spPr>
        <p:txBody>
          <a:bodyPr>
            <a:normAutofit fontScale="85000" lnSpcReduction="20000"/>
          </a:bodyPr>
          <a:lstStyle/>
          <a:p>
            <a:pPr marL="0" indent="0">
              <a:lnSpc>
                <a:spcPct val="150000"/>
              </a:lnSpc>
              <a:buNone/>
            </a:pPr>
            <a:r>
              <a:rPr lang="fr-FR" dirty="0">
                <a:latin typeface="Arial" panose="020B0604020202020204" pitchFamily="34" charset="0"/>
                <a:cs typeface="Arial" panose="020B0604020202020204" pitchFamily="34" charset="0"/>
              </a:rPr>
              <a:t>– Et que demande-t-il pour arrêter l’épidémie ?</a:t>
            </a:r>
          </a:p>
          <a:p>
            <a:pPr marL="0" indent="0">
              <a:lnSpc>
                <a:spcPct val="150000"/>
              </a:lnSpc>
              <a:buNone/>
            </a:pPr>
            <a:r>
              <a:rPr lang="fr-FR" dirty="0">
                <a:latin typeface="Arial" panose="020B0604020202020204" pitchFamily="34" charset="0"/>
                <a:cs typeface="Arial" panose="020B0604020202020204" pitchFamily="34" charset="0"/>
              </a:rPr>
              <a:t>– Pas grand-chose, votre majesté. Il lui faut du lait d’Éléphant, du lait de Baleine, une dent de votre majesté et une griffe de Panthère.</a:t>
            </a:r>
          </a:p>
          <a:p>
            <a:pPr marL="0" indent="0">
              <a:lnSpc>
                <a:spcPct val="150000"/>
              </a:lnSpc>
              <a:buNone/>
            </a:pPr>
            <a:r>
              <a:rPr lang="fr-FR" dirty="0">
                <a:latin typeface="Arial" panose="020B0604020202020204" pitchFamily="34" charset="0"/>
                <a:cs typeface="Arial" panose="020B0604020202020204" pitchFamily="34" charset="0"/>
              </a:rPr>
              <a:t>– Et qu’est-ce qui prouve que tu ne mens pas ?</a:t>
            </a:r>
          </a:p>
          <a:p>
            <a:pPr marL="0" indent="0">
              <a:lnSpc>
                <a:spcPct val="150000"/>
              </a:lnSpc>
              <a:buNone/>
            </a:pPr>
            <a:r>
              <a:rPr lang="fr-FR" dirty="0">
                <a:latin typeface="Arial" panose="020B0604020202020204" pitchFamily="34" charset="0"/>
                <a:cs typeface="Arial" panose="020B0604020202020204" pitchFamily="34" charset="0"/>
              </a:rPr>
              <a:t>– La preuve, la voici », dit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en ouvrant l’outre et la gourde.</a:t>
            </a:r>
          </a:p>
          <a:p>
            <a:pPr marL="0" indent="0">
              <a:lnSpc>
                <a:spcPct val="150000"/>
              </a:lnSpc>
              <a:buNone/>
            </a:pPr>
            <a:r>
              <a:rPr lang="fr-FR" dirty="0">
                <a:latin typeface="Arial" panose="020B0604020202020204" pitchFamily="34" charset="0"/>
                <a:cs typeface="Arial" panose="020B0604020202020204" pitchFamily="34" charset="0"/>
              </a:rPr>
              <a:t>Oncle </a:t>
            </a:r>
            <a:r>
              <a:rPr lang="fr-FR" dirty="0" err="1">
                <a:latin typeface="Arial" panose="020B0604020202020204" pitchFamily="34" charset="0"/>
                <a:cs typeface="Arial" panose="020B0604020202020204" pitchFamily="34" charset="0"/>
              </a:rPr>
              <a:t>Gaïndé</a:t>
            </a:r>
            <a:r>
              <a:rPr lang="fr-FR" dirty="0">
                <a:latin typeface="Arial" panose="020B0604020202020204" pitchFamily="34" charset="0"/>
                <a:cs typeface="Arial" panose="020B0604020202020204" pitchFamily="34" charset="0"/>
              </a:rPr>
              <a:t> examine fort attentivement le contenu des deux récipients.</a:t>
            </a:r>
          </a:p>
          <a:p>
            <a:pPr marL="0" indent="0">
              <a:lnSpc>
                <a:spcPct val="150000"/>
              </a:lnSpc>
              <a:buNone/>
            </a:pPr>
            <a:r>
              <a:rPr lang="fr-FR" dirty="0">
                <a:latin typeface="Arial" panose="020B0604020202020204" pitchFamily="34" charset="0"/>
                <a:cs typeface="Arial" panose="020B0604020202020204" pitchFamily="34" charset="0"/>
              </a:rPr>
              <a:t>« Tu as raison. » Le Lion réfléchit un instant et dit : « Je ne serai pas moins généreux que les autres. Et quelle est celle de mes dents que veut le marabout?</a:t>
            </a:r>
          </a:p>
          <a:p>
            <a:endParaRPr lang="fr-FR" dirty="0"/>
          </a:p>
        </p:txBody>
      </p:sp>
      <p:sp>
        <p:nvSpPr>
          <p:cNvPr id="4" name="Espace réservé du pied de page 3">
            <a:extLst>
              <a:ext uri="{FF2B5EF4-FFF2-40B4-BE49-F238E27FC236}">
                <a16:creationId xmlns:a16="http://schemas.microsoft.com/office/drawing/2014/main" id="{1419B81E-6F73-4CB6-9526-A8719601F44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5279186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0301C4A-83B5-46D4-A895-76C899629264}"/>
              </a:ext>
            </a:extLst>
          </p:cNvPr>
          <p:cNvSpPr>
            <a:spLocks noGrp="1"/>
          </p:cNvSpPr>
          <p:nvPr>
            <p:ph idx="1"/>
          </p:nvPr>
        </p:nvSpPr>
        <p:spPr>
          <a:xfrm>
            <a:off x="838200" y="1032095"/>
            <a:ext cx="10515600" cy="5144868"/>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 N’importe laquelle, sire, répond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a:t>
            </a:r>
          </a:p>
          <a:p>
            <a:pPr marL="0" indent="0">
              <a:lnSpc>
                <a:spcPct val="150000"/>
              </a:lnSpc>
              <a:buNone/>
            </a:pPr>
            <a:r>
              <a:rPr lang="fr-FR" dirty="0">
                <a:latin typeface="Arial" panose="020B0604020202020204" pitchFamily="34" charset="0"/>
                <a:cs typeface="Arial" panose="020B0604020202020204" pitchFamily="34" charset="0"/>
              </a:rPr>
              <a:t>– Et bien justement, une dent me fait mal depuis longtemps. Qu’on fasse venir un forgeron pour qu’il l’enlève. »</a:t>
            </a:r>
          </a:p>
          <a:p>
            <a:pPr marL="0" indent="0">
              <a:lnSpc>
                <a:spcPct val="150000"/>
              </a:lnSpc>
              <a:buNone/>
            </a:pPr>
            <a:r>
              <a:rPr lang="fr-FR" dirty="0">
                <a:latin typeface="Arial" panose="020B0604020202020204" pitchFamily="34" charset="0"/>
                <a:cs typeface="Arial" panose="020B0604020202020204" pitchFamily="34" charset="0"/>
              </a:rPr>
              <a:t>Ainsi dit, ainsi fait.</a:t>
            </a:r>
          </a:p>
          <a:p>
            <a:pPr marL="0" indent="0">
              <a:lnSpc>
                <a:spcPct val="150000"/>
              </a:lnSpc>
              <a:buNone/>
            </a:pP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emporte une grosse molaire d’Oncle </a:t>
            </a:r>
            <a:r>
              <a:rPr lang="fr-FR" dirty="0" err="1">
                <a:latin typeface="Arial" panose="020B0604020202020204" pitchFamily="34" charset="0"/>
                <a:cs typeface="Arial" panose="020B0604020202020204" pitchFamily="34" charset="0"/>
              </a:rPr>
              <a:t>Gaïndé</a:t>
            </a:r>
            <a:r>
              <a:rPr lang="fr-FR" dirty="0">
                <a:latin typeface="Arial" panose="020B0604020202020204" pitchFamily="34" charset="0"/>
                <a:cs typeface="Arial" panose="020B0604020202020204" pitchFamily="34" charset="0"/>
              </a:rPr>
              <a:t>-le-lion, dont la racine est encore saignante.</a:t>
            </a:r>
          </a:p>
          <a:p>
            <a:endParaRPr lang="fr-FR" dirty="0"/>
          </a:p>
        </p:txBody>
      </p:sp>
      <p:sp>
        <p:nvSpPr>
          <p:cNvPr id="4" name="Espace réservé du pied de page 3">
            <a:extLst>
              <a:ext uri="{FF2B5EF4-FFF2-40B4-BE49-F238E27FC236}">
                <a16:creationId xmlns:a16="http://schemas.microsoft.com/office/drawing/2014/main" id="{1419B81E-6F73-4CB6-9526-A8719601F446}"/>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3F6755F8-C50D-4F90-A3E7-23BE56726DFB}"/>
              </a:ext>
            </a:extLst>
          </p:cNvPr>
          <p:cNvPicPr>
            <a:picLocks noChangeAspect="1"/>
          </p:cNvPicPr>
          <p:nvPr/>
        </p:nvPicPr>
        <p:blipFill>
          <a:blip r:embed="rId2"/>
          <a:stretch>
            <a:fillRect/>
          </a:stretch>
        </p:blipFill>
        <p:spPr>
          <a:xfrm>
            <a:off x="10166266" y="6109440"/>
            <a:ext cx="1109568" cy="493819"/>
          </a:xfrm>
          <a:prstGeom prst="rect">
            <a:avLst/>
          </a:prstGeom>
        </p:spPr>
      </p:pic>
    </p:spTree>
    <p:extLst>
      <p:ext uri="{BB962C8B-B14F-4D97-AF65-F5344CB8AC3E}">
        <p14:creationId xmlns:p14="http://schemas.microsoft.com/office/powerpoint/2010/main" val="2057750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A31112-040C-4926-8C3A-E6C70D6B023A}"/>
              </a:ext>
            </a:extLst>
          </p:cNvPr>
          <p:cNvSpPr>
            <a:spLocks noGrp="1"/>
          </p:cNvSpPr>
          <p:nvPr>
            <p:ph type="title"/>
          </p:nvPr>
        </p:nvSpPr>
        <p:spPr/>
        <p:txBody>
          <a:bodyPr/>
          <a:lstStyle/>
          <a:p>
            <a:r>
              <a:rPr lang="fr-FR" dirty="0"/>
              <a:t>Questions : </a:t>
            </a:r>
          </a:p>
        </p:txBody>
      </p:sp>
      <p:sp>
        <p:nvSpPr>
          <p:cNvPr id="3" name="Espace réservé du contenu 2">
            <a:extLst>
              <a:ext uri="{FF2B5EF4-FFF2-40B4-BE49-F238E27FC236}">
                <a16:creationId xmlns:a16="http://schemas.microsoft.com/office/drawing/2014/main" id="{B4FA679F-A097-42BC-BD83-544DE7B0610A}"/>
              </a:ext>
            </a:extLst>
          </p:cNvPr>
          <p:cNvSpPr>
            <a:spLocks noGrp="1"/>
          </p:cNvSpPr>
          <p:nvPr>
            <p:ph idx="1"/>
          </p:nvPr>
        </p:nvSpPr>
        <p:spPr/>
        <p:txBody>
          <a:bodyPr>
            <a:normAutofit/>
          </a:bodyPr>
          <a:lstStyle/>
          <a:p>
            <a:r>
              <a:rPr lang="fr-FR" dirty="0">
                <a:solidFill>
                  <a:schemeClr val="accent1"/>
                </a:solidFill>
              </a:rPr>
              <a:t>De quoi a besoin le lièvre ?</a:t>
            </a:r>
          </a:p>
          <a:p>
            <a:endParaRPr lang="fr-FR" dirty="0">
              <a:solidFill>
                <a:schemeClr val="accent1"/>
              </a:solidFill>
            </a:endParaRPr>
          </a:p>
          <a:p>
            <a:r>
              <a:rPr lang="fr-FR" dirty="0">
                <a:solidFill>
                  <a:schemeClr val="accent1"/>
                </a:solidFill>
              </a:rPr>
              <a:t>Pourquoi ?</a:t>
            </a:r>
          </a:p>
          <a:p>
            <a:endParaRPr lang="fr-FR" dirty="0">
              <a:solidFill>
                <a:schemeClr val="accent1"/>
              </a:solidFill>
            </a:endParaRPr>
          </a:p>
          <a:p>
            <a:r>
              <a:rPr lang="fr-FR" dirty="0">
                <a:solidFill>
                  <a:schemeClr val="accent1"/>
                </a:solidFill>
              </a:rPr>
              <a:t>Que fait-il pour l’obtenir ?</a:t>
            </a:r>
          </a:p>
          <a:p>
            <a:endParaRPr lang="fr-FR" dirty="0">
              <a:solidFill>
                <a:schemeClr val="accent1"/>
              </a:solidFill>
            </a:endParaRPr>
          </a:p>
          <a:p>
            <a:r>
              <a:rPr lang="fr-FR" dirty="0">
                <a:solidFill>
                  <a:schemeClr val="accent1"/>
                </a:solidFill>
              </a:rPr>
              <a:t>Quelle est cette ruse ?</a:t>
            </a:r>
          </a:p>
          <a:p>
            <a:endParaRPr lang="fr-FR" dirty="0">
              <a:solidFill>
                <a:schemeClr val="accent1"/>
              </a:solidFill>
            </a:endParaRPr>
          </a:p>
          <a:p>
            <a:pPr marL="0" indent="0">
              <a:buNone/>
            </a:pPr>
            <a:endParaRPr lang="fr-FR" dirty="0">
              <a:solidFill>
                <a:schemeClr val="accent1"/>
              </a:solidFill>
            </a:endParaRPr>
          </a:p>
          <a:p>
            <a:endParaRPr lang="fr-FR" dirty="0"/>
          </a:p>
          <a:p>
            <a:endParaRPr lang="fr-FR" dirty="0"/>
          </a:p>
          <a:p>
            <a:endParaRPr lang="fr-FR" dirty="0"/>
          </a:p>
        </p:txBody>
      </p:sp>
      <p:sp>
        <p:nvSpPr>
          <p:cNvPr id="4" name="Espace réservé du pied de page 3">
            <a:extLst>
              <a:ext uri="{FF2B5EF4-FFF2-40B4-BE49-F238E27FC236}">
                <a16:creationId xmlns:a16="http://schemas.microsoft.com/office/drawing/2014/main" id="{B5E0BC01-F594-4286-AFC4-03BC3288893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41360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D2B657-724E-4E90-AC28-DDF47D01D0F6}"/>
              </a:ext>
            </a:extLst>
          </p:cNvPr>
          <p:cNvSpPr>
            <a:spLocks noGrp="1"/>
          </p:cNvSpPr>
          <p:nvPr>
            <p:ph type="title"/>
          </p:nvPr>
        </p:nvSpPr>
        <p:spPr/>
        <p:txBody>
          <a:bodyPr/>
          <a:lstStyle/>
          <a:p>
            <a:r>
              <a:rPr lang="fr-FR" dirty="0"/>
              <a:t>Le résumé</a:t>
            </a:r>
          </a:p>
        </p:txBody>
      </p:sp>
      <p:sp>
        <p:nvSpPr>
          <p:cNvPr id="3" name="Espace réservé du contenu 2">
            <a:extLst>
              <a:ext uri="{FF2B5EF4-FFF2-40B4-BE49-F238E27FC236}">
                <a16:creationId xmlns:a16="http://schemas.microsoft.com/office/drawing/2014/main" id="{7EBB8ABA-C127-4676-914F-B1BBD0933990}"/>
              </a:ext>
            </a:extLst>
          </p:cNvPr>
          <p:cNvSpPr>
            <a:spLocks noGrp="1"/>
          </p:cNvSpPr>
          <p:nvPr>
            <p:ph idx="1"/>
          </p:nvPr>
        </p:nvSpPr>
        <p:spPr>
          <a:xfrm>
            <a:off x="838200" y="1564396"/>
            <a:ext cx="10515600" cy="4612568"/>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Le lièvre a besoin d’une dent de lion pour se faire soigner.</a:t>
            </a:r>
          </a:p>
          <a:p>
            <a:pPr marL="0" indent="0">
              <a:lnSpc>
                <a:spcPct val="150000"/>
              </a:lnSpc>
              <a:buNone/>
            </a:pPr>
            <a:r>
              <a:rPr lang="fr-FR" dirty="0">
                <a:latin typeface="Arial" panose="020B0604020202020204" pitchFamily="34" charset="0"/>
                <a:cs typeface="Arial" panose="020B0604020202020204" pitchFamily="34" charset="0"/>
              </a:rPr>
              <a:t>Le lièvre va mentir au lion pour essayer de l’obtenir.</a:t>
            </a:r>
          </a:p>
          <a:p>
            <a:pPr marL="0" indent="0">
              <a:lnSpc>
                <a:spcPct val="150000"/>
              </a:lnSpc>
              <a:buNone/>
            </a:pPr>
            <a:r>
              <a:rPr lang="fr-FR" dirty="0">
                <a:latin typeface="Arial" panose="020B0604020202020204" pitchFamily="34" charset="0"/>
                <a:cs typeface="Arial" panose="020B0604020202020204" pitchFamily="34" charset="0"/>
              </a:rPr>
              <a:t>Il explique que cet ingrédient est nécessaire pour empêcher une grave épidémie dans le pays.</a:t>
            </a:r>
          </a:p>
          <a:p>
            <a:pPr marL="0" indent="0">
              <a:lnSpc>
                <a:spcPct val="150000"/>
              </a:lnSpc>
              <a:buNone/>
            </a:pPr>
            <a:r>
              <a:rPr lang="fr-FR" dirty="0">
                <a:latin typeface="Arial" panose="020B0604020202020204" pitchFamily="34" charset="0"/>
                <a:cs typeface="Arial" panose="020B0604020202020204" pitchFamily="34" charset="0"/>
              </a:rPr>
              <a:t>Le lion le croit, car le Lièvre lui montre les autres ingrédients.</a:t>
            </a:r>
          </a:p>
          <a:p>
            <a:pPr marL="0" indent="0">
              <a:lnSpc>
                <a:spcPct val="150000"/>
              </a:lnSpc>
              <a:buNone/>
            </a:pPr>
            <a:r>
              <a:rPr lang="fr-FR" dirty="0">
                <a:latin typeface="Arial" panose="020B0604020202020204" pitchFamily="34" charset="0"/>
                <a:cs typeface="Arial" panose="020B0604020202020204" pitchFamily="34" charset="0"/>
              </a:rPr>
              <a:t>Le lion lui donne une dent.</a:t>
            </a:r>
          </a:p>
        </p:txBody>
      </p:sp>
      <p:sp>
        <p:nvSpPr>
          <p:cNvPr id="4" name="Espace réservé du pied de page 3">
            <a:extLst>
              <a:ext uri="{FF2B5EF4-FFF2-40B4-BE49-F238E27FC236}">
                <a16:creationId xmlns:a16="http://schemas.microsoft.com/office/drawing/2014/main" id="{2DD3107A-E976-425F-A89E-9F0CF1F879E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885512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0EFE2-749C-4C53-B977-7BE77EB1E383}"/>
              </a:ext>
            </a:extLst>
          </p:cNvPr>
          <p:cNvSpPr>
            <a:spLocks noGrp="1"/>
          </p:cNvSpPr>
          <p:nvPr>
            <p:ph type="title"/>
          </p:nvPr>
        </p:nvSpPr>
        <p:spPr/>
        <p:txBody>
          <a:bodyPr/>
          <a:lstStyle/>
          <a:p>
            <a:r>
              <a:rPr lang="fr-FR" dirty="0"/>
              <a:t>Lecture entrainement.</a:t>
            </a:r>
          </a:p>
        </p:txBody>
      </p:sp>
      <p:pic>
        <p:nvPicPr>
          <p:cNvPr id="4" name="Espace réservé du contenu 3">
            <a:extLst>
              <a:ext uri="{FF2B5EF4-FFF2-40B4-BE49-F238E27FC236}">
                <a16:creationId xmlns:a16="http://schemas.microsoft.com/office/drawing/2014/main" id="{E9F5A2CC-C318-46B4-A999-4C2D1AADF17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081293" y="365125"/>
            <a:ext cx="1272507" cy="1272507"/>
          </a:xfrm>
          <a:prstGeom prst="rect">
            <a:avLst/>
          </a:prstGeom>
        </p:spPr>
      </p:pic>
      <p:sp>
        <p:nvSpPr>
          <p:cNvPr id="7" name="ZoneTexte 6">
            <a:extLst>
              <a:ext uri="{FF2B5EF4-FFF2-40B4-BE49-F238E27FC236}">
                <a16:creationId xmlns:a16="http://schemas.microsoft.com/office/drawing/2014/main" id="{32F34B31-6865-4261-8F15-84F8C9A1EEEC}"/>
              </a:ext>
            </a:extLst>
          </p:cNvPr>
          <p:cNvSpPr txBox="1"/>
          <p:nvPr/>
        </p:nvSpPr>
        <p:spPr>
          <a:xfrm>
            <a:off x="892342" y="3086100"/>
            <a:ext cx="65191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On échange au bout de 1 min</a:t>
            </a:r>
            <a:r>
              <a:rPr lang="fr-FR" dirty="0"/>
              <a:t>.</a:t>
            </a:r>
          </a:p>
        </p:txBody>
      </p:sp>
      <p:pic>
        <p:nvPicPr>
          <p:cNvPr id="8" name="Image 7">
            <a:extLst>
              <a:ext uri="{FF2B5EF4-FFF2-40B4-BE49-F238E27FC236}">
                <a16:creationId xmlns:a16="http://schemas.microsoft.com/office/drawing/2014/main" id="{C2C91947-EA31-47AE-A760-7483DEFEA3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8582" y="1895475"/>
            <a:ext cx="2381250" cy="2381250"/>
          </a:xfrm>
          <a:prstGeom prst="rect">
            <a:avLst/>
          </a:prstGeom>
        </p:spPr>
      </p:pic>
      <p:sp>
        <p:nvSpPr>
          <p:cNvPr id="5" name="Espace réservé du pied de page 4">
            <a:extLst>
              <a:ext uri="{FF2B5EF4-FFF2-40B4-BE49-F238E27FC236}">
                <a16:creationId xmlns:a16="http://schemas.microsoft.com/office/drawing/2014/main" id="{31055C45-73E5-46B6-A1E0-4CE3FD18F3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11536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82AED9-3CD7-4223-90AE-310B01BABA4B}"/>
              </a:ext>
            </a:extLst>
          </p:cNvPr>
          <p:cNvSpPr>
            <a:spLocks noGrp="1"/>
          </p:cNvSpPr>
          <p:nvPr>
            <p:ph type="title"/>
          </p:nvPr>
        </p:nvSpPr>
        <p:spPr/>
        <p:txBody>
          <a:bodyPr/>
          <a:lstStyle/>
          <a:p>
            <a:r>
              <a:rPr lang="fr-FR" dirty="0"/>
              <a:t>Les scores :</a:t>
            </a:r>
          </a:p>
        </p:txBody>
      </p:sp>
      <p:pic>
        <p:nvPicPr>
          <p:cNvPr id="5" name="Espace réservé du contenu 4">
            <a:extLst>
              <a:ext uri="{FF2B5EF4-FFF2-40B4-BE49-F238E27FC236}">
                <a16:creationId xmlns:a16="http://schemas.microsoft.com/office/drawing/2014/main" id="{99564565-FC82-4771-8FC9-FC6B1A57A1FA}"/>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987206" y="1537548"/>
            <a:ext cx="7414038" cy="2479572"/>
          </a:xfrm>
        </p:spPr>
      </p:pic>
      <p:sp>
        <p:nvSpPr>
          <p:cNvPr id="4" name="Espace réservé du pied de page 3">
            <a:extLst>
              <a:ext uri="{FF2B5EF4-FFF2-40B4-BE49-F238E27FC236}">
                <a16:creationId xmlns:a16="http://schemas.microsoft.com/office/drawing/2014/main" id="{FEB34DB4-6EDE-4481-B8EE-009F63BD242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4214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fr-FR" sz="3200" dirty="0"/>
              <a:t>On a commencé l’histoire de </a:t>
            </a:r>
            <a:r>
              <a:rPr lang="fr-FR" sz="3200" dirty="0" err="1"/>
              <a:t>Leuk</a:t>
            </a:r>
            <a:r>
              <a:rPr lang="fr-FR" sz="3200" dirty="0"/>
              <a:t> le lièvre.</a:t>
            </a:r>
          </a:p>
          <a:p>
            <a:pPr marL="0" indent="0">
              <a:lnSpc>
                <a:spcPct val="150000"/>
              </a:lnSpc>
              <a:buNone/>
            </a:pPr>
            <a:r>
              <a:rPr lang="fr-FR" sz="3200" dirty="0"/>
              <a:t>On a vu les mots de la semaine.</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
        <p:nvSpPr>
          <p:cNvPr id="5" name="Espace réservé du pied de page 4">
            <a:extLst>
              <a:ext uri="{FF2B5EF4-FFF2-40B4-BE49-F238E27FC236}">
                <a16:creationId xmlns:a16="http://schemas.microsoft.com/office/drawing/2014/main" id="{354C704C-F07B-4DC3-9AEE-7DE91063349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3527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313603"/>
          </a:xfrm>
        </p:spPr>
        <p:txBody>
          <a:bodyPr>
            <a:normAutofit/>
          </a:bodyPr>
          <a:lstStyle/>
          <a:p>
            <a:pPr>
              <a:lnSpc>
                <a:spcPct val="170000"/>
              </a:lnSpc>
            </a:pPr>
            <a:r>
              <a:rPr lang="fr-FR" sz="2400" dirty="0"/>
              <a:t>La suite : </a:t>
            </a:r>
          </a:p>
          <a:p>
            <a:pPr marL="0" indent="0">
              <a:lnSpc>
                <a:spcPct val="150000"/>
              </a:lnSpc>
              <a:buNone/>
            </a:pPr>
            <a:r>
              <a:rPr lang="fr-FR" dirty="0"/>
              <a:t>Il est impossible à </a:t>
            </a:r>
            <a:r>
              <a:rPr lang="fr-FR" dirty="0" err="1"/>
              <a:t>Leuk</a:t>
            </a:r>
            <a:r>
              <a:rPr lang="fr-FR" dirty="0"/>
              <a:t> de jouer à Sègue-le-léopard les mêmes tours qu’à l’Éléphant, à la Baleine et à Oncle </a:t>
            </a:r>
            <a:r>
              <a:rPr lang="fr-FR" dirty="0" err="1"/>
              <a:t>Gaïndé</a:t>
            </a:r>
            <a:r>
              <a:rPr lang="fr-FR" dirty="0"/>
              <a:t>-le-lion. </a:t>
            </a:r>
            <a:r>
              <a:rPr lang="fr-FR" dirty="0" err="1"/>
              <a:t>Leuk</a:t>
            </a:r>
            <a:r>
              <a:rPr lang="fr-FR" dirty="0"/>
              <a:t> le sait bien et c’est pourquoi, depuis quelques jours, il réfléchit, hésite. Avoir la griffe de Sègue-le-léopard, ce n’est pas une petite affaire.</a:t>
            </a:r>
          </a:p>
          <a:p>
            <a:pPr marL="0" indent="0">
              <a:lnSpc>
                <a:spcPct val="150000"/>
              </a:lnSpc>
              <a:buNone/>
            </a:pPr>
            <a:endParaRPr lang="fr-FR" dirty="0"/>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2"/>
          <a:stretch>
            <a:fillRect/>
          </a:stretch>
        </p:blipFill>
        <p:spPr>
          <a:xfrm>
            <a:off x="11475220" y="192224"/>
            <a:ext cx="383906" cy="643971"/>
          </a:xfrm>
          <a:prstGeom prst="rect">
            <a:avLst/>
          </a:prstGeom>
        </p:spPr>
      </p:pic>
      <p:sp>
        <p:nvSpPr>
          <p:cNvPr id="7" name="ZoneTexte 6">
            <a:extLst>
              <a:ext uri="{FF2B5EF4-FFF2-40B4-BE49-F238E27FC236}">
                <a16:creationId xmlns:a16="http://schemas.microsoft.com/office/drawing/2014/main" id="{8D5DC5EE-7B89-4F0C-8D26-60FD64A5B36C}"/>
              </a:ext>
            </a:extLst>
          </p:cNvPr>
          <p:cNvSpPr txBox="1"/>
          <p:nvPr/>
        </p:nvSpPr>
        <p:spPr>
          <a:xfrm>
            <a:off x="520364" y="4662236"/>
            <a:ext cx="10500561" cy="65883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Que veut-il ? Pourquoi ?</a:t>
            </a:r>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742396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591553" y="315661"/>
            <a:ext cx="11169316" cy="6006933"/>
          </a:xfrm>
        </p:spPr>
        <p:txBody>
          <a:bodyPr>
            <a:normAutofit fontScale="92500"/>
          </a:bodyPr>
          <a:lstStyle/>
          <a:p>
            <a:pPr marL="0" indent="0">
              <a:lnSpc>
                <a:spcPct val="150000"/>
              </a:lnSpc>
              <a:buNone/>
            </a:pP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finit par se décider. Il ira provoquer Sègue-le-léopard. Il pense que ce dernier, quand il est en colère, perd la tête et tombe souvent dans les pièges qu’on lui tend. En chemin, il monte son plan et le trouve parfait.</a:t>
            </a:r>
          </a:p>
          <a:p>
            <a:pPr marL="0" indent="0">
              <a:lnSpc>
                <a:spcPct val="150000"/>
              </a:lnSpc>
              <a:buNone/>
            </a:pPr>
            <a:r>
              <a:rPr lang="fr-FR" dirty="0">
                <a:latin typeface="Arial" panose="020B0604020202020204" pitchFamily="34" charset="0"/>
                <a:cs typeface="Arial" panose="020B0604020202020204" pitchFamily="34" charset="0"/>
              </a:rPr>
              <a:t>  C’est midi, l’heure où les bêtes de la forêt font leur sieste.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aperçoit Sègue-le-léopard qui somnole à l’ombre d’un figuier sauvage.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observe qu’en face du figuier sous lequel repose Sègue-le-léopard se trouve un autre figuier. Le tronc de celui-ci est large et tendre.</a:t>
            </a:r>
          </a:p>
          <a:p>
            <a:pPr marL="0" indent="0">
              <a:lnSpc>
                <a:spcPct val="150000"/>
              </a:lnSpc>
              <a:buNone/>
            </a:pPr>
            <a:r>
              <a:rPr lang="fr-FR" dirty="0">
                <a:latin typeface="Arial" panose="020B0604020202020204" pitchFamily="34" charset="0"/>
                <a:cs typeface="Arial" panose="020B0604020202020204" pitchFamily="34" charset="0"/>
              </a:rPr>
              <a:t>			</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pic>
        <p:nvPicPr>
          <p:cNvPr id="4" name="Image 3">
            <a:extLst>
              <a:ext uri="{FF2B5EF4-FFF2-40B4-BE49-F238E27FC236}">
                <a16:creationId xmlns:a16="http://schemas.microsoft.com/office/drawing/2014/main" id="{972D4EC5-3218-4B09-AEA2-9C013F9C56DF}"/>
              </a:ext>
            </a:extLst>
          </p:cNvPr>
          <p:cNvPicPr>
            <a:picLocks noChangeAspect="1"/>
          </p:cNvPicPr>
          <p:nvPr/>
        </p:nvPicPr>
        <p:blipFill>
          <a:blip r:embed="rId2"/>
          <a:stretch>
            <a:fillRect/>
          </a:stretch>
        </p:blipFill>
        <p:spPr>
          <a:xfrm>
            <a:off x="10211534" y="5050185"/>
            <a:ext cx="1109568" cy="493819"/>
          </a:xfrm>
          <a:prstGeom prst="rect">
            <a:avLst/>
          </a:prstGeom>
        </p:spPr>
      </p:pic>
    </p:spTree>
    <p:extLst>
      <p:ext uri="{BB962C8B-B14F-4D97-AF65-F5344CB8AC3E}">
        <p14:creationId xmlns:p14="http://schemas.microsoft.com/office/powerpoint/2010/main" val="780385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1BA0D84-3462-446E-AFC6-BA42584DF79C}"/>
              </a:ext>
            </a:extLst>
          </p:cNvPr>
          <p:cNvSpPr>
            <a:spLocks noGrp="1"/>
          </p:cNvSpPr>
          <p:nvPr>
            <p:ph type="title"/>
          </p:nvPr>
        </p:nvSpPr>
        <p:spPr/>
        <p:txBody>
          <a:bodyPr>
            <a:normAutofit/>
          </a:bodyPr>
          <a:lstStyle/>
          <a:p>
            <a:r>
              <a:rPr lang="fr-FR" sz="5400" dirty="0"/>
              <a:t>Hypothèses : </a:t>
            </a:r>
          </a:p>
        </p:txBody>
      </p:sp>
      <p:sp>
        <p:nvSpPr>
          <p:cNvPr id="3" name="Espace réservé du contenu 2">
            <a:extLst>
              <a:ext uri="{FF2B5EF4-FFF2-40B4-BE49-F238E27FC236}">
                <a16:creationId xmlns:a16="http://schemas.microsoft.com/office/drawing/2014/main" id="{CB9F26F9-6B84-4634-8841-7C54C04C942C}"/>
              </a:ext>
            </a:extLst>
          </p:cNvPr>
          <p:cNvSpPr>
            <a:spLocks noGrp="1"/>
          </p:cNvSpPr>
          <p:nvPr>
            <p:ph idx="1"/>
          </p:nvPr>
        </p:nvSpPr>
        <p:spPr>
          <a:xfrm>
            <a:off x="710338" y="1690688"/>
            <a:ext cx="10758408" cy="1077912"/>
          </a:xfrm>
        </p:spPr>
        <p:txBody>
          <a:bodyPr>
            <a:normAutofit/>
          </a:bodyPr>
          <a:lstStyle/>
          <a:p>
            <a:pPr marL="0" indent="0">
              <a:lnSpc>
                <a:spcPct val="160000"/>
              </a:lnSpc>
              <a:buNone/>
            </a:pPr>
            <a:r>
              <a:rPr lang="fr-FR" sz="3200" dirty="0">
                <a:latin typeface="Arial" panose="020B0604020202020204" pitchFamily="34" charset="0"/>
                <a:cs typeface="Arial" panose="020B0604020202020204" pitchFamily="34" charset="0"/>
              </a:rPr>
              <a:t>À votre avis, que va-il se passer ?</a:t>
            </a:r>
          </a:p>
        </p:txBody>
      </p:sp>
      <p:pic>
        <p:nvPicPr>
          <p:cNvPr id="5" name="Image 4">
            <a:extLst>
              <a:ext uri="{FF2B5EF4-FFF2-40B4-BE49-F238E27FC236}">
                <a16:creationId xmlns:a16="http://schemas.microsoft.com/office/drawing/2014/main" id="{361B28AD-17A0-4F76-ADF6-F9DD568CBA5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225938" y="935177"/>
            <a:ext cx="552773" cy="929897"/>
          </a:xfrm>
          <a:prstGeom prst="rect">
            <a:avLst/>
          </a:prstGeom>
        </p:spPr>
      </p:pic>
      <p:pic>
        <p:nvPicPr>
          <p:cNvPr id="7" name="Image 6">
            <a:extLst>
              <a:ext uri="{FF2B5EF4-FFF2-40B4-BE49-F238E27FC236}">
                <a16:creationId xmlns:a16="http://schemas.microsoft.com/office/drawing/2014/main" id="{60D8F648-81A6-472B-BE43-795638502E1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41063" y="186162"/>
            <a:ext cx="1213963" cy="1213963"/>
          </a:xfrm>
          <a:prstGeom prst="rect">
            <a:avLst/>
          </a:prstGeom>
        </p:spPr>
      </p:pic>
      <p:sp>
        <p:nvSpPr>
          <p:cNvPr id="8" name="Espace réservé du contenu 2">
            <a:extLst>
              <a:ext uri="{FF2B5EF4-FFF2-40B4-BE49-F238E27FC236}">
                <a16:creationId xmlns:a16="http://schemas.microsoft.com/office/drawing/2014/main" id="{DA4F1AF7-DF46-4AAD-9E8D-6B8D19F9D13E}"/>
              </a:ext>
            </a:extLst>
          </p:cNvPr>
          <p:cNvSpPr txBox="1">
            <a:spLocks/>
          </p:cNvSpPr>
          <p:nvPr/>
        </p:nvSpPr>
        <p:spPr>
          <a:xfrm>
            <a:off x="710338" y="3119993"/>
            <a:ext cx="10758408" cy="10779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60000"/>
              </a:lnSpc>
              <a:buFont typeface="Arial" panose="020B0604020202020204" pitchFamily="34" charset="0"/>
              <a:buNone/>
            </a:pPr>
            <a:r>
              <a:rPr lang="fr-FR" sz="3200" dirty="0">
                <a:latin typeface="Arial" panose="020B0604020202020204" pitchFamily="34" charset="0"/>
                <a:cs typeface="Arial" panose="020B0604020202020204" pitchFamily="34" charset="0"/>
              </a:rPr>
              <a:t>Parlez lentement, je note toutes vos propositions.</a:t>
            </a:r>
          </a:p>
        </p:txBody>
      </p:sp>
      <p:sp>
        <p:nvSpPr>
          <p:cNvPr id="6" name="Espace réservé du pied de page 5">
            <a:extLst>
              <a:ext uri="{FF2B5EF4-FFF2-40B4-BE49-F238E27FC236}">
                <a16:creationId xmlns:a16="http://schemas.microsoft.com/office/drawing/2014/main" id="{23BBFEFA-FABC-4A4F-B704-D2EBCA0BE8F4}"/>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74637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8"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mots invariables de la semaine :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8" name="ZoneTexte 7">
            <a:extLst>
              <a:ext uri="{FF2B5EF4-FFF2-40B4-BE49-F238E27FC236}">
                <a16:creationId xmlns:a16="http://schemas.microsoft.com/office/drawing/2014/main" id="{0F4D5AF3-F070-4E8B-AC13-AC2A7F8CBA8C}"/>
              </a:ext>
            </a:extLst>
          </p:cNvPr>
          <p:cNvSpPr txBox="1"/>
          <p:nvPr/>
        </p:nvSpPr>
        <p:spPr>
          <a:xfrm>
            <a:off x="1132189" y="1629802"/>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dès que (aussitôt) </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comme</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attentivement</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justement</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ainsi</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autrement</a:t>
            </a:r>
          </a:p>
        </p:txBody>
      </p:sp>
      <p:sp>
        <p:nvSpPr>
          <p:cNvPr id="3" name="Espace réservé du pied de page 2">
            <a:extLst>
              <a:ext uri="{FF2B5EF4-FFF2-40B4-BE49-F238E27FC236}">
                <a16:creationId xmlns:a16="http://schemas.microsoft.com/office/drawing/2014/main" id="{65ACC014-EA3C-4D0E-B3D4-B48C95FAD74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63080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0516AD6-A48E-47CB-A0E7-BD4189FB5F9E}"/>
              </a:ext>
            </a:extLst>
          </p:cNvPr>
          <p:cNvSpPr>
            <a:spLocks noGrp="1"/>
          </p:cNvSpPr>
          <p:nvPr>
            <p:ph idx="1"/>
          </p:nvPr>
        </p:nvSpPr>
        <p:spPr>
          <a:xfrm>
            <a:off x="649590" y="2068113"/>
            <a:ext cx="3702584" cy="1540945"/>
          </a:xfrm>
        </p:spPr>
        <p:txBody>
          <a:bodyPr>
            <a:normAutofit/>
          </a:bodyPr>
          <a:lstStyle/>
          <a:p>
            <a:pPr marL="0" indent="0">
              <a:lnSpc>
                <a:spcPct val="150000"/>
              </a:lnSpc>
              <a:spcAft>
                <a:spcPts val="800"/>
              </a:spcAft>
              <a:buNone/>
            </a:pPr>
            <a:r>
              <a:rPr lang="fr-FR" sz="6000" dirty="0">
                <a:latin typeface="Arial" panose="020B0604020202020204" pitchFamily="34" charset="0"/>
                <a:ea typeface="Calibri" panose="020F0502020204030204" pitchFamily="34" charset="0"/>
                <a:cs typeface="Times New Roman" panose="02020603050405020304" pitchFamily="18" charset="0"/>
              </a:rPr>
              <a:t>dès que </a:t>
            </a:r>
          </a:p>
        </p:txBody>
      </p:sp>
      <p:sp>
        <p:nvSpPr>
          <p:cNvPr id="5" name="Espace réservé du contenu 2">
            <a:extLst>
              <a:ext uri="{FF2B5EF4-FFF2-40B4-BE49-F238E27FC236}">
                <a16:creationId xmlns:a16="http://schemas.microsoft.com/office/drawing/2014/main" id="{D361BFD0-1C37-48F7-AFEC-6BA794D42D48}"/>
              </a:ext>
            </a:extLst>
          </p:cNvPr>
          <p:cNvSpPr txBox="1">
            <a:spLocks/>
          </p:cNvSpPr>
          <p:nvPr/>
        </p:nvSpPr>
        <p:spPr>
          <a:xfrm>
            <a:off x="903087" y="4424628"/>
            <a:ext cx="3954822" cy="13255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000" dirty="0">
                <a:latin typeface="Arial" panose="020B0604020202020204" pitchFamily="34" charset="0"/>
                <a:ea typeface="Calibri" panose="020F0502020204030204" pitchFamily="34" charset="0"/>
                <a:cs typeface="Times New Roman" panose="02020603050405020304" pitchFamily="18" charset="0"/>
              </a:rPr>
              <a:t>justement</a:t>
            </a:r>
          </a:p>
        </p:txBody>
      </p:sp>
      <p:sp>
        <p:nvSpPr>
          <p:cNvPr id="6" name="Espace réservé du contenu 2">
            <a:extLst>
              <a:ext uri="{FF2B5EF4-FFF2-40B4-BE49-F238E27FC236}">
                <a16:creationId xmlns:a16="http://schemas.microsoft.com/office/drawing/2014/main" id="{3A9B01E4-FA42-4141-8297-B80758326C1A}"/>
              </a:ext>
            </a:extLst>
          </p:cNvPr>
          <p:cNvSpPr txBox="1">
            <a:spLocks/>
          </p:cNvSpPr>
          <p:nvPr/>
        </p:nvSpPr>
        <p:spPr>
          <a:xfrm>
            <a:off x="4273243" y="2346728"/>
            <a:ext cx="3409377" cy="126910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latin typeface="Arial" panose="020B0604020202020204" pitchFamily="34" charset="0"/>
                <a:ea typeface="Calibri" panose="020F0502020204030204" pitchFamily="34" charset="0"/>
                <a:cs typeface="Times New Roman" panose="02020603050405020304" pitchFamily="18" charset="0"/>
              </a:rPr>
              <a:t>comme</a:t>
            </a:r>
          </a:p>
        </p:txBody>
      </p:sp>
      <p:sp>
        <p:nvSpPr>
          <p:cNvPr id="7" name="Espace réservé du contenu 2">
            <a:extLst>
              <a:ext uri="{FF2B5EF4-FFF2-40B4-BE49-F238E27FC236}">
                <a16:creationId xmlns:a16="http://schemas.microsoft.com/office/drawing/2014/main" id="{098851FD-1224-4C28-AEBA-86854FDD4DE7}"/>
              </a:ext>
            </a:extLst>
          </p:cNvPr>
          <p:cNvSpPr txBox="1">
            <a:spLocks/>
          </p:cNvSpPr>
          <p:nvPr/>
        </p:nvSpPr>
        <p:spPr>
          <a:xfrm>
            <a:off x="4744023" y="4289776"/>
            <a:ext cx="4063154" cy="13593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latin typeface="Arial" panose="020B0604020202020204" pitchFamily="34" charset="0"/>
                <a:ea typeface="Calibri" panose="020F0502020204030204" pitchFamily="34" charset="0"/>
                <a:cs typeface="Times New Roman" panose="02020603050405020304" pitchFamily="18" charset="0"/>
              </a:rPr>
              <a:t>ainsi</a:t>
            </a:r>
          </a:p>
          <a:p>
            <a:pPr marL="0" indent="0">
              <a:buNone/>
            </a:pPr>
            <a:endParaRPr lang="fr-FR" sz="6000" dirty="0">
              <a:latin typeface="Arial" panose="020B0604020202020204" pitchFamily="34" charset="0"/>
              <a:ea typeface="Calibri" panose="020F0502020204030204" pitchFamily="34" charset="0"/>
              <a:cs typeface="Times New Roman" panose="02020603050405020304" pitchFamily="18" charset="0"/>
            </a:endParaRPr>
          </a:p>
        </p:txBody>
      </p:sp>
      <p:sp>
        <p:nvSpPr>
          <p:cNvPr id="9" name="Espace réservé du contenu 2">
            <a:extLst>
              <a:ext uri="{FF2B5EF4-FFF2-40B4-BE49-F238E27FC236}">
                <a16:creationId xmlns:a16="http://schemas.microsoft.com/office/drawing/2014/main" id="{F5B6D707-D28A-45F5-91E1-5B9EC0D401F9}"/>
              </a:ext>
            </a:extLst>
          </p:cNvPr>
          <p:cNvSpPr txBox="1">
            <a:spLocks/>
          </p:cNvSpPr>
          <p:nvPr/>
        </p:nvSpPr>
        <p:spPr>
          <a:xfrm>
            <a:off x="7170345" y="2205337"/>
            <a:ext cx="4823991" cy="1325563"/>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Aft>
                <a:spcPts val="800"/>
              </a:spcAft>
              <a:buNone/>
            </a:pPr>
            <a:r>
              <a:rPr lang="fr-FR" sz="24000" dirty="0">
                <a:latin typeface="Arial" panose="020B0604020202020204" pitchFamily="34" charset="0"/>
                <a:ea typeface="Calibri" panose="020F0502020204030204" pitchFamily="34" charset="0"/>
                <a:cs typeface="Times New Roman" panose="02020603050405020304" pitchFamily="18" charset="0"/>
              </a:rPr>
              <a:t>attentivement</a:t>
            </a:r>
          </a:p>
          <a:p>
            <a:pPr marL="0" indent="0">
              <a:lnSpc>
                <a:spcPct val="150000"/>
              </a:lnSpc>
              <a:spcAft>
                <a:spcPts val="800"/>
              </a:spcAft>
              <a:buNone/>
            </a:pPr>
            <a:r>
              <a:rPr lang="fr-FR" sz="5400" dirty="0">
                <a:effectLst/>
                <a:latin typeface="Arial" panose="020B0604020202020204" pitchFamily="34" charset="0"/>
                <a:ea typeface="Calibri" panose="020F0502020204030204" pitchFamily="34" charset="0"/>
                <a:cs typeface="Times New Roman" panose="02020603050405020304" pitchFamily="18" charset="0"/>
              </a:rPr>
              <a:t> </a:t>
            </a:r>
          </a:p>
        </p:txBody>
      </p:sp>
      <p:sp>
        <p:nvSpPr>
          <p:cNvPr id="10" name="Titre 1">
            <a:extLst>
              <a:ext uri="{FF2B5EF4-FFF2-40B4-BE49-F238E27FC236}">
                <a16:creationId xmlns:a16="http://schemas.microsoft.com/office/drawing/2014/main" id="{C6334A38-19C1-44AE-AB4F-25309EE6C223}"/>
              </a:ext>
            </a:extLst>
          </p:cNvPr>
          <p:cNvSpPr>
            <a:spLocks noGrp="1"/>
          </p:cNvSpPr>
          <p:nvPr>
            <p:ph type="title"/>
          </p:nvPr>
        </p:nvSpPr>
        <p:spPr>
          <a:xfrm>
            <a:off x="838200" y="365125"/>
            <a:ext cx="10515600" cy="1325563"/>
          </a:xfrm>
        </p:spPr>
        <p:txBody>
          <a:bodyPr>
            <a:noAutofit/>
          </a:bodyPr>
          <a:lstStyle/>
          <a:p>
            <a:pPr>
              <a:lnSpc>
                <a:spcPct val="150000"/>
              </a:lnSpc>
            </a:pPr>
            <a:r>
              <a:rPr lang="fr-FR" sz="3200" dirty="0">
                <a:latin typeface="Arial" panose="020B0604020202020204" pitchFamily="34" charset="0"/>
                <a:cs typeface="Arial" panose="020B0604020202020204" pitchFamily="34" charset="0"/>
              </a:rPr>
              <a:t>Regardons les un par un pour les photographier dans notre tête.</a:t>
            </a:r>
          </a:p>
        </p:txBody>
      </p:sp>
      <p:sp>
        <p:nvSpPr>
          <p:cNvPr id="11" name="Espace réservé du contenu 2">
            <a:extLst>
              <a:ext uri="{FF2B5EF4-FFF2-40B4-BE49-F238E27FC236}">
                <a16:creationId xmlns:a16="http://schemas.microsoft.com/office/drawing/2014/main" id="{5C7EC427-DB7C-4684-AEF8-1AA84FFED0F7}"/>
              </a:ext>
            </a:extLst>
          </p:cNvPr>
          <p:cNvSpPr txBox="1">
            <a:spLocks/>
          </p:cNvSpPr>
          <p:nvPr/>
        </p:nvSpPr>
        <p:spPr>
          <a:xfrm>
            <a:off x="7903675" y="4409465"/>
            <a:ext cx="3645627" cy="126910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latin typeface="Arial" panose="020B0604020202020204" pitchFamily="34" charset="0"/>
                <a:ea typeface="Calibri" panose="020F0502020204030204" pitchFamily="34" charset="0"/>
                <a:cs typeface="Times New Roman" panose="02020603050405020304" pitchFamily="18" charset="0"/>
              </a:rPr>
              <a:t>autrement</a:t>
            </a:r>
          </a:p>
        </p:txBody>
      </p:sp>
      <p:sp>
        <p:nvSpPr>
          <p:cNvPr id="2" name="Espace réservé du pied de page 1">
            <a:extLst>
              <a:ext uri="{FF2B5EF4-FFF2-40B4-BE49-F238E27FC236}">
                <a16:creationId xmlns:a16="http://schemas.microsoft.com/office/drawing/2014/main" id="{1EE8C3A2-A835-46E3-9AEF-56B4814FC71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68669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7" grpId="0"/>
      <p:bldP spid="9"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663367" y="145826"/>
            <a:ext cx="10515600" cy="1325563"/>
          </a:xfrm>
        </p:spPr>
        <p:txBody>
          <a:bodyPr/>
          <a:lstStyle/>
          <a:p>
            <a:r>
              <a:rPr lang="fr-FR" dirty="0"/>
              <a:t>Lecture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4954045" y="1267137"/>
            <a:ext cx="3391894" cy="981929"/>
          </a:xfrm>
        </p:spPr>
        <p:txBody>
          <a:bodyPr>
            <a:normAutofit/>
          </a:body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ainsi</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12480" y="1785478"/>
            <a:ext cx="3878863" cy="845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attentivement</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462090" y="1241821"/>
            <a:ext cx="2964899"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b="1" dirty="0">
                <a:latin typeface="CrayonL" panose="00000500000000000000" pitchFamily="2" charset="0"/>
                <a:cs typeface="Arial" panose="020B0604020202020204" pitchFamily="34" charset="0"/>
              </a:rPr>
              <a:t>comme</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438791" y="3344174"/>
            <a:ext cx="3235827"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Caveat" panose="00000500000000000000" pitchFamily="2" charset="0"/>
                <a:cs typeface="Arial" panose="020B0604020202020204" pitchFamily="34" charset="0"/>
              </a:rPr>
              <a:t>autrement</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500346" y="2510933"/>
            <a:ext cx="3302000" cy="950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Baskerville Old Face" panose="02020602080505020303" pitchFamily="18" charset="0"/>
                <a:cs typeface="Arial" panose="020B0604020202020204" pitchFamily="34" charset="0"/>
              </a:rPr>
              <a:t>justement</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2063721" y="2533615"/>
            <a:ext cx="3153020" cy="751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dès que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518742" y="1569778"/>
            <a:ext cx="3142876" cy="56299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comme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44950" y="4308260"/>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600" dirty="0">
                <a:latin typeface="Arial" panose="020B0604020202020204" pitchFamily="34" charset="0"/>
                <a:cs typeface="Arial" panose="020B0604020202020204" pitchFamily="34" charset="0"/>
              </a:rPr>
              <a:t>ainsi</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2273969" y="4201485"/>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autrement</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5192919" y="3881248"/>
            <a:ext cx="315302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Arial" panose="020B0604020202020204" pitchFamily="34" charset="0"/>
                <a:cs typeface="Arial" panose="020B0604020202020204" pitchFamily="34" charset="0"/>
              </a:rPr>
              <a:t>donc</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7539762" y="3795928"/>
            <a:ext cx="3547716"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attentivement</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610511" y="5202588"/>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autrement</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271929" y="5590863"/>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ainsi</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988482" y="5093220"/>
            <a:ext cx="3758517"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dès que </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8802346" y="2586659"/>
            <a:ext cx="2977173"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dès que </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8802347" y="4955028"/>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justement</a:t>
            </a:r>
          </a:p>
        </p:txBody>
      </p:sp>
      <p:sp>
        <p:nvSpPr>
          <p:cNvPr id="16" name="Espace réservé du pied de page 15">
            <a:extLst>
              <a:ext uri="{FF2B5EF4-FFF2-40B4-BE49-F238E27FC236}">
                <a16:creationId xmlns:a16="http://schemas.microsoft.com/office/drawing/2014/main" id="{2C7F9687-0432-4EB2-8933-6619A8BD941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28376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927529" y="1468280"/>
            <a:ext cx="2469209" cy="726503"/>
          </a:xfrm>
        </p:spPr>
        <p:txBody>
          <a:bodyPr>
            <a:normAutofit/>
          </a:body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donc</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667476" y="387760"/>
            <a:ext cx="3557701" cy="8453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solidFill>
                <a:latin typeface="Arial" panose="020B0604020202020204" pitchFamily="34" charset="0"/>
                <a:cs typeface="Arial" panose="020B0604020202020204" pitchFamily="34" charset="0"/>
              </a:rPr>
              <a:t>justement</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624233" y="1147517"/>
            <a:ext cx="2551737"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b="1" dirty="0">
                <a:latin typeface="Calibri" panose="020F0502020204030204" pitchFamily="34" charset="0"/>
                <a:cs typeface="Calibri" panose="020F0502020204030204" pitchFamily="34" charset="0"/>
              </a:rPr>
              <a:t>ainsi</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846123" y="2621168"/>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Bahnschrift SemiLight" panose="020B0502040204020203" pitchFamily="34" charset="0"/>
                <a:cs typeface="Arial" panose="020B0604020202020204" pitchFamily="34" charset="0"/>
              </a:rPr>
              <a:t>sur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720089" y="2524901"/>
            <a:ext cx="3103069" cy="9789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6">
                    <a:lumMod val="75000"/>
                  </a:schemeClr>
                </a:solidFill>
                <a:latin typeface="Baskerville Old Face" panose="02020602080505020303" pitchFamily="18" charset="0"/>
                <a:cs typeface="Arial" panose="020B0604020202020204" pitchFamily="34" charset="0"/>
              </a:rPr>
              <a:t>cependant</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3312205" y="1468950"/>
            <a:ext cx="2298991" cy="6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3">
                    <a:lumMod val="50000"/>
                  </a:schemeClr>
                </a:solidFill>
                <a:latin typeface="Arial" panose="020B0604020202020204" pitchFamily="34" charset="0"/>
                <a:cs typeface="Arial" panose="020B0604020202020204" pitchFamily="34" charset="0"/>
              </a:rPr>
              <a:t>soudain</a:t>
            </a:r>
            <a:r>
              <a:rPr lang="fr-FR" sz="4400" dirty="0">
                <a:solidFill>
                  <a:schemeClr val="accent1">
                    <a:lumMod val="75000"/>
                  </a:schemeClr>
                </a:solidFill>
                <a:latin typeface="Arial" panose="020B0604020202020204" pitchFamily="34" charset="0"/>
                <a:cs typeface="Arial" panose="020B0604020202020204" pitchFamily="34" charset="0"/>
              </a:rPr>
              <a:t>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3355663" y="4070109"/>
            <a:ext cx="5143732" cy="562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b="1" dirty="0">
                <a:latin typeface="CrayonL" panose="00000500000000000000" pitchFamily="2" charset="0"/>
                <a:cs typeface="Arial" panose="020B0604020202020204" pitchFamily="34" charset="0"/>
              </a:rPr>
              <a:t>attentivement</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65596" y="3913033"/>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Comic Sans MS" panose="030F0702030302020204" pitchFamily="66" charset="0"/>
                <a:cs typeface="Arial" panose="020B0604020202020204" pitchFamily="34" charset="0"/>
              </a:rPr>
              <a:t>comme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165767" y="2744273"/>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deux</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7432895" y="387760"/>
            <a:ext cx="4215239" cy="13457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solidFill>
                  <a:schemeClr val="accent1">
                    <a:lumMod val="50000"/>
                  </a:schemeClr>
                </a:solidFill>
                <a:latin typeface="Comic Sans MS" panose="030F0702030302020204" pitchFamily="66" charset="0"/>
                <a:cs typeface="Arial" panose="020B0604020202020204" pitchFamily="34" charset="0"/>
              </a:rPr>
              <a:t>autrement</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962598" y="384990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jamais</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776637" y="5164473"/>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exprès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483280" y="5352637"/>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tôt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5177610" y="5164473"/>
            <a:ext cx="3192479"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seulement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9202854" y="2241743"/>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souvent</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9430958" y="490893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sans</a:t>
            </a:r>
          </a:p>
        </p:txBody>
      </p:sp>
      <p:sp>
        <p:nvSpPr>
          <p:cNvPr id="2" name="Espace réservé du pied de page 1">
            <a:extLst>
              <a:ext uri="{FF2B5EF4-FFF2-40B4-BE49-F238E27FC236}">
                <a16:creationId xmlns:a16="http://schemas.microsoft.com/office/drawing/2014/main" id="{9564FDAD-92C7-4399-9E2C-B93C6FBBED5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2610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9624DD8-0079-47EC-92AE-4DB40EDE74C2}"/>
              </a:ext>
            </a:extLst>
          </p:cNvPr>
          <p:cNvSpPr>
            <a:spLocks noGrp="1"/>
          </p:cNvSpPr>
          <p:nvPr>
            <p:ph type="title"/>
          </p:nvPr>
        </p:nvSpPr>
        <p:spPr/>
        <p:txBody>
          <a:bodyPr/>
          <a:lstStyle/>
          <a:p>
            <a:r>
              <a:rPr lang="fr-FR" dirty="0"/>
              <a:t>reprise leçon : le futur.</a:t>
            </a:r>
          </a:p>
        </p:txBody>
      </p:sp>
      <p:sp>
        <p:nvSpPr>
          <p:cNvPr id="3" name="Espace réservé du contenu 2">
            <a:extLst>
              <a:ext uri="{FF2B5EF4-FFF2-40B4-BE49-F238E27FC236}">
                <a16:creationId xmlns:a16="http://schemas.microsoft.com/office/drawing/2014/main" id="{EE022F1B-11BB-4F78-9D68-579DE37B2346}"/>
              </a:ext>
            </a:extLst>
          </p:cNvPr>
          <p:cNvSpPr>
            <a:spLocks noGrp="1"/>
          </p:cNvSpPr>
          <p:nvPr>
            <p:ph idx="1"/>
          </p:nvPr>
        </p:nvSpPr>
        <p:spPr>
          <a:xfrm>
            <a:off x="572877" y="1825625"/>
            <a:ext cx="10780923" cy="4351338"/>
          </a:xfrm>
        </p:spPr>
        <p:txBody>
          <a:bodyPr/>
          <a:lstStyle/>
          <a:p>
            <a:pPr marL="0" indent="0">
              <a:lnSpc>
                <a:spcPct val="150000"/>
              </a:lnSpc>
              <a:buNone/>
            </a:pPr>
            <a:r>
              <a:rPr lang="fr-FR" dirty="0">
                <a:latin typeface="Arial" panose="020B0604020202020204" pitchFamily="34" charset="0"/>
                <a:cs typeface="Arial" panose="020B0604020202020204" pitchFamily="34" charset="0"/>
              </a:rPr>
              <a:t>Le futur c’est ce qui arrivera plus tard.</a:t>
            </a:r>
          </a:p>
          <a:p>
            <a:pPr marL="0" indent="0">
              <a:lnSpc>
                <a:spcPct val="150000"/>
              </a:lnSpc>
              <a:buNone/>
            </a:pPr>
            <a:r>
              <a:rPr lang="fr-FR" dirty="0">
                <a:latin typeface="Arial" panose="020B0604020202020204" pitchFamily="34" charset="0"/>
                <a:cs typeface="Arial" panose="020B0604020202020204" pitchFamily="34" charset="0"/>
              </a:rPr>
              <a:t>demain, tout à l’heure, la semaine prochaine, l’année prochaine, dans 1 minute, bientôt……</a:t>
            </a:r>
          </a:p>
          <a:p>
            <a:pPr marL="0" indent="0">
              <a:lnSpc>
                <a:spcPct val="150000"/>
              </a:lnSpc>
              <a:buNone/>
            </a:pPr>
            <a:r>
              <a:rPr lang="fr-FR" dirty="0">
                <a:latin typeface="Arial" panose="020B0604020202020204" pitchFamily="34" charset="0"/>
                <a:cs typeface="Arial" panose="020B0604020202020204" pitchFamily="34" charset="0"/>
              </a:rPr>
              <a:t>Dans un an, après demain, la prochaine fois, quand je serai grand…</a:t>
            </a:r>
          </a:p>
          <a:p>
            <a:endParaRPr lang="fr-FR" dirty="0"/>
          </a:p>
        </p:txBody>
      </p:sp>
      <p:sp>
        <p:nvSpPr>
          <p:cNvPr id="4" name="Espace réservé du pied de page 3">
            <a:extLst>
              <a:ext uri="{FF2B5EF4-FFF2-40B4-BE49-F238E27FC236}">
                <a16:creationId xmlns:a16="http://schemas.microsoft.com/office/drawing/2014/main" id="{AD627034-8E97-41FA-BC58-799113ACBE39}"/>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EEACE3C2-F030-4633-B0DD-5B565067C3E5}"/>
              </a:ext>
            </a:extLst>
          </p:cNvPr>
          <p:cNvPicPr>
            <a:picLocks noChangeAspect="1"/>
          </p:cNvPicPr>
          <p:nvPr/>
        </p:nvPicPr>
        <p:blipFill>
          <a:blip r:embed="rId2"/>
          <a:stretch>
            <a:fillRect/>
          </a:stretch>
        </p:blipFill>
        <p:spPr>
          <a:xfrm>
            <a:off x="8945696" y="365125"/>
            <a:ext cx="2230686" cy="2230686"/>
          </a:xfrm>
          <a:prstGeom prst="rect">
            <a:avLst/>
          </a:prstGeom>
        </p:spPr>
      </p:pic>
    </p:spTree>
    <p:extLst>
      <p:ext uri="{BB962C8B-B14F-4D97-AF65-F5344CB8AC3E}">
        <p14:creationId xmlns:p14="http://schemas.microsoft.com/office/powerpoint/2010/main" val="1346091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B82DFFB-ACF4-4F3B-9466-E025CCB0B40B}"/>
              </a:ext>
            </a:extLst>
          </p:cNvPr>
          <p:cNvSpPr>
            <a:spLocks noGrp="1"/>
          </p:cNvSpPr>
          <p:nvPr>
            <p:ph type="title"/>
          </p:nvPr>
        </p:nvSpPr>
        <p:spPr/>
        <p:txBody>
          <a:bodyPr/>
          <a:lstStyle/>
          <a:p>
            <a:r>
              <a:rPr lang="fr-FR" dirty="0"/>
              <a:t>C’est un temps que j’aime bien…</a:t>
            </a:r>
          </a:p>
        </p:txBody>
      </p:sp>
      <p:sp>
        <p:nvSpPr>
          <p:cNvPr id="3" name="Espace réservé du contenu 2">
            <a:extLst>
              <a:ext uri="{FF2B5EF4-FFF2-40B4-BE49-F238E27FC236}">
                <a16:creationId xmlns:a16="http://schemas.microsoft.com/office/drawing/2014/main" id="{D4218908-95CA-4497-89EB-E485CD273951}"/>
              </a:ext>
            </a:extLst>
          </p:cNvPr>
          <p:cNvSpPr>
            <a:spLocks noGrp="1"/>
          </p:cNvSpPr>
          <p:nvPr>
            <p:ph idx="1"/>
          </p:nvPr>
        </p:nvSpPr>
        <p:spPr/>
        <p:txBody>
          <a:bodyPr>
            <a:normAutofit/>
          </a:bodyPr>
          <a:lstStyle/>
          <a:p>
            <a:pPr marL="0" indent="0">
              <a:buNone/>
            </a:pPr>
            <a:r>
              <a:rPr lang="fr-FR" sz="3600" dirty="0"/>
              <a:t>… car ce sont toujours les mêmes terminaisons.</a:t>
            </a:r>
          </a:p>
          <a:p>
            <a:pPr marL="0" indent="0">
              <a:buNone/>
            </a:pPr>
            <a:endParaRPr lang="fr-FR" sz="3600" dirty="0"/>
          </a:p>
          <a:p>
            <a:pPr marL="0" indent="0" algn="ctr">
              <a:buNone/>
            </a:pPr>
            <a:r>
              <a:rPr lang="fr-FR" sz="4800" dirty="0">
                <a:solidFill>
                  <a:srgbClr val="FF0000"/>
                </a:solidFill>
              </a:rPr>
              <a:t>ai – as – a – </a:t>
            </a:r>
            <a:r>
              <a:rPr lang="fr-FR" sz="4800" dirty="0" err="1">
                <a:solidFill>
                  <a:srgbClr val="FF0000"/>
                </a:solidFill>
              </a:rPr>
              <a:t>ons</a:t>
            </a:r>
            <a:r>
              <a:rPr lang="fr-FR" sz="4800" dirty="0">
                <a:solidFill>
                  <a:srgbClr val="FF0000"/>
                </a:solidFill>
              </a:rPr>
              <a:t> – </a:t>
            </a:r>
            <a:r>
              <a:rPr lang="fr-FR" sz="4800" dirty="0" err="1">
                <a:solidFill>
                  <a:srgbClr val="FF0000"/>
                </a:solidFill>
              </a:rPr>
              <a:t>ez</a:t>
            </a:r>
            <a:r>
              <a:rPr lang="fr-FR" sz="4800" dirty="0">
                <a:solidFill>
                  <a:srgbClr val="FF0000"/>
                </a:solidFill>
              </a:rPr>
              <a:t> – ont</a:t>
            </a:r>
          </a:p>
          <a:p>
            <a:pPr marL="0" indent="0">
              <a:buNone/>
            </a:pPr>
            <a:endParaRPr lang="fr-FR" sz="3600" dirty="0"/>
          </a:p>
        </p:txBody>
      </p:sp>
      <p:sp>
        <p:nvSpPr>
          <p:cNvPr id="4" name="Espace réservé du pied de page 3">
            <a:extLst>
              <a:ext uri="{FF2B5EF4-FFF2-40B4-BE49-F238E27FC236}">
                <a16:creationId xmlns:a16="http://schemas.microsoft.com/office/drawing/2014/main" id="{2FF756F6-90D1-4CDD-94CD-BAE3AB2B492E}"/>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432368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46417" y="596312"/>
            <a:ext cx="11499166" cy="5892623"/>
          </a:xfrm>
          <a:ln>
            <a:solidFill>
              <a:schemeClr val="bg1"/>
            </a:solidFill>
          </a:ln>
        </p:spPr>
        <p:txBody>
          <a:bodyPr>
            <a:normAutofit fontScale="92500"/>
          </a:bodyPr>
          <a:lstStyle/>
          <a:p>
            <a:pPr>
              <a:lnSpc>
                <a:spcPct val="150000"/>
              </a:lnSpc>
            </a:pPr>
            <a:r>
              <a:rPr lang="fr-FR" sz="3600" dirty="0">
                <a:latin typeface="Arial" panose="020B0604020202020204" pitchFamily="34" charset="0"/>
                <a:cs typeface="Arial" panose="020B0604020202020204" pitchFamily="34" charset="0"/>
              </a:rPr>
              <a:t>1</a:t>
            </a:r>
            <a:r>
              <a:rPr lang="fr-FR" sz="3600" baseline="30000" dirty="0">
                <a:latin typeface="Arial" panose="020B0604020202020204" pitchFamily="34" charset="0"/>
                <a:cs typeface="Arial" panose="020B0604020202020204" pitchFamily="34" charset="0"/>
              </a:rPr>
              <a:t>er</a:t>
            </a:r>
            <a:r>
              <a:rPr lang="fr-FR" sz="3600" dirty="0">
                <a:latin typeface="Arial" panose="020B0604020202020204" pitchFamily="34" charset="0"/>
                <a:cs typeface="Arial" panose="020B0604020202020204" pitchFamily="34" charset="0"/>
              </a:rPr>
              <a:t> et 2 </a:t>
            </a:r>
            <a:r>
              <a:rPr lang="fr-FR" sz="3600" dirty="0" err="1">
                <a:latin typeface="Arial" panose="020B0604020202020204" pitchFamily="34" charset="0"/>
                <a:cs typeface="Arial" panose="020B0604020202020204" pitchFamily="34" charset="0"/>
              </a:rPr>
              <a:t>ème</a:t>
            </a:r>
            <a:r>
              <a:rPr lang="fr-FR" sz="3600" dirty="0">
                <a:latin typeface="Arial" panose="020B0604020202020204" pitchFamily="34" charset="0"/>
                <a:cs typeface="Arial" panose="020B0604020202020204" pitchFamily="34" charset="0"/>
              </a:rPr>
              <a:t> groupe : on garde le verbe à l’infinitif.</a:t>
            </a:r>
          </a:p>
          <a:p>
            <a:pPr marL="0" indent="0">
              <a:lnSpc>
                <a:spcPct val="150000"/>
              </a:lnSpc>
              <a:buNone/>
            </a:pPr>
            <a:r>
              <a:rPr lang="fr-FR" sz="3600" dirty="0">
                <a:latin typeface="Arial" panose="020B0604020202020204" pitchFamily="34" charset="0"/>
                <a:cs typeface="Arial" panose="020B0604020202020204" pitchFamily="34" charset="0"/>
              </a:rPr>
              <a:t>On ajoute les terminaisons : </a:t>
            </a:r>
            <a:r>
              <a:rPr lang="fr-FR" sz="3600" dirty="0">
                <a:solidFill>
                  <a:srgbClr val="FF0000"/>
                </a:solidFill>
                <a:latin typeface="Arial" panose="020B0604020202020204" pitchFamily="34" charset="0"/>
                <a:cs typeface="Arial" panose="020B0604020202020204" pitchFamily="34" charset="0"/>
              </a:rPr>
              <a:t>ai – as – a – </a:t>
            </a:r>
            <a:r>
              <a:rPr lang="fr-FR" sz="3600" dirty="0" err="1">
                <a:solidFill>
                  <a:srgbClr val="FF0000"/>
                </a:solidFill>
                <a:latin typeface="Arial" panose="020B0604020202020204" pitchFamily="34" charset="0"/>
                <a:cs typeface="Arial" panose="020B0604020202020204" pitchFamily="34" charset="0"/>
              </a:rPr>
              <a:t>ons</a:t>
            </a:r>
            <a:r>
              <a:rPr lang="fr-FR" sz="3600" dirty="0">
                <a:solidFill>
                  <a:srgbClr val="FF0000"/>
                </a:solidFill>
                <a:latin typeface="Arial" panose="020B0604020202020204" pitchFamily="34" charset="0"/>
                <a:cs typeface="Arial" panose="020B0604020202020204" pitchFamily="34" charset="0"/>
              </a:rPr>
              <a:t> – </a:t>
            </a:r>
            <a:r>
              <a:rPr lang="fr-FR" sz="3600" dirty="0" err="1">
                <a:solidFill>
                  <a:srgbClr val="FF0000"/>
                </a:solidFill>
                <a:latin typeface="Arial" panose="020B0604020202020204" pitchFamily="34" charset="0"/>
                <a:cs typeface="Arial" panose="020B0604020202020204" pitchFamily="34" charset="0"/>
              </a:rPr>
              <a:t>ez</a:t>
            </a:r>
            <a:r>
              <a:rPr lang="fr-FR" sz="3600" dirty="0">
                <a:solidFill>
                  <a:srgbClr val="FF0000"/>
                </a:solidFill>
                <a:latin typeface="Arial" panose="020B0604020202020204" pitchFamily="34" charset="0"/>
                <a:cs typeface="Arial" panose="020B0604020202020204" pitchFamily="34" charset="0"/>
              </a:rPr>
              <a:t> – ont.</a:t>
            </a:r>
          </a:p>
          <a:p>
            <a:pPr marL="0" indent="0">
              <a:lnSpc>
                <a:spcPct val="150000"/>
              </a:lnSpc>
              <a:buNone/>
            </a:pPr>
            <a:r>
              <a:rPr lang="fr-FR" sz="3600" dirty="0">
                <a:latin typeface="Arial" panose="020B0604020202020204" pitchFamily="34" charset="0"/>
                <a:cs typeface="Arial" panose="020B0604020202020204" pitchFamily="34" charset="0"/>
              </a:rPr>
              <a:t>Ex : </a:t>
            </a:r>
            <a:r>
              <a:rPr lang="fr-FR" dirty="0">
                <a:latin typeface="Arial" panose="020B0604020202020204" pitchFamily="34" charset="0"/>
                <a:cs typeface="Arial" panose="020B0604020202020204" pitchFamily="34" charset="0"/>
              </a:rPr>
              <a:t>grossir</a:t>
            </a:r>
          </a:p>
          <a:p>
            <a:pPr marL="0" indent="0">
              <a:lnSpc>
                <a:spcPct val="150000"/>
              </a:lnSpc>
              <a:buNone/>
            </a:pPr>
            <a:r>
              <a:rPr lang="fr-FR" sz="4000" dirty="0">
                <a:latin typeface="Arial" panose="020B0604020202020204" pitchFamily="34" charset="0"/>
                <a:cs typeface="Arial" panose="020B0604020202020204" pitchFamily="34" charset="0"/>
              </a:rPr>
              <a:t>Je </a:t>
            </a:r>
            <a:r>
              <a:rPr lang="fr-FR" sz="4000" dirty="0">
                <a:solidFill>
                  <a:srgbClr val="00B050"/>
                </a:solidFill>
                <a:latin typeface="Arial" panose="020B0604020202020204" pitchFamily="34" charset="0"/>
                <a:cs typeface="Arial" panose="020B0604020202020204" pitchFamily="34" charset="0"/>
              </a:rPr>
              <a:t>grossir</a:t>
            </a:r>
            <a:r>
              <a:rPr lang="fr-FR" sz="4000" dirty="0">
                <a:solidFill>
                  <a:srgbClr val="FF0000"/>
                </a:solidFill>
                <a:latin typeface="Arial" panose="020B0604020202020204" pitchFamily="34" charset="0"/>
                <a:cs typeface="Arial" panose="020B0604020202020204" pitchFamily="34" charset="0"/>
              </a:rPr>
              <a:t>ai			</a:t>
            </a:r>
            <a:r>
              <a:rPr lang="fr-FR" sz="4000" dirty="0">
                <a:latin typeface="Arial" panose="020B0604020202020204" pitchFamily="34" charset="0"/>
                <a:cs typeface="Arial" panose="020B0604020202020204" pitchFamily="34" charset="0"/>
              </a:rPr>
              <a:t>nous</a:t>
            </a:r>
            <a:r>
              <a:rPr lang="fr-FR" sz="4000" dirty="0">
                <a:solidFill>
                  <a:srgbClr val="FF0000"/>
                </a:solidFill>
                <a:latin typeface="Arial" panose="020B0604020202020204" pitchFamily="34" charset="0"/>
                <a:cs typeface="Arial" panose="020B0604020202020204" pitchFamily="34" charset="0"/>
              </a:rPr>
              <a:t> </a:t>
            </a:r>
            <a:r>
              <a:rPr lang="fr-FR" sz="4000" dirty="0">
                <a:solidFill>
                  <a:schemeClr val="accent6"/>
                </a:solidFill>
                <a:latin typeface="Arial" panose="020B0604020202020204" pitchFamily="34" charset="0"/>
                <a:cs typeface="Arial" panose="020B0604020202020204" pitchFamily="34" charset="0"/>
              </a:rPr>
              <a:t>grossir</a:t>
            </a:r>
            <a:r>
              <a:rPr lang="fr-FR" sz="4000" dirty="0">
                <a:solidFill>
                  <a:srgbClr val="FF0000"/>
                </a:solidFill>
                <a:latin typeface="Arial" panose="020B0604020202020204" pitchFamily="34" charset="0"/>
                <a:cs typeface="Arial" panose="020B0604020202020204" pitchFamily="34" charset="0"/>
              </a:rPr>
              <a:t>ons</a:t>
            </a:r>
          </a:p>
          <a:p>
            <a:pPr marL="0" indent="0">
              <a:lnSpc>
                <a:spcPct val="150000"/>
              </a:lnSpc>
              <a:buNone/>
            </a:pPr>
            <a:r>
              <a:rPr lang="fr-FR" sz="4000" dirty="0">
                <a:latin typeface="Arial" panose="020B0604020202020204" pitchFamily="34" charset="0"/>
                <a:cs typeface="Arial" panose="020B0604020202020204" pitchFamily="34" charset="0"/>
              </a:rPr>
              <a:t>Tu </a:t>
            </a:r>
            <a:r>
              <a:rPr lang="fr-FR" sz="4000" dirty="0">
                <a:solidFill>
                  <a:srgbClr val="00B050"/>
                </a:solidFill>
                <a:latin typeface="Arial" panose="020B0604020202020204" pitchFamily="34" charset="0"/>
                <a:cs typeface="Arial" panose="020B0604020202020204" pitchFamily="34" charset="0"/>
              </a:rPr>
              <a:t>grossir</a:t>
            </a:r>
            <a:r>
              <a:rPr lang="fr-FR" sz="4000" dirty="0">
                <a:solidFill>
                  <a:srgbClr val="FF0000"/>
                </a:solidFill>
                <a:latin typeface="Arial" panose="020B0604020202020204" pitchFamily="34" charset="0"/>
                <a:cs typeface="Arial" panose="020B0604020202020204" pitchFamily="34" charset="0"/>
              </a:rPr>
              <a:t>as 		       </a:t>
            </a:r>
            <a:r>
              <a:rPr lang="fr-FR" sz="4000" dirty="0">
                <a:latin typeface="Arial" panose="020B0604020202020204" pitchFamily="34" charset="0"/>
                <a:cs typeface="Arial" panose="020B0604020202020204" pitchFamily="34" charset="0"/>
              </a:rPr>
              <a:t>vous</a:t>
            </a:r>
            <a:r>
              <a:rPr lang="fr-FR" sz="4000" dirty="0">
                <a:solidFill>
                  <a:srgbClr val="FF0000"/>
                </a:solidFill>
                <a:latin typeface="Arial" panose="020B0604020202020204" pitchFamily="34" charset="0"/>
                <a:cs typeface="Arial" panose="020B0604020202020204" pitchFamily="34" charset="0"/>
              </a:rPr>
              <a:t> </a:t>
            </a:r>
            <a:r>
              <a:rPr lang="fr-FR" sz="4000" dirty="0">
                <a:solidFill>
                  <a:schemeClr val="accent6"/>
                </a:solidFill>
                <a:latin typeface="Arial" panose="020B0604020202020204" pitchFamily="34" charset="0"/>
                <a:cs typeface="Arial" panose="020B0604020202020204" pitchFamily="34" charset="0"/>
              </a:rPr>
              <a:t>grossir</a:t>
            </a:r>
            <a:r>
              <a:rPr lang="fr-FR" sz="4000" dirty="0">
                <a:solidFill>
                  <a:srgbClr val="FF0000"/>
                </a:solidFill>
                <a:latin typeface="Arial" panose="020B0604020202020204" pitchFamily="34" charset="0"/>
                <a:cs typeface="Arial" panose="020B0604020202020204" pitchFamily="34" charset="0"/>
              </a:rPr>
              <a:t>ez</a:t>
            </a:r>
          </a:p>
          <a:p>
            <a:pPr marL="0" indent="0">
              <a:lnSpc>
                <a:spcPct val="150000"/>
              </a:lnSpc>
              <a:buNone/>
            </a:pPr>
            <a:r>
              <a:rPr lang="fr-FR" sz="4000" dirty="0">
                <a:latin typeface="Arial" panose="020B0604020202020204" pitchFamily="34" charset="0"/>
                <a:cs typeface="Arial" panose="020B0604020202020204" pitchFamily="34" charset="0"/>
              </a:rPr>
              <a:t>Il </a:t>
            </a:r>
            <a:r>
              <a:rPr lang="fr-FR" sz="4000" dirty="0">
                <a:solidFill>
                  <a:srgbClr val="00B050"/>
                </a:solidFill>
                <a:latin typeface="Arial" panose="020B0604020202020204" pitchFamily="34" charset="0"/>
                <a:cs typeface="Arial" panose="020B0604020202020204" pitchFamily="34" charset="0"/>
              </a:rPr>
              <a:t>grossir</a:t>
            </a:r>
            <a:r>
              <a:rPr lang="fr-FR" sz="4000" dirty="0">
                <a:solidFill>
                  <a:srgbClr val="FF0000"/>
                </a:solidFill>
                <a:latin typeface="Arial" panose="020B0604020202020204" pitchFamily="34" charset="0"/>
                <a:cs typeface="Arial" panose="020B0604020202020204" pitchFamily="34" charset="0"/>
              </a:rPr>
              <a:t>a			</a:t>
            </a:r>
            <a:r>
              <a:rPr lang="fr-FR" sz="4000" dirty="0">
                <a:latin typeface="Arial" panose="020B0604020202020204" pitchFamily="34" charset="0"/>
                <a:cs typeface="Arial" panose="020B0604020202020204" pitchFamily="34" charset="0"/>
              </a:rPr>
              <a:t>ils </a:t>
            </a:r>
            <a:r>
              <a:rPr lang="fr-FR" sz="4000" dirty="0">
                <a:solidFill>
                  <a:schemeClr val="accent6"/>
                </a:solidFill>
                <a:latin typeface="Arial" panose="020B0604020202020204" pitchFamily="34" charset="0"/>
                <a:cs typeface="Arial" panose="020B0604020202020204" pitchFamily="34" charset="0"/>
              </a:rPr>
              <a:t>grossir</a:t>
            </a:r>
            <a:r>
              <a:rPr lang="fr-FR" sz="4000" dirty="0">
                <a:solidFill>
                  <a:srgbClr val="FF0000"/>
                </a:solidFill>
                <a:latin typeface="Arial" panose="020B0604020202020204" pitchFamily="34" charset="0"/>
                <a:cs typeface="Arial" panose="020B0604020202020204" pitchFamily="34" charset="0"/>
              </a:rPr>
              <a:t>ont</a:t>
            </a:r>
          </a:p>
          <a:p>
            <a:endParaRPr lang="fr-FR" dirty="0"/>
          </a:p>
        </p:txBody>
      </p:sp>
    </p:spTree>
    <p:extLst>
      <p:ext uri="{BB962C8B-B14F-4D97-AF65-F5344CB8AC3E}">
        <p14:creationId xmlns:p14="http://schemas.microsoft.com/office/powerpoint/2010/main" val="2660380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A051BD-52C4-4CFE-9F2C-D6534B1EB17E}"/>
              </a:ext>
            </a:extLst>
          </p:cNvPr>
          <p:cNvSpPr>
            <a:spLocks noGrp="1"/>
          </p:cNvSpPr>
          <p:nvPr>
            <p:ph type="title"/>
          </p:nvPr>
        </p:nvSpPr>
        <p:spPr/>
        <p:txBody>
          <a:bodyPr/>
          <a:lstStyle/>
          <a:p>
            <a:r>
              <a:rPr lang="fr-FR" dirty="0"/>
              <a:t>Exercice de rappel.</a:t>
            </a:r>
          </a:p>
        </p:txBody>
      </p:sp>
      <p:sp>
        <p:nvSpPr>
          <p:cNvPr id="3" name="Espace réservé du contenu 2">
            <a:extLst>
              <a:ext uri="{FF2B5EF4-FFF2-40B4-BE49-F238E27FC236}">
                <a16:creationId xmlns:a16="http://schemas.microsoft.com/office/drawing/2014/main" id="{8F6F22F1-A1A9-4796-BC1C-EC76C9F421B0}"/>
              </a:ext>
            </a:extLst>
          </p:cNvPr>
          <p:cNvSpPr>
            <a:spLocks noGrp="1"/>
          </p:cNvSpPr>
          <p:nvPr>
            <p:ph idx="1"/>
          </p:nvPr>
        </p:nvSpPr>
        <p:spPr/>
        <p:txBody>
          <a:bodyPr/>
          <a:lstStyle/>
          <a:p>
            <a:endParaRPr lang="fr-FR" dirty="0"/>
          </a:p>
        </p:txBody>
      </p:sp>
      <p:sp>
        <p:nvSpPr>
          <p:cNvPr id="4" name="Espace réservé du pied de page 3">
            <a:extLst>
              <a:ext uri="{FF2B5EF4-FFF2-40B4-BE49-F238E27FC236}">
                <a16:creationId xmlns:a16="http://schemas.microsoft.com/office/drawing/2014/main" id="{39583C58-C6F4-4D92-84CC-3F954BFB8DE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9290599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08282E-EA97-4284-8F17-A95F8357CC1D}"/>
              </a:ext>
            </a:extLst>
          </p:cNvPr>
          <p:cNvSpPr>
            <a:spLocks noGrp="1"/>
          </p:cNvSpPr>
          <p:nvPr>
            <p:ph type="title"/>
          </p:nvPr>
        </p:nvSpPr>
        <p:spPr/>
        <p:txBody>
          <a:bodyPr/>
          <a:lstStyle/>
          <a:p>
            <a:r>
              <a:rPr lang="fr-FR" dirty="0"/>
              <a:t>Les verbes du 3</a:t>
            </a:r>
            <a:r>
              <a:rPr lang="fr-FR" baseline="30000" dirty="0"/>
              <a:t>ème</a:t>
            </a:r>
            <a:r>
              <a:rPr lang="fr-FR" dirty="0"/>
              <a:t> groupe au futur :</a:t>
            </a:r>
          </a:p>
        </p:txBody>
      </p:sp>
      <p:sp>
        <p:nvSpPr>
          <p:cNvPr id="3" name="Espace réservé du contenu 2">
            <a:extLst>
              <a:ext uri="{FF2B5EF4-FFF2-40B4-BE49-F238E27FC236}">
                <a16:creationId xmlns:a16="http://schemas.microsoft.com/office/drawing/2014/main" id="{48542823-FE14-4FDA-ACD6-61F85AFEB28A}"/>
              </a:ext>
            </a:extLst>
          </p:cNvPr>
          <p:cNvSpPr>
            <a:spLocks noGrp="1"/>
          </p:cNvSpPr>
          <p:nvPr>
            <p:ph idx="1"/>
          </p:nvPr>
        </p:nvSpPr>
        <p:spPr/>
        <p:txBody>
          <a:bodyPr>
            <a:normAutofit fontScale="92500" lnSpcReduction="10000"/>
          </a:bodyPr>
          <a:lstStyle/>
          <a:p>
            <a:pPr marL="0" indent="0">
              <a:lnSpc>
                <a:spcPct val="150000"/>
              </a:lnSpc>
              <a:spcAft>
                <a:spcPts val="600"/>
              </a:spcAft>
              <a:buNone/>
            </a:pPr>
            <a:r>
              <a:rPr lang="fr-FR" dirty="0">
                <a:effectLst/>
                <a:latin typeface="Arial" panose="020B0604020202020204" pitchFamily="34" charset="0"/>
                <a:ea typeface="Calibri" panose="020F0502020204030204" pitchFamily="34" charset="0"/>
                <a:cs typeface="Arial" panose="020B0604020202020204" pitchFamily="34" charset="0"/>
              </a:rPr>
              <a:t>Pour conjuguer un verbe du 3</a:t>
            </a:r>
            <a:r>
              <a:rPr lang="fr-FR" baseline="30000" dirty="0">
                <a:effectLst/>
                <a:latin typeface="Arial" panose="020B0604020202020204" pitchFamily="34" charset="0"/>
                <a:ea typeface="Calibri" panose="020F0502020204030204" pitchFamily="34" charset="0"/>
                <a:cs typeface="Arial" panose="020B0604020202020204" pitchFamily="34" charset="0"/>
              </a:rPr>
              <a:t>ème</a:t>
            </a:r>
            <a:r>
              <a:rPr lang="fr-FR" dirty="0">
                <a:effectLst/>
                <a:latin typeface="Arial" panose="020B0604020202020204" pitchFamily="34" charset="0"/>
                <a:ea typeface="Calibri" panose="020F0502020204030204" pitchFamily="34" charset="0"/>
                <a:cs typeface="Arial" panose="020B0604020202020204" pitchFamily="34" charset="0"/>
              </a:rPr>
              <a:t> groupe au futur, j’ajoute les terminaisons</a:t>
            </a:r>
          </a:p>
          <a:p>
            <a:pPr marL="0" indent="0" algn="ctr">
              <a:lnSpc>
                <a:spcPct val="150000"/>
              </a:lnSpc>
              <a:spcAft>
                <a:spcPts val="600"/>
              </a:spcAft>
              <a:buNone/>
            </a:pPr>
            <a:r>
              <a:rPr lang="fr-FR" sz="39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ai – as – a – </a:t>
            </a:r>
            <a:r>
              <a:rPr lang="fr-FR" sz="3900" b="1"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ons</a:t>
            </a:r>
            <a:r>
              <a:rPr lang="fr-FR" sz="39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 – </a:t>
            </a:r>
            <a:r>
              <a:rPr lang="fr-FR" sz="3900" b="1"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ez</a:t>
            </a:r>
            <a:r>
              <a:rPr lang="fr-FR" sz="39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 -ont</a:t>
            </a:r>
            <a:endParaRPr lang="fr-FR" sz="3900" dirty="0">
              <a:effectLst/>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600"/>
              </a:spcAft>
              <a:buNone/>
            </a:pPr>
            <a:r>
              <a:rPr lang="fr-FR" dirty="0">
                <a:effectLst/>
                <a:latin typeface="Arial" panose="020B0604020202020204" pitchFamily="34" charset="0"/>
                <a:ea typeface="Calibri" panose="020F0502020204030204" pitchFamily="34" charset="0"/>
                <a:cs typeface="Arial" panose="020B0604020202020204" pitchFamily="34" charset="0"/>
              </a:rPr>
              <a:t>au radical du futur.</a:t>
            </a:r>
          </a:p>
          <a:p>
            <a:pPr marL="0" indent="0">
              <a:lnSpc>
                <a:spcPct val="150000"/>
              </a:lnSpc>
              <a:spcAft>
                <a:spcPts val="600"/>
              </a:spcAft>
              <a:buNone/>
            </a:pPr>
            <a:r>
              <a:rPr lang="fr-FR" dirty="0">
                <a:effectLst/>
                <a:latin typeface="Arial" panose="020B0604020202020204" pitchFamily="34" charset="0"/>
                <a:ea typeface="Calibri" panose="020F0502020204030204" pitchFamily="34" charset="0"/>
                <a:cs typeface="Arial" panose="020B0604020202020204" pitchFamily="34" charset="0"/>
              </a:rPr>
              <a:t>Si je ne connais pas bien le radical, je me dis dans ma tête « demain ».</a:t>
            </a:r>
          </a:p>
          <a:p>
            <a:endParaRPr lang="fr-FR" dirty="0"/>
          </a:p>
        </p:txBody>
      </p:sp>
      <p:sp>
        <p:nvSpPr>
          <p:cNvPr id="4" name="Espace réservé du pied de page 3">
            <a:extLst>
              <a:ext uri="{FF2B5EF4-FFF2-40B4-BE49-F238E27FC236}">
                <a16:creationId xmlns:a16="http://schemas.microsoft.com/office/drawing/2014/main" id="{CC45A15E-F840-472F-B0E8-51EF833C0D7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7184752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49217" y="1924777"/>
            <a:ext cx="3458378" cy="4351338"/>
          </a:xfrm>
        </p:spPr>
        <p:txBody>
          <a:bodyPr/>
          <a:lstStyle/>
          <a:p>
            <a:r>
              <a:rPr lang="fr-FR" sz="3600" dirty="0"/>
              <a:t>Être :</a:t>
            </a:r>
          </a:p>
          <a:p>
            <a:pPr marL="0" indent="0">
              <a:buNone/>
            </a:pPr>
            <a:r>
              <a:rPr lang="fr-FR" sz="3600" dirty="0"/>
              <a:t>Je ser</a:t>
            </a:r>
            <a:r>
              <a:rPr lang="fr-FR" sz="3600" dirty="0">
                <a:solidFill>
                  <a:srgbClr val="FF0000"/>
                </a:solidFill>
              </a:rPr>
              <a:t>ai</a:t>
            </a:r>
          </a:p>
          <a:p>
            <a:pPr marL="0" indent="0">
              <a:buNone/>
            </a:pPr>
            <a:r>
              <a:rPr lang="fr-FR" sz="3600" dirty="0"/>
              <a:t>Tu ser</a:t>
            </a:r>
            <a:r>
              <a:rPr lang="fr-FR" sz="3600" dirty="0">
                <a:solidFill>
                  <a:srgbClr val="FF0000"/>
                </a:solidFill>
              </a:rPr>
              <a:t>as</a:t>
            </a:r>
          </a:p>
          <a:p>
            <a:pPr marL="0" indent="0">
              <a:buNone/>
            </a:pPr>
            <a:r>
              <a:rPr lang="fr-FR" sz="3600" dirty="0"/>
              <a:t>Il ser</a:t>
            </a:r>
            <a:r>
              <a:rPr lang="fr-FR" sz="3600" dirty="0">
                <a:solidFill>
                  <a:srgbClr val="FF0000"/>
                </a:solidFill>
              </a:rPr>
              <a:t>a</a:t>
            </a:r>
          </a:p>
          <a:p>
            <a:pPr marL="0" indent="0">
              <a:buNone/>
            </a:pPr>
            <a:r>
              <a:rPr lang="fr-FR" sz="3600" dirty="0"/>
              <a:t>Nous </a:t>
            </a:r>
            <a:r>
              <a:rPr lang="fr-FR" sz="3600" dirty="0">
                <a:solidFill>
                  <a:srgbClr val="FF0000"/>
                </a:solidFill>
              </a:rPr>
              <a:t>serons</a:t>
            </a:r>
          </a:p>
          <a:p>
            <a:pPr marL="0" indent="0">
              <a:buNone/>
            </a:pPr>
            <a:r>
              <a:rPr lang="fr-FR" sz="3600" dirty="0"/>
              <a:t>Vous ser</a:t>
            </a:r>
            <a:r>
              <a:rPr lang="fr-FR" sz="3600" dirty="0">
                <a:solidFill>
                  <a:srgbClr val="FF0000"/>
                </a:solidFill>
              </a:rPr>
              <a:t>ez</a:t>
            </a:r>
          </a:p>
          <a:p>
            <a:pPr marL="0" indent="0">
              <a:buNone/>
            </a:pPr>
            <a:r>
              <a:rPr lang="fr-FR" sz="3600" dirty="0"/>
              <a:t>Ils ser</a:t>
            </a:r>
            <a:r>
              <a:rPr lang="fr-FR" sz="3600" dirty="0">
                <a:solidFill>
                  <a:srgbClr val="FF0000"/>
                </a:solidFill>
              </a:rPr>
              <a:t>ont</a:t>
            </a:r>
          </a:p>
          <a:p>
            <a:endParaRPr lang="fr-FR" dirty="0"/>
          </a:p>
        </p:txBody>
      </p:sp>
      <p:sp>
        <p:nvSpPr>
          <p:cNvPr id="6" name="ZoneTexte 5">
            <a:extLst>
              <a:ext uri="{FF2B5EF4-FFF2-40B4-BE49-F238E27FC236}">
                <a16:creationId xmlns:a16="http://schemas.microsoft.com/office/drawing/2014/main" id="{9CA36A43-0C9F-4C12-BD1C-1A4DC99CAB3F}"/>
              </a:ext>
            </a:extLst>
          </p:cNvPr>
          <p:cNvSpPr txBox="1"/>
          <p:nvPr/>
        </p:nvSpPr>
        <p:spPr>
          <a:xfrm>
            <a:off x="2776251" y="503098"/>
            <a:ext cx="4483865" cy="646331"/>
          </a:xfrm>
          <a:prstGeom prst="rect">
            <a:avLst/>
          </a:prstGeom>
          <a:noFill/>
        </p:spPr>
        <p:txBody>
          <a:bodyPr wrap="square" rtlCol="0">
            <a:spAutoFit/>
          </a:bodyPr>
          <a:lstStyle/>
          <a:p>
            <a:r>
              <a:rPr lang="fr-FR" sz="3600" dirty="0">
                <a:latin typeface="Arial" panose="020B0604020202020204" pitchFamily="34" charset="0"/>
                <a:cs typeface="Arial" panose="020B0604020202020204" pitchFamily="34" charset="0"/>
              </a:rPr>
              <a:t>Demain …</a:t>
            </a:r>
          </a:p>
        </p:txBody>
      </p:sp>
      <p:sp>
        <p:nvSpPr>
          <p:cNvPr id="7" name="Espace réservé du contenu 2">
            <a:extLst>
              <a:ext uri="{FF2B5EF4-FFF2-40B4-BE49-F238E27FC236}">
                <a16:creationId xmlns:a16="http://schemas.microsoft.com/office/drawing/2014/main" id="{63A8BDDA-E8F4-4560-8FCE-C0D876FE897C}"/>
              </a:ext>
            </a:extLst>
          </p:cNvPr>
          <p:cNvSpPr txBox="1">
            <a:spLocks/>
          </p:cNvSpPr>
          <p:nvPr/>
        </p:nvSpPr>
        <p:spPr>
          <a:xfrm>
            <a:off x="6096000" y="1924777"/>
            <a:ext cx="3458378"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3600" dirty="0"/>
              <a:t>avoir :</a:t>
            </a:r>
          </a:p>
          <a:p>
            <a:pPr marL="0" indent="0">
              <a:buFont typeface="Arial" panose="020B0604020202020204" pitchFamily="34" charset="0"/>
              <a:buNone/>
            </a:pPr>
            <a:r>
              <a:rPr lang="fr-FR" sz="3600" dirty="0"/>
              <a:t>J’aur</a:t>
            </a:r>
            <a:r>
              <a:rPr lang="fr-FR" sz="3600" dirty="0">
                <a:solidFill>
                  <a:srgbClr val="FF0000"/>
                </a:solidFill>
              </a:rPr>
              <a:t>ai</a:t>
            </a:r>
          </a:p>
          <a:p>
            <a:pPr marL="0" indent="0">
              <a:buFont typeface="Arial" panose="020B0604020202020204" pitchFamily="34" charset="0"/>
              <a:buNone/>
            </a:pPr>
            <a:r>
              <a:rPr lang="fr-FR" sz="3600" dirty="0"/>
              <a:t>Tu aur</a:t>
            </a:r>
            <a:r>
              <a:rPr lang="fr-FR" sz="3600" dirty="0">
                <a:solidFill>
                  <a:srgbClr val="FF0000"/>
                </a:solidFill>
              </a:rPr>
              <a:t>as</a:t>
            </a:r>
          </a:p>
          <a:p>
            <a:pPr marL="0" indent="0">
              <a:buFont typeface="Arial" panose="020B0604020202020204" pitchFamily="34" charset="0"/>
              <a:buNone/>
            </a:pPr>
            <a:r>
              <a:rPr lang="fr-FR" sz="3600" dirty="0"/>
              <a:t>Il aur</a:t>
            </a:r>
            <a:r>
              <a:rPr lang="fr-FR" sz="3600" dirty="0">
                <a:solidFill>
                  <a:srgbClr val="FF0000"/>
                </a:solidFill>
              </a:rPr>
              <a:t>a</a:t>
            </a:r>
          </a:p>
          <a:p>
            <a:pPr marL="0" indent="0">
              <a:buFont typeface="Arial" panose="020B0604020202020204" pitchFamily="34" charset="0"/>
              <a:buNone/>
            </a:pPr>
            <a:r>
              <a:rPr lang="fr-FR" sz="3600" dirty="0"/>
              <a:t>Nous </a:t>
            </a:r>
            <a:r>
              <a:rPr lang="fr-FR" sz="3600" dirty="0">
                <a:solidFill>
                  <a:srgbClr val="FF0000"/>
                </a:solidFill>
              </a:rPr>
              <a:t>aurons</a:t>
            </a:r>
          </a:p>
          <a:p>
            <a:pPr marL="0" indent="0">
              <a:buFont typeface="Arial" panose="020B0604020202020204" pitchFamily="34" charset="0"/>
              <a:buNone/>
            </a:pPr>
            <a:r>
              <a:rPr lang="fr-FR" sz="3600" dirty="0"/>
              <a:t>Vous aur</a:t>
            </a:r>
            <a:r>
              <a:rPr lang="fr-FR" sz="3600" dirty="0">
                <a:solidFill>
                  <a:srgbClr val="FF0000"/>
                </a:solidFill>
              </a:rPr>
              <a:t>ez</a:t>
            </a:r>
          </a:p>
          <a:p>
            <a:pPr marL="0" indent="0">
              <a:buFont typeface="Arial" panose="020B0604020202020204" pitchFamily="34" charset="0"/>
              <a:buNone/>
            </a:pPr>
            <a:r>
              <a:rPr lang="fr-FR" sz="3600" dirty="0"/>
              <a:t>Ils aur</a:t>
            </a:r>
            <a:r>
              <a:rPr lang="fr-FR" sz="3600" dirty="0">
                <a:solidFill>
                  <a:srgbClr val="FF0000"/>
                </a:solidFill>
              </a:rPr>
              <a:t>ont</a:t>
            </a:r>
          </a:p>
          <a:p>
            <a:endParaRPr lang="fr-FR" dirty="0"/>
          </a:p>
        </p:txBody>
      </p:sp>
    </p:spTree>
    <p:extLst>
      <p:ext uri="{BB962C8B-B14F-4D97-AF65-F5344CB8AC3E}">
        <p14:creationId xmlns:p14="http://schemas.microsoft.com/office/powerpoint/2010/main" val="2584803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sz="3600" dirty="0"/>
              <a:t>faire :</a:t>
            </a:r>
          </a:p>
          <a:p>
            <a:pPr marL="0" indent="0">
              <a:buNone/>
            </a:pPr>
            <a:r>
              <a:rPr lang="fr-FR" sz="3600" dirty="0"/>
              <a:t>Je fer</a:t>
            </a:r>
            <a:r>
              <a:rPr lang="fr-FR" sz="3600" dirty="0">
                <a:solidFill>
                  <a:srgbClr val="FF0000"/>
                </a:solidFill>
              </a:rPr>
              <a:t>ai</a:t>
            </a:r>
          </a:p>
          <a:p>
            <a:pPr marL="0" indent="0">
              <a:buNone/>
            </a:pPr>
            <a:r>
              <a:rPr lang="fr-FR" sz="3600" dirty="0"/>
              <a:t>Tu fer</a:t>
            </a:r>
            <a:r>
              <a:rPr lang="fr-FR" sz="3600" dirty="0">
                <a:solidFill>
                  <a:srgbClr val="FF0000"/>
                </a:solidFill>
              </a:rPr>
              <a:t>as</a:t>
            </a:r>
          </a:p>
          <a:p>
            <a:pPr marL="0" indent="0">
              <a:buNone/>
            </a:pPr>
            <a:r>
              <a:rPr lang="fr-FR" sz="3600" dirty="0"/>
              <a:t>Il fer</a:t>
            </a:r>
            <a:r>
              <a:rPr lang="fr-FR" sz="3600" dirty="0">
                <a:solidFill>
                  <a:srgbClr val="FF0000"/>
                </a:solidFill>
              </a:rPr>
              <a:t>a</a:t>
            </a:r>
          </a:p>
          <a:p>
            <a:pPr marL="0" indent="0">
              <a:buNone/>
            </a:pPr>
            <a:r>
              <a:rPr lang="fr-FR" sz="3600" dirty="0"/>
              <a:t>Nous fer</a:t>
            </a:r>
            <a:r>
              <a:rPr lang="fr-FR" sz="3600" dirty="0">
                <a:solidFill>
                  <a:srgbClr val="FF0000"/>
                </a:solidFill>
              </a:rPr>
              <a:t>ons</a:t>
            </a:r>
          </a:p>
          <a:p>
            <a:pPr marL="0" indent="0">
              <a:buNone/>
            </a:pPr>
            <a:r>
              <a:rPr lang="fr-FR" sz="3600" dirty="0"/>
              <a:t>Vous fer</a:t>
            </a:r>
            <a:r>
              <a:rPr lang="fr-FR" sz="3600" dirty="0">
                <a:solidFill>
                  <a:srgbClr val="FF0000"/>
                </a:solidFill>
              </a:rPr>
              <a:t>ez</a:t>
            </a:r>
          </a:p>
          <a:p>
            <a:pPr marL="0" indent="0">
              <a:buNone/>
            </a:pPr>
            <a:r>
              <a:rPr lang="fr-FR" sz="3600" dirty="0"/>
              <a:t>Ils fer</a:t>
            </a:r>
            <a:r>
              <a:rPr lang="fr-FR" sz="3600" dirty="0">
                <a:solidFill>
                  <a:srgbClr val="FF0000"/>
                </a:solidFill>
              </a:rPr>
              <a:t>ont</a:t>
            </a:r>
          </a:p>
          <a:p>
            <a:endParaRPr lang="fr-FR" dirty="0"/>
          </a:p>
        </p:txBody>
      </p:sp>
      <p:sp>
        <p:nvSpPr>
          <p:cNvPr id="4" name="Espace réservé du contenu 2"/>
          <p:cNvSpPr txBox="1">
            <a:spLocks/>
          </p:cNvSpPr>
          <p:nvPr/>
        </p:nvSpPr>
        <p:spPr>
          <a:xfrm>
            <a:off x="5778910" y="1790752"/>
            <a:ext cx="28194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3600" dirty="0"/>
              <a:t>aller :</a:t>
            </a:r>
          </a:p>
          <a:p>
            <a:pPr marL="0" indent="0">
              <a:buNone/>
            </a:pPr>
            <a:r>
              <a:rPr lang="fr-FR" sz="3600" dirty="0"/>
              <a:t>J’ ir</a:t>
            </a:r>
            <a:r>
              <a:rPr lang="fr-FR" sz="3600" dirty="0">
                <a:solidFill>
                  <a:srgbClr val="FF0000"/>
                </a:solidFill>
              </a:rPr>
              <a:t>ai</a:t>
            </a:r>
          </a:p>
          <a:p>
            <a:pPr marL="0" indent="0">
              <a:buNone/>
            </a:pPr>
            <a:r>
              <a:rPr lang="fr-FR" sz="3600" dirty="0"/>
              <a:t>Tu ir</a:t>
            </a:r>
            <a:r>
              <a:rPr lang="fr-FR" sz="3600" dirty="0">
                <a:solidFill>
                  <a:srgbClr val="FF0000"/>
                </a:solidFill>
              </a:rPr>
              <a:t>as</a:t>
            </a:r>
          </a:p>
          <a:p>
            <a:pPr marL="0" indent="0">
              <a:buNone/>
            </a:pPr>
            <a:r>
              <a:rPr lang="fr-FR" sz="3600" dirty="0"/>
              <a:t>Il ir</a:t>
            </a:r>
            <a:r>
              <a:rPr lang="fr-FR" sz="3600" dirty="0">
                <a:solidFill>
                  <a:srgbClr val="FF0000"/>
                </a:solidFill>
              </a:rPr>
              <a:t>a</a:t>
            </a:r>
          </a:p>
          <a:p>
            <a:pPr marL="0" indent="0">
              <a:buNone/>
            </a:pPr>
            <a:r>
              <a:rPr lang="fr-FR" sz="3600" dirty="0"/>
              <a:t>Nous ir</a:t>
            </a:r>
            <a:r>
              <a:rPr lang="fr-FR" sz="3600" dirty="0">
                <a:solidFill>
                  <a:srgbClr val="FF0000"/>
                </a:solidFill>
              </a:rPr>
              <a:t>ons</a:t>
            </a:r>
          </a:p>
          <a:p>
            <a:pPr marL="0" indent="0">
              <a:buNone/>
            </a:pPr>
            <a:r>
              <a:rPr lang="fr-FR" sz="3600" dirty="0"/>
              <a:t>Vous ir</a:t>
            </a:r>
            <a:r>
              <a:rPr lang="fr-FR" sz="3600" dirty="0">
                <a:solidFill>
                  <a:srgbClr val="FF0000"/>
                </a:solidFill>
              </a:rPr>
              <a:t>ez</a:t>
            </a:r>
          </a:p>
          <a:p>
            <a:pPr marL="0" indent="0">
              <a:buNone/>
            </a:pPr>
            <a:r>
              <a:rPr lang="fr-FR" sz="3600" dirty="0"/>
              <a:t>Ils ir</a:t>
            </a:r>
            <a:r>
              <a:rPr lang="fr-FR" sz="3600" dirty="0">
                <a:solidFill>
                  <a:srgbClr val="FF0000"/>
                </a:solidFill>
              </a:rPr>
              <a:t>ont</a:t>
            </a:r>
          </a:p>
          <a:p>
            <a:endParaRPr lang="fr-FR" dirty="0"/>
          </a:p>
        </p:txBody>
      </p:sp>
    </p:spTree>
    <p:extLst>
      <p:ext uri="{BB962C8B-B14F-4D97-AF65-F5344CB8AC3E}">
        <p14:creationId xmlns:p14="http://schemas.microsoft.com/office/powerpoint/2010/main" val="4294947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sz="3600" dirty="0"/>
              <a:t>savoir :</a:t>
            </a:r>
          </a:p>
          <a:p>
            <a:pPr marL="0" indent="0">
              <a:buNone/>
            </a:pPr>
            <a:r>
              <a:rPr lang="fr-FR" sz="3600" dirty="0"/>
              <a:t>Je saur</a:t>
            </a:r>
            <a:r>
              <a:rPr lang="fr-FR" sz="3600" dirty="0">
                <a:solidFill>
                  <a:srgbClr val="FF0000"/>
                </a:solidFill>
              </a:rPr>
              <a:t>ai</a:t>
            </a:r>
          </a:p>
          <a:p>
            <a:pPr marL="0" indent="0">
              <a:buNone/>
            </a:pPr>
            <a:r>
              <a:rPr lang="fr-FR" sz="3600" dirty="0"/>
              <a:t>Tu saur</a:t>
            </a:r>
            <a:r>
              <a:rPr lang="fr-FR" sz="3600" dirty="0">
                <a:solidFill>
                  <a:srgbClr val="FF0000"/>
                </a:solidFill>
              </a:rPr>
              <a:t>as</a:t>
            </a:r>
          </a:p>
          <a:p>
            <a:pPr marL="0" indent="0">
              <a:buNone/>
            </a:pPr>
            <a:r>
              <a:rPr lang="fr-FR" sz="3600" dirty="0"/>
              <a:t>Il saur</a:t>
            </a:r>
            <a:r>
              <a:rPr lang="fr-FR" sz="3600" dirty="0">
                <a:solidFill>
                  <a:srgbClr val="FF0000"/>
                </a:solidFill>
              </a:rPr>
              <a:t>a</a:t>
            </a:r>
          </a:p>
          <a:p>
            <a:pPr marL="0" indent="0">
              <a:buNone/>
            </a:pPr>
            <a:r>
              <a:rPr lang="fr-FR" sz="3600" dirty="0"/>
              <a:t>Nous saur</a:t>
            </a:r>
            <a:r>
              <a:rPr lang="fr-FR" sz="3600" dirty="0">
                <a:solidFill>
                  <a:srgbClr val="FF0000"/>
                </a:solidFill>
              </a:rPr>
              <a:t>ons</a:t>
            </a:r>
          </a:p>
          <a:p>
            <a:pPr marL="0" indent="0">
              <a:buNone/>
            </a:pPr>
            <a:r>
              <a:rPr lang="fr-FR" sz="3600" dirty="0"/>
              <a:t>Vous saur</a:t>
            </a:r>
            <a:r>
              <a:rPr lang="fr-FR" sz="3600" dirty="0">
                <a:solidFill>
                  <a:srgbClr val="FF0000"/>
                </a:solidFill>
              </a:rPr>
              <a:t>ez</a:t>
            </a:r>
          </a:p>
          <a:p>
            <a:pPr marL="0" indent="0">
              <a:buNone/>
            </a:pPr>
            <a:r>
              <a:rPr lang="fr-FR" sz="3600" dirty="0"/>
              <a:t>Ils saur</a:t>
            </a:r>
            <a:r>
              <a:rPr lang="fr-FR" sz="3600" dirty="0">
                <a:solidFill>
                  <a:srgbClr val="FF0000"/>
                </a:solidFill>
              </a:rPr>
              <a:t>ont</a:t>
            </a:r>
          </a:p>
          <a:p>
            <a:endParaRPr lang="fr-FR" dirty="0"/>
          </a:p>
        </p:txBody>
      </p:sp>
      <p:sp>
        <p:nvSpPr>
          <p:cNvPr id="4" name="Espace réservé du contenu 2"/>
          <p:cNvSpPr txBox="1">
            <a:spLocks/>
          </p:cNvSpPr>
          <p:nvPr/>
        </p:nvSpPr>
        <p:spPr>
          <a:xfrm>
            <a:off x="5778910" y="1790752"/>
            <a:ext cx="28194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3600" dirty="0"/>
              <a:t>devoir :</a:t>
            </a:r>
          </a:p>
          <a:p>
            <a:pPr marL="0" indent="0">
              <a:buNone/>
            </a:pPr>
            <a:r>
              <a:rPr lang="fr-FR" sz="3600" dirty="0"/>
              <a:t>Je devr</a:t>
            </a:r>
            <a:r>
              <a:rPr lang="fr-FR" sz="3600" dirty="0">
                <a:solidFill>
                  <a:srgbClr val="FF0000"/>
                </a:solidFill>
              </a:rPr>
              <a:t>ai</a:t>
            </a:r>
          </a:p>
          <a:p>
            <a:pPr marL="0" indent="0">
              <a:buNone/>
            </a:pPr>
            <a:r>
              <a:rPr lang="fr-FR" sz="3600" dirty="0"/>
              <a:t>Tu devr</a:t>
            </a:r>
            <a:r>
              <a:rPr lang="fr-FR" sz="3600" dirty="0">
                <a:solidFill>
                  <a:srgbClr val="FF0000"/>
                </a:solidFill>
              </a:rPr>
              <a:t>as</a:t>
            </a:r>
          </a:p>
          <a:p>
            <a:pPr marL="0" indent="0">
              <a:buNone/>
            </a:pPr>
            <a:r>
              <a:rPr lang="fr-FR" sz="3600" dirty="0"/>
              <a:t>Il devr</a:t>
            </a:r>
            <a:r>
              <a:rPr lang="fr-FR" sz="3600" dirty="0">
                <a:solidFill>
                  <a:srgbClr val="FF0000"/>
                </a:solidFill>
              </a:rPr>
              <a:t>a</a:t>
            </a:r>
          </a:p>
          <a:p>
            <a:pPr marL="0" indent="0">
              <a:buNone/>
            </a:pPr>
            <a:r>
              <a:rPr lang="fr-FR" sz="3600" dirty="0"/>
              <a:t>Nous devr</a:t>
            </a:r>
            <a:r>
              <a:rPr lang="fr-FR" sz="3600" dirty="0">
                <a:solidFill>
                  <a:srgbClr val="FF0000"/>
                </a:solidFill>
              </a:rPr>
              <a:t>ons</a:t>
            </a:r>
          </a:p>
          <a:p>
            <a:pPr marL="0" indent="0">
              <a:buNone/>
            </a:pPr>
            <a:r>
              <a:rPr lang="fr-FR" sz="3600" dirty="0"/>
              <a:t>Vous devr</a:t>
            </a:r>
            <a:r>
              <a:rPr lang="fr-FR" sz="3600" dirty="0">
                <a:solidFill>
                  <a:srgbClr val="FF0000"/>
                </a:solidFill>
              </a:rPr>
              <a:t>ez</a:t>
            </a:r>
          </a:p>
          <a:p>
            <a:pPr marL="0" indent="0">
              <a:buNone/>
            </a:pPr>
            <a:r>
              <a:rPr lang="fr-FR" sz="3600" dirty="0"/>
              <a:t>Ils devr</a:t>
            </a:r>
            <a:r>
              <a:rPr lang="fr-FR" sz="3600" dirty="0">
                <a:solidFill>
                  <a:srgbClr val="FF0000"/>
                </a:solidFill>
              </a:rPr>
              <a:t>ont</a:t>
            </a:r>
          </a:p>
          <a:p>
            <a:endParaRPr lang="fr-FR" dirty="0"/>
          </a:p>
        </p:txBody>
      </p:sp>
      <p:sp>
        <p:nvSpPr>
          <p:cNvPr id="5" name="ZoneTexte 4">
            <a:extLst>
              <a:ext uri="{FF2B5EF4-FFF2-40B4-BE49-F238E27FC236}">
                <a16:creationId xmlns:a16="http://schemas.microsoft.com/office/drawing/2014/main" id="{7FA53940-3149-4627-9769-04486B684F35}"/>
              </a:ext>
            </a:extLst>
          </p:cNvPr>
          <p:cNvSpPr txBox="1"/>
          <p:nvPr/>
        </p:nvSpPr>
        <p:spPr>
          <a:xfrm>
            <a:off x="2776251" y="503098"/>
            <a:ext cx="4483865" cy="646331"/>
          </a:xfrm>
          <a:prstGeom prst="rect">
            <a:avLst/>
          </a:prstGeom>
          <a:noFill/>
        </p:spPr>
        <p:txBody>
          <a:bodyPr wrap="square" rtlCol="0">
            <a:spAutoFit/>
          </a:bodyPr>
          <a:lstStyle/>
          <a:p>
            <a:r>
              <a:rPr lang="fr-FR" sz="3600" dirty="0">
                <a:latin typeface="Arial" panose="020B0604020202020204" pitchFamily="34" charset="0"/>
                <a:cs typeface="Arial" panose="020B0604020202020204" pitchFamily="34" charset="0"/>
              </a:rPr>
              <a:t>Les verbes en -</a:t>
            </a:r>
            <a:r>
              <a:rPr lang="fr-FR" sz="3600" dirty="0" err="1">
                <a:latin typeface="Arial" panose="020B0604020202020204" pitchFamily="34" charset="0"/>
                <a:cs typeface="Arial" panose="020B0604020202020204" pitchFamily="34" charset="0"/>
              </a:rPr>
              <a:t>oir</a:t>
            </a:r>
            <a:endParaRPr lang="fr-FR"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93594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sz="3600" dirty="0"/>
              <a:t>vouloir :</a:t>
            </a:r>
          </a:p>
          <a:p>
            <a:pPr marL="0" indent="0">
              <a:buNone/>
            </a:pPr>
            <a:r>
              <a:rPr lang="fr-FR" sz="3600" dirty="0"/>
              <a:t>Je voudr</a:t>
            </a:r>
            <a:r>
              <a:rPr lang="fr-FR" sz="3600" dirty="0">
                <a:solidFill>
                  <a:srgbClr val="FF0000"/>
                </a:solidFill>
              </a:rPr>
              <a:t>ai</a:t>
            </a:r>
          </a:p>
          <a:p>
            <a:pPr marL="0" indent="0">
              <a:buNone/>
            </a:pPr>
            <a:r>
              <a:rPr lang="fr-FR" sz="3600" dirty="0"/>
              <a:t>Tu voudr</a:t>
            </a:r>
            <a:r>
              <a:rPr lang="fr-FR" sz="3600" dirty="0">
                <a:solidFill>
                  <a:srgbClr val="FF0000"/>
                </a:solidFill>
              </a:rPr>
              <a:t>as</a:t>
            </a:r>
          </a:p>
          <a:p>
            <a:pPr marL="0" indent="0">
              <a:buNone/>
            </a:pPr>
            <a:r>
              <a:rPr lang="fr-FR" sz="3600" dirty="0"/>
              <a:t>Il voudr</a:t>
            </a:r>
            <a:r>
              <a:rPr lang="fr-FR" sz="3600" dirty="0">
                <a:solidFill>
                  <a:srgbClr val="FF0000"/>
                </a:solidFill>
              </a:rPr>
              <a:t>a</a:t>
            </a:r>
          </a:p>
          <a:p>
            <a:pPr marL="0" indent="0">
              <a:buNone/>
            </a:pPr>
            <a:r>
              <a:rPr lang="fr-FR" sz="3600" dirty="0"/>
              <a:t>Nous voudr</a:t>
            </a:r>
            <a:r>
              <a:rPr lang="fr-FR" sz="3600" dirty="0">
                <a:solidFill>
                  <a:srgbClr val="FF0000"/>
                </a:solidFill>
              </a:rPr>
              <a:t>ons</a:t>
            </a:r>
          </a:p>
          <a:p>
            <a:pPr marL="0" indent="0">
              <a:buNone/>
            </a:pPr>
            <a:r>
              <a:rPr lang="fr-FR" sz="3600" dirty="0"/>
              <a:t>Vous voudr</a:t>
            </a:r>
            <a:r>
              <a:rPr lang="fr-FR" sz="3600" dirty="0">
                <a:solidFill>
                  <a:srgbClr val="FF0000"/>
                </a:solidFill>
              </a:rPr>
              <a:t>ez</a:t>
            </a:r>
          </a:p>
          <a:p>
            <a:pPr marL="0" indent="0">
              <a:buNone/>
            </a:pPr>
            <a:r>
              <a:rPr lang="fr-FR" sz="3600" dirty="0"/>
              <a:t>Ils voudr</a:t>
            </a:r>
            <a:r>
              <a:rPr lang="fr-FR" sz="3600" dirty="0">
                <a:solidFill>
                  <a:srgbClr val="FF0000"/>
                </a:solidFill>
              </a:rPr>
              <a:t>ont</a:t>
            </a:r>
          </a:p>
          <a:p>
            <a:endParaRPr lang="fr-FR" dirty="0"/>
          </a:p>
        </p:txBody>
      </p:sp>
      <p:sp>
        <p:nvSpPr>
          <p:cNvPr id="4" name="Espace réservé du contenu 2"/>
          <p:cNvSpPr txBox="1">
            <a:spLocks/>
          </p:cNvSpPr>
          <p:nvPr/>
        </p:nvSpPr>
        <p:spPr>
          <a:xfrm>
            <a:off x="5778910" y="1790752"/>
            <a:ext cx="28194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3600" dirty="0"/>
              <a:t>voir :</a:t>
            </a:r>
          </a:p>
          <a:p>
            <a:pPr marL="0" indent="0">
              <a:buNone/>
            </a:pPr>
            <a:r>
              <a:rPr lang="fr-FR" sz="3600" dirty="0"/>
              <a:t>Je verr</a:t>
            </a:r>
            <a:r>
              <a:rPr lang="fr-FR" sz="3600" dirty="0">
                <a:solidFill>
                  <a:srgbClr val="FF0000"/>
                </a:solidFill>
              </a:rPr>
              <a:t>ai</a:t>
            </a:r>
          </a:p>
          <a:p>
            <a:pPr marL="0" indent="0">
              <a:buNone/>
            </a:pPr>
            <a:r>
              <a:rPr lang="fr-FR" sz="3600" dirty="0"/>
              <a:t>Tu verr</a:t>
            </a:r>
            <a:r>
              <a:rPr lang="fr-FR" sz="3600" dirty="0">
                <a:solidFill>
                  <a:srgbClr val="FF0000"/>
                </a:solidFill>
              </a:rPr>
              <a:t>as</a:t>
            </a:r>
          </a:p>
          <a:p>
            <a:pPr marL="0" indent="0">
              <a:buNone/>
            </a:pPr>
            <a:r>
              <a:rPr lang="fr-FR" sz="3600" dirty="0"/>
              <a:t>Il verr</a:t>
            </a:r>
            <a:r>
              <a:rPr lang="fr-FR" sz="3600" dirty="0">
                <a:solidFill>
                  <a:srgbClr val="FF0000"/>
                </a:solidFill>
              </a:rPr>
              <a:t>a</a:t>
            </a:r>
          </a:p>
          <a:p>
            <a:pPr marL="0" indent="0">
              <a:buNone/>
            </a:pPr>
            <a:r>
              <a:rPr lang="fr-FR" sz="3600" dirty="0"/>
              <a:t>Nous verr</a:t>
            </a:r>
            <a:r>
              <a:rPr lang="fr-FR" sz="3600" dirty="0">
                <a:solidFill>
                  <a:srgbClr val="FF0000"/>
                </a:solidFill>
              </a:rPr>
              <a:t>ons</a:t>
            </a:r>
          </a:p>
          <a:p>
            <a:pPr marL="0" indent="0">
              <a:buNone/>
            </a:pPr>
            <a:r>
              <a:rPr lang="fr-FR" sz="3600" dirty="0"/>
              <a:t>Vous verr</a:t>
            </a:r>
            <a:r>
              <a:rPr lang="fr-FR" sz="3600" dirty="0">
                <a:solidFill>
                  <a:srgbClr val="FF0000"/>
                </a:solidFill>
              </a:rPr>
              <a:t>ez</a:t>
            </a:r>
          </a:p>
          <a:p>
            <a:pPr marL="0" indent="0">
              <a:buNone/>
            </a:pPr>
            <a:r>
              <a:rPr lang="fr-FR" sz="3600" dirty="0"/>
              <a:t>Ils verr</a:t>
            </a:r>
            <a:r>
              <a:rPr lang="fr-FR" sz="3600" dirty="0">
                <a:solidFill>
                  <a:srgbClr val="FF0000"/>
                </a:solidFill>
              </a:rPr>
              <a:t>ont</a:t>
            </a:r>
          </a:p>
          <a:p>
            <a:endParaRPr lang="fr-FR" dirty="0"/>
          </a:p>
        </p:txBody>
      </p:sp>
      <p:sp>
        <p:nvSpPr>
          <p:cNvPr id="5" name="ZoneTexte 4">
            <a:extLst>
              <a:ext uri="{FF2B5EF4-FFF2-40B4-BE49-F238E27FC236}">
                <a16:creationId xmlns:a16="http://schemas.microsoft.com/office/drawing/2014/main" id="{7FA53940-3149-4627-9769-04486B684F35}"/>
              </a:ext>
            </a:extLst>
          </p:cNvPr>
          <p:cNvSpPr txBox="1"/>
          <p:nvPr/>
        </p:nvSpPr>
        <p:spPr>
          <a:xfrm>
            <a:off x="2776251" y="503098"/>
            <a:ext cx="4483865" cy="646331"/>
          </a:xfrm>
          <a:prstGeom prst="rect">
            <a:avLst/>
          </a:prstGeom>
          <a:noFill/>
        </p:spPr>
        <p:txBody>
          <a:bodyPr wrap="square" rtlCol="0">
            <a:spAutoFit/>
          </a:bodyPr>
          <a:lstStyle/>
          <a:p>
            <a:r>
              <a:rPr lang="fr-FR" sz="3600" dirty="0">
                <a:latin typeface="Arial" panose="020B0604020202020204" pitchFamily="34" charset="0"/>
                <a:cs typeface="Arial" panose="020B0604020202020204" pitchFamily="34" charset="0"/>
              </a:rPr>
              <a:t>Les verbes en -</a:t>
            </a:r>
            <a:r>
              <a:rPr lang="fr-FR" sz="3600" dirty="0" err="1">
                <a:latin typeface="Arial" panose="020B0604020202020204" pitchFamily="34" charset="0"/>
                <a:cs typeface="Arial" panose="020B0604020202020204" pitchFamily="34" charset="0"/>
              </a:rPr>
              <a:t>oir</a:t>
            </a:r>
            <a:endParaRPr lang="fr-FR"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5124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944DE62-132B-49ED-B2C2-C7B8E5DED6E8}"/>
              </a:ext>
            </a:extLst>
          </p:cNvPr>
          <p:cNvSpPr>
            <a:spLocks noGrp="1"/>
          </p:cNvSpPr>
          <p:nvPr>
            <p:ph type="title"/>
          </p:nvPr>
        </p:nvSpPr>
        <p:spPr/>
        <p:txBody>
          <a:bodyPr/>
          <a:lstStyle/>
          <a:p>
            <a:r>
              <a:rPr lang="fr-FR" dirty="0"/>
              <a:t>Collons la leçon.</a:t>
            </a:r>
          </a:p>
        </p:txBody>
      </p:sp>
      <p:sp>
        <p:nvSpPr>
          <p:cNvPr id="4" name="Espace réservé du pied de page 3">
            <a:extLst>
              <a:ext uri="{FF2B5EF4-FFF2-40B4-BE49-F238E27FC236}">
                <a16:creationId xmlns:a16="http://schemas.microsoft.com/office/drawing/2014/main" id="{46B7D90E-C5E4-424F-BC6C-4953FAB3DC34}"/>
              </a:ext>
            </a:extLst>
          </p:cNvPr>
          <p:cNvSpPr>
            <a:spLocks noGrp="1"/>
          </p:cNvSpPr>
          <p:nvPr>
            <p:ph type="ftr" sz="quarter" idx="11"/>
          </p:nvPr>
        </p:nvSpPr>
        <p:spPr/>
        <p:txBody>
          <a:bodyPr/>
          <a:lstStyle/>
          <a:p>
            <a:r>
              <a:rPr lang="fr-FR"/>
              <a:t>www.dys-positif.fr</a:t>
            </a:r>
            <a:endParaRPr lang="fr-FR" dirty="0"/>
          </a:p>
        </p:txBody>
      </p:sp>
      <p:pic>
        <p:nvPicPr>
          <p:cNvPr id="2050" name="Picture 2">
            <a:extLst>
              <a:ext uri="{FF2B5EF4-FFF2-40B4-BE49-F238E27FC236}">
                <a16:creationId xmlns:a16="http://schemas.microsoft.com/office/drawing/2014/main" id="{FF4F8C95-938D-402C-99F5-E0BFC1E283E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20331" y="1825625"/>
            <a:ext cx="3076881" cy="3076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08510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875FE6-31F8-486D-A8CC-8E736A872004}"/>
              </a:ext>
            </a:extLst>
          </p:cNvPr>
          <p:cNvSpPr>
            <a:spLocks noGrp="1"/>
          </p:cNvSpPr>
          <p:nvPr>
            <p:ph type="title"/>
          </p:nvPr>
        </p:nvSpPr>
        <p:spPr/>
        <p:txBody>
          <a:bodyPr/>
          <a:lstStyle/>
          <a:p>
            <a:r>
              <a:rPr lang="fr-FR" dirty="0"/>
              <a:t>Exercices :</a:t>
            </a:r>
          </a:p>
        </p:txBody>
      </p:sp>
      <p:pic>
        <p:nvPicPr>
          <p:cNvPr id="5" name="Espace réservé du contenu 4">
            <a:extLst>
              <a:ext uri="{FF2B5EF4-FFF2-40B4-BE49-F238E27FC236}">
                <a16:creationId xmlns:a16="http://schemas.microsoft.com/office/drawing/2014/main" id="{839C7F7E-84B9-4D87-AEC8-BF20F8B240E0}"/>
              </a:ext>
            </a:extLst>
          </p:cNvPr>
          <p:cNvPicPr>
            <a:picLocks noGrp="1" noChangeAspect="1"/>
          </p:cNvPicPr>
          <p:nvPr>
            <p:ph idx="1"/>
          </p:nvPr>
        </p:nvPicPr>
        <p:blipFill>
          <a:blip r:embed="rId2"/>
          <a:stretch>
            <a:fillRect/>
          </a:stretch>
        </p:blipFill>
        <p:spPr>
          <a:xfrm>
            <a:off x="3920331" y="1792574"/>
            <a:ext cx="4351338" cy="4351338"/>
          </a:xfrm>
          <a:prstGeom prst="rect">
            <a:avLst/>
          </a:prstGeom>
        </p:spPr>
      </p:pic>
      <p:sp>
        <p:nvSpPr>
          <p:cNvPr id="4" name="Espace réservé du pied de page 3">
            <a:extLst>
              <a:ext uri="{FF2B5EF4-FFF2-40B4-BE49-F238E27FC236}">
                <a16:creationId xmlns:a16="http://schemas.microsoft.com/office/drawing/2014/main" id="{F2CFBA6E-58C1-4167-924C-6B77BD0BFA4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6908991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3" name="Image 2">
            <a:extLst>
              <a:ext uri="{FF2B5EF4-FFF2-40B4-BE49-F238E27FC236}">
                <a16:creationId xmlns:a16="http://schemas.microsoft.com/office/drawing/2014/main" id="{2314000A-E1D3-488C-B5B6-FDE202BA9229}"/>
              </a:ext>
            </a:extLst>
          </p:cNvPr>
          <p:cNvPicPr>
            <a:picLocks noChangeAspect="1"/>
          </p:cNvPicPr>
          <p:nvPr/>
        </p:nvPicPr>
        <p:blipFill>
          <a:blip r:embed="rId3"/>
          <a:stretch>
            <a:fillRect/>
          </a:stretch>
        </p:blipFill>
        <p:spPr>
          <a:xfrm>
            <a:off x="1681380" y="939539"/>
            <a:ext cx="8916352" cy="2020230"/>
          </a:xfrm>
          <a:prstGeom prst="rect">
            <a:avLst/>
          </a:prstGeom>
        </p:spPr>
      </p:pic>
    </p:spTree>
    <p:extLst>
      <p:ext uri="{BB962C8B-B14F-4D97-AF65-F5344CB8AC3E}">
        <p14:creationId xmlns:p14="http://schemas.microsoft.com/office/powerpoint/2010/main" val="3830730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3" name="Image 2">
            <a:extLst>
              <a:ext uri="{FF2B5EF4-FFF2-40B4-BE49-F238E27FC236}">
                <a16:creationId xmlns:a16="http://schemas.microsoft.com/office/drawing/2014/main" id="{59EC7830-4BAB-4B4B-A988-0AC98D7EBEEF}"/>
              </a:ext>
            </a:extLst>
          </p:cNvPr>
          <p:cNvPicPr>
            <a:picLocks noChangeAspect="1"/>
          </p:cNvPicPr>
          <p:nvPr/>
        </p:nvPicPr>
        <p:blipFill>
          <a:blip r:embed="rId3"/>
          <a:stretch>
            <a:fillRect/>
          </a:stretch>
        </p:blipFill>
        <p:spPr>
          <a:xfrm>
            <a:off x="1351601" y="1159094"/>
            <a:ext cx="7947383" cy="2181635"/>
          </a:xfrm>
          <a:prstGeom prst="rect">
            <a:avLst/>
          </a:prstGeom>
        </p:spPr>
      </p:pic>
    </p:spTree>
    <p:extLst>
      <p:ext uri="{BB962C8B-B14F-4D97-AF65-F5344CB8AC3E}">
        <p14:creationId xmlns:p14="http://schemas.microsoft.com/office/powerpoint/2010/main" val="2295529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3" name="Image 2">
            <a:extLst>
              <a:ext uri="{FF2B5EF4-FFF2-40B4-BE49-F238E27FC236}">
                <a16:creationId xmlns:a16="http://schemas.microsoft.com/office/drawing/2014/main" id="{A25D39DF-36EA-4CB2-B55B-4E32A3B56991}"/>
              </a:ext>
            </a:extLst>
          </p:cNvPr>
          <p:cNvPicPr>
            <a:picLocks noChangeAspect="1"/>
          </p:cNvPicPr>
          <p:nvPr/>
        </p:nvPicPr>
        <p:blipFill>
          <a:blip r:embed="rId3"/>
          <a:stretch>
            <a:fillRect/>
          </a:stretch>
        </p:blipFill>
        <p:spPr>
          <a:xfrm>
            <a:off x="2030667" y="869511"/>
            <a:ext cx="6982799" cy="2876951"/>
          </a:xfrm>
          <a:prstGeom prst="rect">
            <a:avLst/>
          </a:prstGeom>
        </p:spPr>
      </p:pic>
    </p:spTree>
    <p:extLst>
      <p:ext uri="{BB962C8B-B14F-4D97-AF65-F5344CB8AC3E}">
        <p14:creationId xmlns:p14="http://schemas.microsoft.com/office/powerpoint/2010/main" val="1496046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Je vous les dicte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pic>
        <p:nvPicPr>
          <p:cNvPr id="3" name="Image 2">
            <a:extLst>
              <a:ext uri="{FF2B5EF4-FFF2-40B4-BE49-F238E27FC236}">
                <a16:creationId xmlns:a16="http://schemas.microsoft.com/office/drawing/2014/main" id="{3BC8CED5-840D-4515-AA8E-F56976B0001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12457" y="2117976"/>
            <a:ext cx="2668305" cy="2668305"/>
          </a:xfrm>
          <a:prstGeom prst="rect">
            <a:avLst/>
          </a:prstGeom>
        </p:spPr>
      </p:pic>
      <p:sp>
        <p:nvSpPr>
          <p:cNvPr id="4" name="Espace réservé du pied de page 3">
            <a:extLst>
              <a:ext uri="{FF2B5EF4-FFF2-40B4-BE49-F238E27FC236}">
                <a16:creationId xmlns:a16="http://schemas.microsoft.com/office/drawing/2014/main" id="{A7EC25C2-337F-4C4C-BAF7-9FD6C43C917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16765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5" name="Image 4">
            <a:extLst>
              <a:ext uri="{FF2B5EF4-FFF2-40B4-BE49-F238E27FC236}">
                <a16:creationId xmlns:a16="http://schemas.microsoft.com/office/drawing/2014/main" id="{12C32F49-84B6-4704-836C-D41E52E37090}"/>
              </a:ext>
            </a:extLst>
          </p:cNvPr>
          <p:cNvPicPr>
            <a:picLocks noChangeAspect="1"/>
          </p:cNvPicPr>
          <p:nvPr/>
        </p:nvPicPr>
        <p:blipFill>
          <a:blip r:embed="rId3"/>
          <a:stretch>
            <a:fillRect/>
          </a:stretch>
        </p:blipFill>
        <p:spPr>
          <a:xfrm>
            <a:off x="1643976" y="805188"/>
            <a:ext cx="7368671" cy="2623812"/>
          </a:xfrm>
          <a:prstGeom prst="rect">
            <a:avLst/>
          </a:prstGeom>
        </p:spPr>
      </p:pic>
    </p:spTree>
    <p:extLst>
      <p:ext uri="{BB962C8B-B14F-4D97-AF65-F5344CB8AC3E}">
        <p14:creationId xmlns:p14="http://schemas.microsoft.com/office/powerpoint/2010/main" val="2853346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6151E-5B50-44B7-8948-E5EC6B2A8135}"/>
              </a:ext>
            </a:extLst>
          </p:cNvPr>
          <p:cNvSpPr>
            <a:spLocks noGrp="1"/>
          </p:cNvSpPr>
          <p:nvPr>
            <p:ph type="title"/>
          </p:nvPr>
        </p:nvSpPr>
        <p:spPr/>
        <p:txBody>
          <a:bodyPr/>
          <a:lstStyle/>
          <a:p>
            <a:r>
              <a:rPr lang="fr-FR" dirty="0"/>
              <a:t>Bilan : </a:t>
            </a:r>
          </a:p>
        </p:txBody>
      </p:sp>
      <p:sp>
        <p:nvSpPr>
          <p:cNvPr id="3" name="Espace réservé du contenu 2">
            <a:extLst>
              <a:ext uri="{FF2B5EF4-FFF2-40B4-BE49-F238E27FC236}">
                <a16:creationId xmlns:a16="http://schemas.microsoft.com/office/drawing/2014/main" id="{40596420-1370-4961-9EA7-E626A84AA5A3}"/>
              </a:ext>
            </a:extLst>
          </p:cNvPr>
          <p:cNvSpPr>
            <a:spLocks noGrp="1"/>
          </p:cNvSpPr>
          <p:nvPr>
            <p:ph idx="1"/>
          </p:nvPr>
        </p:nvSpPr>
        <p:spPr>
          <a:xfrm>
            <a:off x="834813" y="1505350"/>
            <a:ext cx="10515600" cy="788882"/>
          </a:xfrm>
        </p:spPr>
        <p:txBody>
          <a:bodyPr/>
          <a:lstStyle/>
          <a:p>
            <a:r>
              <a:rPr lang="fr-FR" dirty="0"/>
              <a:t>Qu’avons-nous appris ?</a:t>
            </a:r>
          </a:p>
        </p:txBody>
      </p:sp>
      <p:pic>
        <p:nvPicPr>
          <p:cNvPr id="4" name="Image 3">
            <a:extLst>
              <a:ext uri="{FF2B5EF4-FFF2-40B4-BE49-F238E27FC236}">
                <a16:creationId xmlns:a16="http://schemas.microsoft.com/office/drawing/2014/main" id="{2084306E-5AD1-4B9C-8284-2651BE7E4C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6930" y="1304135"/>
            <a:ext cx="390210" cy="656427"/>
          </a:xfrm>
          <a:prstGeom prst="rect">
            <a:avLst/>
          </a:prstGeom>
        </p:spPr>
      </p:pic>
      <p:sp>
        <p:nvSpPr>
          <p:cNvPr id="5" name="Espace réservé du contenu 2">
            <a:extLst>
              <a:ext uri="{FF2B5EF4-FFF2-40B4-BE49-F238E27FC236}">
                <a16:creationId xmlns:a16="http://schemas.microsoft.com/office/drawing/2014/main" id="{4C577B58-FC40-40B1-AA80-752BDA1802BA}"/>
              </a:ext>
            </a:extLst>
          </p:cNvPr>
          <p:cNvSpPr txBox="1">
            <a:spLocks/>
          </p:cNvSpPr>
          <p:nvPr/>
        </p:nvSpPr>
        <p:spPr>
          <a:xfrm>
            <a:off x="338667" y="2519680"/>
            <a:ext cx="11507893" cy="37727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pPr>
            <a:endParaRPr lang="fr-FR" sz="3200" dirty="0"/>
          </a:p>
        </p:txBody>
      </p:sp>
      <p:sp>
        <p:nvSpPr>
          <p:cNvPr id="6" name="Espace réservé du pied de page 5">
            <a:extLst>
              <a:ext uri="{FF2B5EF4-FFF2-40B4-BE49-F238E27FC236}">
                <a16:creationId xmlns:a16="http://schemas.microsoft.com/office/drawing/2014/main" id="{F561B801-7BFA-4C69-93CC-AFA4DF7B19B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46899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nodePh="1">
                                  <p:stCondLst>
                                    <p:cond delay="0"/>
                                  </p:stCondLst>
                                  <p:endCondLst>
                                    <p:cond evt="begin" delay="0">
                                      <p:tn val="17"/>
                                    </p:cond>
                                  </p:end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fontScale="85000" lnSpcReduction="20000"/>
          </a:bodyPr>
          <a:lstStyle/>
          <a:p>
            <a:pPr>
              <a:lnSpc>
                <a:spcPct val="150000"/>
              </a:lnSpc>
            </a:pPr>
            <a:r>
              <a:rPr lang="fr-FR" dirty="0">
                <a:latin typeface="Arial" panose="020B0604020202020204" pitchFamily="34" charset="0"/>
                <a:cs typeface="Arial" panose="020B0604020202020204" pitchFamily="34" charset="0"/>
              </a:rPr>
              <a:t>Nous lirons la suite.</a:t>
            </a:r>
          </a:p>
          <a:p>
            <a:pPr>
              <a:lnSpc>
                <a:spcPct val="150000"/>
              </a:lnSpc>
            </a:pPr>
            <a:r>
              <a:rPr lang="fr-FR" dirty="0">
                <a:latin typeface="Arial" panose="020B0604020202020204" pitchFamily="34" charset="0"/>
                <a:cs typeface="Arial" panose="020B0604020202020204" pitchFamily="34" charset="0"/>
              </a:rPr>
              <a:t>Nous continuerons la poésie.</a:t>
            </a:r>
          </a:p>
          <a:p>
            <a:pPr>
              <a:lnSpc>
                <a:spcPct val="150000"/>
              </a:lnSpc>
            </a:pPr>
            <a:r>
              <a:rPr lang="fr-FR" dirty="0">
                <a:latin typeface="Arial" panose="020B0604020202020204" pitchFamily="34" charset="0"/>
                <a:cs typeface="Arial" panose="020B0604020202020204" pitchFamily="34" charset="0"/>
              </a:rPr>
              <a:t>Et nous travaillerons encore sur les verbes du 3</a:t>
            </a:r>
            <a:r>
              <a:rPr lang="fr-FR" baseline="30000" dirty="0">
                <a:latin typeface="Arial" panose="020B0604020202020204" pitchFamily="34" charset="0"/>
                <a:cs typeface="Arial" panose="020B0604020202020204" pitchFamily="34" charset="0"/>
              </a:rPr>
              <a:t>ème</a:t>
            </a:r>
            <a:r>
              <a:rPr lang="fr-FR" dirty="0">
                <a:latin typeface="Arial" panose="020B0604020202020204" pitchFamily="34" charset="0"/>
                <a:cs typeface="Arial" panose="020B0604020202020204" pitchFamily="34" charset="0"/>
              </a:rPr>
              <a:t> groupe au futur.</a:t>
            </a:r>
          </a:p>
          <a:p>
            <a:pPr marL="0" indent="0">
              <a:lnSpc>
                <a:spcPct val="150000"/>
              </a:lnSpc>
              <a:buNone/>
            </a:pPr>
            <a:r>
              <a:rPr lang="fr-FR" dirty="0">
                <a:latin typeface="Arial" panose="020B0604020202020204" pitchFamily="34" charset="0"/>
                <a:cs typeface="Arial" panose="020B0604020202020204" pitchFamily="34" charset="0"/>
              </a:rPr>
              <a:t> </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
        <p:nvSpPr>
          <p:cNvPr id="6" name="Espace réservé du pied de page 5">
            <a:extLst>
              <a:ext uri="{FF2B5EF4-FFF2-40B4-BE49-F238E27FC236}">
                <a16:creationId xmlns:a16="http://schemas.microsoft.com/office/drawing/2014/main" id="{86E60064-01A9-403E-A284-DC31075511F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1847473"/>
          </a:xfrm>
        </p:spPr>
        <p:txBody>
          <a:bodyPr>
            <a:normAutofit lnSpcReduction="10000"/>
          </a:bodyPr>
          <a:lstStyle/>
          <a:p>
            <a:pPr>
              <a:lnSpc>
                <a:spcPct val="150000"/>
              </a:lnSpc>
            </a:pPr>
            <a:r>
              <a:rPr lang="fr-FR" sz="3600" dirty="0"/>
              <a:t>Relire le texte à haute voix.</a:t>
            </a:r>
          </a:p>
          <a:p>
            <a:pPr>
              <a:lnSpc>
                <a:spcPct val="150000"/>
              </a:lnSpc>
            </a:pPr>
            <a:r>
              <a:rPr lang="fr-FR" sz="3600" dirty="0"/>
              <a:t>Copier les mots de la semaine.</a:t>
            </a:r>
          </a:p>
          <a:p>
            <a:pPr marL="0" indent="0">
              <a:lnSpc>
                <a:spcPct val="150000"/>
              </a:lnSpc>
              <a:buNone/>
            </a:pPr>
            <a:endParaRPr lang="fr-FR" dirty="0"/>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
        <p:nvSpPr>
          <p:cNvPr id="6" name="Espace réservé du pied de page 5">
            <a:extLst>
              <a:ext uri="{FF2B5EF4-FFF2-40B4-BE49-F238E27FC236}">
                <a16:creationId xmlns:a16="http://schemas.microsoft.com/office/drawing/2014/main" id="{4583C1FD-5594-4674-8F7D-C4C0C8F392D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624459" y="914982"/>
            <a:ext cx="2701566"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soigner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229862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capturé</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70986" y="1282962"/>
            <a:ext cx="2403653" cy="91149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la branche </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le lion</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048528" y="2493831"/>
            <a:ext cx="2326046" cy="702634"/>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ma demeure </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peur</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222948" y="1602298"/>
            <a:ext cx="29083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ce soir</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58618" y="2946715"/>
            <a:ext cx="3678778" cy="10516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5">
                    <a:lumMod val="75000"/>
                  </a:schemeClr>
                </a:solidFill>
                <a:latin typeface="Arial" panose="020B0604020202020204" pitchFamily="34" charset="0"/>
                <a:cs typeface="Arial" panose="020B0604020202020204" pitchFamily="34" charset="0"/>
              </a:rPr>
              <a:t>votre majesté </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65617" y="3400577"/>
            <a:ext cx="2828010" cy="1093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Baleine</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557218" y="3388104"/>
            <a:ext cx="2773597" cy="93665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aujourd’hui</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402435" y="4047234"/>
            <a:ext cx="3884338"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lièvre</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56545" y="5466395"/>
            <a:ext cx="2646154" cy="84108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sans crainte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3952759" y="4595625"/>
            <a:ext cx="4344102"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la commission.</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796448" y="5541283"/>
            <a:ext cx="5074136"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des épidémies</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68705" y="348850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adroit</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la scène </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044349" y="2235781"/>
            <a:ext cx="29083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un galopin </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860422" y="5886937"/>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oncle</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566332" y="2493831"/>
            <a:ext cx="306705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la brousse </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7998246" y="4537288"/>
            <a:ext cx="4344102"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rgbClr val="CC0000"/>
                </a:solidFill>
                <a:latin typeface="CrayonL" panose="00000500000000000000" pitchFamily="2" charset="0"/>
                <a:cs typeface="Arial" panose="020B0604020202020204" pitchFamily="34" charset="0"/>
              </a:rPr>
              <a:t>ingrédient. </a:t>
            </a:r>
          </a:p>
        </p:txBody>
      </p:sp>
      <p:sp>
        <p:nvSpPr>
          <p:cNvPr id="13" name="Espace réservé du pied de page 12">
            <a:extLst>
              <a:ext uri="{FF2B5EF4-FFF2-40B4-BE49-F238E27FC236}">
                <a16:creationId xmlns:a16="http://schemas.microsoft.com/office/drawing/2014/main" id="{89FE8567-FB20-4AB4-93BE-AE11825DDBC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107878" y="1314903"/>
            <a:ext cx="1908509"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mentir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l’outre</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760994" y="1188810"/>
            <a:ext cx="2107866" cy="91149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une griffe </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sa voix </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218798" y="2418410"/>
            <a:ext cx="2259784" cy="81693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tonnerre</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92487" y="448130"/>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du lait</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494423" y="1608163"/>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une ruse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60974" y="314886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soi-même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80934" y="4134368"/>
            <a:ext cx="2457131"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généreux</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5012633" y="3213031"/>
            <a:ext cx="3496100"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comprendre</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mes dents </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97611" y="4922844"/>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910493" y="4893168"/>
            <a:ext cx="4235807"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Arial" panose="020B0604020202020204" pitchFamily="34" charset="0"/>
                <a:cs typeface="Arial" panose="020B0604020202020204" pitchFamily="34" charset="0"/>
              </a:rPr>
              <a:t>son stratagème .</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2" y="5763928"/>
            <a:ext cx="4376161"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une grosse molaire </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08191" y="3407251"/>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 plaisir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2716020" y="2469552"/>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nécessaire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longtemps</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943922" y="2555711"/>
            <a:ext cx="286709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le renard</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8508733" y="4066435"/>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b="1" dirty="0">
                <a:solidFill>
                  <a:srgbClr val="CC0000"/>
                </a:solidFill>
                <a:latin typeface="CrayonL" panose="00000500000000000000" pitchFamily="2" charset="0"/>
                <a:cs typeface="Arial" panose="020B0604020202020204" pitchFamily="34" charset="0"/>
              </a:rPr>
              <a:t>éloigner</a:t>
            </a:r>
          </a:p>
        </p:txBody>
      </p:sp>
      <p:sp>
        <p:nvSpPr>
          <p:cNvPr id="13" name="Espace réservé du pied de page 12">
            <a:extLst>
              <a:ext uri="{FF2B5EF4-FFF2-40B4-BE49-F238E27FC236}">
                <a16:creationId xmlns:a16="http://schemas.microsoft.com/office/drawing/2014/main" id="{2B599D0D-3CBA-4B75-BCF7-0898BBB27CA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Correction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3" name="Espace réservé du pied de page 2">
            <a:extLst>
              <a:ext uri="{FF2B5EF4-FFF2-40B4-BE49-F238E27FC236}">
                <a16:creationId xmlns:a16="http://schemas.microsoft.com/office/drawing/2014/main" id="{20D43EE6-5025-4638-9EB1-5EBB93F3F2D5}"/>
              </a:ext>
            </a:extLst>
          </p:cNvPr>
          <p:cNvSpPr>
            <a:spLocks noGrp="1"/>
          </p:cNvSpPr>
          <p:nvPr>
            <p:ph type="ftr" sz="quarter" idx="11"/>
          </p:nvPr>
        </p:nvSpPr>
        <p:spPr/>
        <p:txBody>
          <a:bodyPr/>
          <a:lstStyle/>
          <a:p>
            <a:r>
              <a:rPr lang="fr-FR"/>
              <a:t>www.dys-positif.fr</a:t>
            </a:r>
            <a:endParaRPr lang="fr-FR" dirty="0"/>
          </a:p>
        </p:txBody>
      </p:sp>
      <p:sp>
        <p:nvSpPr>
          <p:cNvPr id="8" name="ZoneTexte 7">
            <a:extLst>
              <a:ext uri="{FF2B5EF4-FFF2-40B4-BE49-F238E27FC236}">
                <a16:creationId xmlns:a16="http://schemas.microsoft.com/office/drawing/2014/main" id="{B09936CB-38DE-4A0D-831F-27E219C5D097}"/>
              </a:ext>
            </a:extLst>
          </p:cNvPr>
          <p:cNvSpPr txBox="1"/>
          <p:nvPr/>
        </p:nvSpPr>
        <p:spPr>
          <a:xfrm>
            <a:off x="3732040" y="1629802"/>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dès que (aussitôt) </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comme</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attentivement</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justement</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ainsi</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autrement</a:t>
            </a:r>
          </a:p>
        </p:txBody>
      </p:sp>
    </p:spTree>
    <p:extLst>
      <p:ext uri="{BB962C8B-B14F-4D97-AF65-F5344CB8AC3E}">
        <p14:creationId xmlns:p14="http://schemas.microsoft.com/office/powerpoint/2010/main" val="1035424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7ED5AC-93FD-4D04-94C4-470318F8CE03}"/>
              </a:ext>
            </a:extLst>
          </p:cNvPr>
          <p:cNvSpPr>
            <a:spLocks noGrp="1"/>
          </p:cNvSpPr>
          <p:nvPr>
            <p:ph type="title"/>
          </p:nvPr>
        </p:nvSpPr>
        <p:spPr>
          <a:xfrm>
            <a:off x="603269" y="365125"/>
            <a:ext cx="10515600" cy="1325563"/>
          </a:xfrm>
        </p:spPr>
        <p:txBody>
          <a:bodyPr>
            <a:normAutofit/>
          </a:bodyPr>
          <a:lstStyle/>
          <a:p>
            <a:r>
              <a:rPr lang="fr-FR" sz="4000" dirty="0"/>
              <a:t>L’auteur : LÉOPOLD SÉDAR SENGHOR</a:t>
            </a:r>
          </a:p>
        </p:txBody>
      </p:sp>
      <p:sp>
        <p:nvSpPr>
          <p:cNvPr id="3" name="Espace réservé du contenu 2">
            <a:extLst>
              <a:ext uri="{FF2B5EF4-FFF2-40B4-BE49-F238E27FC236}">
                <a16:creationId xmlns:a16="http://schemas.microsoft.com/office/drawing/2014/main" id="{AFC0BBB8-C8A1-426B-AAD9-909C1FBD6F6C}"/>
              </a:ext>
            </a:extLst>
          </p:cNvPr>
          <p:cNvSpPr>
            <a:spLocks noGrp="1"/>
          </p:cNvSpPr>
          <p:nvPr>
            <p:ph idx="1"/>
          </p:nvPr>
        </p:nvSpPr>
        <p:spPr>
          <a:xfrm>
            <a:off x="838200" y="1526860"/>
            <a:ext cx="7315200" cy="4351338"/>
          </a:xfrm>
        </p:spPr>
        <p:txBody>
          <a:bodyPr>
            <a:normAutofit fontScale="70000" lnSpcReduction="20000"/>
          </a:bodyPr>
          <a:lstStyle/>
          <a:p>
            <a:pPr marL="0" indent="0">
              <a:lnSpc>
                <a:spcPct val="220000"/>
              </a:lnSpc>
              <a:buNone/>
            </a:pPr>
            <a:r>
              <a:rPr lang="fr-FR" sz="3200" dirty="0">
                <a:latin typeface="Arial" panose="020B0604020202020204" pitchFamily="34" charset="0"/>
                <a:cs typeface="Arial" panose="020B0604020202020204" pitchFamily="34" charset="0"/>
              </a:rPr>
              <a:t>LÉOPOLD SÉDAR SENGHOR (1906-2001) est un écrivain sénégalais. Il a défendu la richesse de la culture d’Afrique noire et a cherché à mieux la faire connaitre.</a:t>
            </a:r>
          </a:p>
          <a:p>
            <a:pPr marL="0" indent="0">
              <a:lnSpc>
                <a:spcPct val="220000"/>
              </a:lnSpc>
              <a:buNone/>
            </a:pPr>
            <a:r>
              <a:rPr lang="fr-FR" sz="3200" dirty="0">
                <a:latin typeface="Arial" panose="020B0604020202020204" pitchFamily="34" charset="0"/>
                <a:cs typeface="Arial" panose="020B0604020202020204" pitchFamily="34" charset="0"/>
              </a:rPr>
              <a:t>Senghor a eu de très hautes responsabilités politiques ; il a notamment été le premier président de la République du Sénégal, de 1960 à 1980.</a:t>
            </a:r>
            <a:endParaRPr lang="fr-FR"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0986944B-C7D4-4AA2-B5E6-BA73E0A8B811}"/>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B8BBB1F5-4A33-4F83-953F-8886C5EE2B34}"/>
              </a:ext>
            </a:extLst>
          </p:cNvPr>
          <p:cNvSpPr txBox="1"/>
          <p:nvPr/>
        </p:nvSpPr>
        <p:spPr>
          <a:xfrm>
            <a:off x="8444871" y="4600579"/>
            <a:ext cx="3381260" cy="872034"/>
          </a:xfrm>
          <a:prstGeom prst="rect">
            <a:avLst/>
          </a:prstGeom>
          <a:noFill/>
        </p:spPr>
        <p:txBody>
          <a:bodyPr wrap="square" rtlCol="0">
            <a:spAutoFit/>
          </a:bodyPr>
          <a:lstStyle/>
          <a:p>
            <a:pPr algn="ctr">
              <a:lnSpc>
                <a:spcPct val="150000"/>
              </a:lnSpc>
            </a:pPr>
            <a:r>
              <a:rPr lang="fr-FR" b="1" dirty="0">
                <a:latin typeface="Arial" panose="020B0604020202020204" pitchFamily="34" charset="0"/>
                <a:cs typeface="Arial" panose="020B0604020202020204" pitchFamily="34" charset="0"/>
              </a:rPr>
              <a:t>LÉOPOLD SÉDAR SENGHOR</a:t>
            </a:r>
          </a:p>
          <a:p>
            <a:pPr algn="ctr">
              <a:lnSpc>
                <a:spcPct val="150000"/>
              </a:lnSpc>
            </a:pPr>
            <a:r>
              <a:rPr lang="fr-FR" b="1" dirty="0">
                <a:latin typeface="Arial" panose="020B0604020202020204" pitchFamily="34" charset="0"/>
                <a:cs typeface="Arial" panose="020B0604020202020204" pitchFamily="34" charset="0"/>
              </a:rPr>
              <a:t>(1906-2001)</a:t>
            </a:r>
          </a:p>
        </p:txBody>
      </p:sp>
      <p:pic>
        <p:nvPicPr>
          <p:cNvPr id="7" name="Image 6">
            <a:extLst>
              <a:ext uri="{FF2B5EF4-FFF2-40B4-BE49-F238E27FC236}">
                <a16:creationId xmlns:a16="http://schemas.microsoft.com/office/drawing/2014/main" id="{9EC05A4E-1F31-419C-AD87-DB11381137CC}"/>
              </a:ext>
            </a:extLst>
          </p:cNvPr>
          <p:cNvPicPr>
            <a:picLocks noChangeAspect="1"/>
          </p:cNvPicPr>
          <p:nvPr/>
        </p:nvPicPr>
        <p:blipFill rotWithShape="1">
          <a:blip r:embed="rId2"/>
          <a:srcRect l="15395" b="21390"/>
          <a:stretch/>
        </p:blipFill>
        <p:spPr>
          <a:xfrm>
            <a:off x="8682272" y="365125"/>
            <a:ext cx="2906459" cy="4062020"/>
          </a:xfrm>
          <a:prstGeom prst="rect">
            <a:avLst/>
          </a:prstGeom>
        </p:spPr>
      </p:pic>
    </p:spTree>
    <p:extLst>
      <p:ext uri="{BB962C8B-B14F-4D97-AF65-F5344CB8AC3E}">
        <p14:creationId xmlns:p14="http://schemas.microsoft.com/office/powerpoint/2010/main" val="1959636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8C67A8-9A7B-47BE-96FD-312520E6A0BD}"/>
              </a:ext>
            </a:extLst>
          </p:cNvPr>
          <p:cNvSpPr>
            <a:spLocks noGrp="1"/>
          </p:cNvSpPr>
          <p:nvPr>
            <p:ph type="title"/>
          </p:nvPr>
        </p:nvSpPr>
        <p:spPr/>
        <p:txBody>
          <a:bodyPr/>
          <a:lstStyle/>
          <a:p>
            <a:r>
              <a:rPr lang="fr-FR" dirty="0"/>
              <a:t>Le livre : la belle histoire de </a:t>
            </a:r>
            <a:r>
              <a:rPr lang="fr-FR" dirty="0" err="1"/>
              <a:t>Leuk</a:t>
            </a:r>
            <a:r>
              <a:rPr lang="fr-FR" dirty="0"/>
              <a:t>-le-Lièvre</a:t>
            </a:r>
            <a:br>
              <a:rPr lang="fr-FR" dirty="0"/>
            </a:br>
            <a:r>
              <a:rPr lang="fr-FR" dirty="0"/>
              <a:t> </a:t>
            </a:r>
          </a:p>
        </p:txBody>
      </p:sp>
      <p:sp>
        <p:nvSpPr>
          <p:cNvPr id="3" name="Espace réservé du contenu 2">
            <a:extLst>
              <a:ext uri="{FF2B5EF4-FFF2-40B4-BE49-F238E27FC236}">
                <a16:creationId xmlns:a16="http://schemas.microsoft.com/office/drawing/2014/main" id="{000BAC10-9BB8-4E68-9D6A-4ED8BF7465A6}"/>
              </a:ext>
            </a:extLst>
          </p:cNvPr>
          <p:cNvSpPr>
            <a:spLocks noGrp="1"/>
          </p:cNvSpPr>
          <p:nvPr>
            <p:ph idx="1"/>
          </p:nvPr>
        </p:nvSpPr>
        <p:spPr>
          <a:xfrm>
            <a:off x="838199" y="1825625"/>
            <a:ext cx="10905781" cy="4351338"/>
          </a:xfrm>
        </p:spPr>
        <p:txBody>
          <a:bodyPr>
            <a:normAutofit lnSpcReduction="10000"/>
          </a:bodyPr>
          <a:lstStyle/>
          <a:p>
            <a:pPr marL="0" indent="0">
              <a:lnSpc>
                <a:spcPct val="150000"/>
              </a:lnSpc>
              <a:buNone/>
            </a:pPr>
            <a:r>
              <a:rPr lang="fr-FR" dirty="0">
                <a:latin typeface="Arial" panose="020B0604020202020204" pitchFamily="34" charset="0"/>
                <a:cs typeface="Arial" panose="020B0604020202020204" pitchFamily="34" charset="0"/>
              </a:rPr>
              <a:t>C’est un recueil de contes africains.</a:t>
            </a:r>
          </a:p>
          <a:p>
            <a:pPr marL="0" indent="0">
              <a:lnSpc>
                <a:spcPct val="150000"/>
              </a:lnSpc>
              <a:buNone/>
            </a:pPr>
            <a:r>
              <a:rPr lang="fr-FR" dirty="0">
                <a:latin typeface="Arial" panose="020B0604020202020204" pitchFamily="34" charset="0"/>
                <a:cs typeface="Arial" panose="020B0604020202020204" pitchFamily="34" charset="0"/>
              </a:rPr>
              <a:t>Il y a plusieurs histoires dans le livre. </a:t>
            </a:r>
          </a:p>
          <a:p>
            <a:pPr marL="0" indent="0">
              <a:lnSpc>
                <a:spcPct val="150000"/>
              </a:lnSpc>
              <a:buNone/>
            </a:pPr>
            <a:r>
              <a:rPr lang="fr-FR" dirty="0">
                <a:latin typeface="Arial" panose="020B0604020202020204" pitchFamily="34" charset="0"/>
                <a:cs typeface="Arial" panose="020B0604020202020204" pitchFamily="34" charset="0"/>
              </a:rPr>
              <a:t>Nous allons lire une partie, un extrait, </a:t>
            </a:r>
          </a:p>
          <a:p>
            <a:pPr marL="0" indent="0">
              <a:lnSpc>
                <a:spcPct val="150000"/>
              </a:lnSpc>
              <a:buNone/>
            </a:pPr>
            <a:r>
              <a:rPr lang="fr-FR" dirty="0">
                <a:latin typeface="Arial" panose="020B0604020202020204" pitchFamily="34" charset="0"/>
                <a:cs typeface="Arial" panose="020B0604020202020204" pitchFamily="34" charset="0"/>
              </a:rPr>
              <a:t>de l’une de ces histoires.</a:t>
            </a:r>
          </a:p>
          <a:p>
            <a:pPr marL="0" indent="0">
              <a:lnSpc>
                <a:spcPct val="150000"/>
              </a:lnSpc>
              <a:buNone/>
            </a:pPr>
            <a:r>
              <a:rPr lang="fr-FR" dirty="0">
                <a:latin typeface="Arial" panose="020B0604020202020204" pitchFamily="34" charset="0"/>
                <a:cs typeface="Arial" panose="020B0604020202020204" pitchFamily="34" charset="0"/>
              </a:rPr>
              <a:t>C’est un passage où le personnage utilise</a:t>
            </a:r>
          </a:p>
          <a:p>
            <a:pPr marL="0" indent="0">
              <a:lnSpc>
                <a:spcPct val="150000"/>
              </a:lnSpc>
              <a:buNone/>
            </a:pPr>
            <a:r>
              <a:rPr lang="fr-FR" dirty="0">
                <a:latin typeface="Arial" panose="020B0604020202020204" pitchFamily="34" charset="0"/>
                <a:cs typeface="Arial" panose="020B0604020202020204" pitchFamily="34" charset="0"/>
              </a:rPr>
              <a:t>la ruse.</a:t>
            </a:r>
          </a:p>
          <a:p>
            <a:pPr>
              <a:lnSpc>
                <a:spcPct val="150000"/>
              </a:lnSpc>
            </a:pPr>
            <a:endParaRPr lang="fr-FR" dirty="0"/>
          </a:p>
        </p:txBody>
      </p:sp>
      <p:sp>
        <p:nvSpPr>
          <p:cNvPr id="4" name="Espace réservé du pied de page 3">
            <a:extLst>
              <a:ext uri="{FF2B5EF4-FFF2-40B4-BE49-F238E27FC236}">
                <a16:creationId xmlns:a16="http://schemas.microsoft.com/office/drawing/2014/main" id="{398FC63F-4BB0-4A1D-BC6E-03678A4DC1BB}"/>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B1EEC281-1062-45DE-BC59-63D2E1EBA7FC}"/>
              </a:ext>
            </a:extLst>
          </p:cNvPr>
          <p:cNvPicPr>
            <a:picLocks noChangeAspect="1"/>
          </p:cNvPicPr>
          <p:nvPr/>
        </p:nvPicPr>
        <p:blipFill>
          <a:blip r:embed="rId2"/>
          <a:stretch>
            <a:fillRect/>
          </a:stretch>
        </p:blipFill>
        <p:spPr>
          <a:xfrm>
            <a:off x="8488755" y="1690687"/>
            <a:ext cx="2665113" cy="3973441"/>
          </a:xfrm>
          <a:prstGeom prst="rect">
            <a:avLst/>
          </a:prstGeom>
        </p:spPr>
      </p:pic>
    </p:spTree>
    <p:extLst>
      <p:ext uri="{BB962C8B-B14F-4D97-AF65-F5344CB8AC3E}">
        <p14:creationId xmlns:p14="http://schemas.microsoft.com/office/powerpoint/2010/main" val="3815814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C74B282D-670D-427A-B67E-C1BADADE0C7A}"/>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C3E598D2-46E6-41E4-BF6C-50095879E4DA}"/>
              </a:ext>
            </a:extLst>
          </p:cNvPr>
          <p:cNvSpPr txBox="1"/>
          <p:nvPr/>
        </p:nvSpPr>
        <p:spPr>
          <a:xfrm>
            <a:off x="440675" y="1178805"/>
            <a:ext cx="7444893" cy="5293757"/>
          </a:xfrm>
          <a:prstGeom prst="rect">
            <a:avLst/>
          </a:prstGeom>
          <a:noFill/>
        </p:spPr>
        <p:txBody>
          <a:bodyPr wrap="square" rtlCol="0">
            <a:spAutoFit/>
          </a:bodyPr>
          <a:lstStyle/>
          <a:p>
            <a:pPr>
              <a:lnSpc>
                <a:spcPct val="200000"/>
              </a:lnSpc>
            </a:pPr>
            <a:r>
              <a:rPr lang="fr-FR" sz="3200" dirty="0">
                <a:latin typeface="Arial" panose="020B0604020202020204" pitchFamily="34" charset="0"/>
                <a:cs typeface="Arial" panose="020B0604020202020204" pitchFamily="34" charset="0"/>
              </a:rPr>
              <a:t>Ecoutons cette musique.</a:t>
            </a:r>
          </a:p>
          <a:p>
            <a:pPr>
              <a:lnSpc>
                <a:spcPct val="200000"/>
              </a:lnSpc>
            </a:pPr>
            <a:endParaRPr lang="fr-FR" sz="3200" dirty="0">
              <a:latin typeface="Arial" panose="020B0604020202020204" pitchFamily="34" charset="0"/>
              <a:cs typeface="Arial" panose="020B0604020202020204" pitchFamily="34" charset="0"/>
            </a:endParaRPr>
          </a:p>
          <a:p>
            <a:pPr>
              <a:lnSpc>
                <a:spcPct val="200000"/>
              </a:lnSpc>
            </a:pPr>
            <a:r>
              <a:rPr lang="fr-FR" sz="3200" dirty="0">
                <a:latin typeface="Arial" panose="020B0604020202020204" pitchFamily="34" charset="0"/>
                <a:cs typeface="Arial" panose="020B0604020202020204" pitchFamily="34" charset="0"/>
              </a:rPr>
              <a:t>Vous pouvez fermer les yeux.</a:t>
            </a:r>
          </a:p>
          <a:p>
            <a:pPr>
              <a:lnSpc>
                <a:spcPct val="200000"/>
              </a:lnSpc>
            </a:pPr>
            <a:r>
              <a:rPr lang="fr-FR" sz="3200" dirty="0">
                <a:latin typeface="Arial" panose="020B0604020202020204" pitchFamily="34" charset="0"/>
                <a:cs typeface="Arial" panose="020B0604020202020204" pitchFamily="34" charset="0"/>
              </a:rPr>
              <a:t>À quoi pensez-vous ? </a:t>
            </a:r>
          </a:p>
          <a:p>
            <a:pPr>
              <a:lnSpc>
                <a:spcPct val="200000"/>
              </a:lnSpc>
            </a:pPr>
            <a:endParaRPr lang="fr-FR" sz="3200" dirty="0">
              <a:latin typeface="Arial" panose="020B0604020202020204" pitchFamily="34" charset="0"/>
              <a:cs typeface="Arial" panose="020B0604020202020204" pitchFamily="34" charset="0"/>
            </a:endParaRPr>
          </a:p>
          <a:p>
            <a:endParaRPr lang="fr-FR" dirty="0"/>
          </a:p>
        </p:txBody>
      </p:sp>
      <p:pic>
        <p:nvPicPr>
          <p:cNvPr id="7" name="West-Africana">
            <a:hlinkClick r:id="" action="ppaction://media"/>
            <a:extLst>
              <a:ext uri="{FF2B5EF4-FFF2-40B4-BE49-F238E27FC236}">
                <a16:creationId xmlns:a16="http://schemas.microsoft.com/office/drawing/2014/main" id="{F664DA2F-CE6D-491B-A1D4-C7F772124B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222463" y="1041903"/>
            <a:ext cx="609600" cy="609600"/>
          </a:xfrm>
          <a:prstGeom prst="rect">
            <a:avLst/>
          </a:prstGeom>
        </p:spPr>
      </p:pic>
    </p:spTree>
    <p:extLst>
      <p:ext uri="{BB962C8B-B14F-4D97-AF65-F5344CB8AC3E}">
        <p14:creationId xmlns:p14="http://schemas.microsoft.com/office/powerpoint/2010/main" val="4080169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7940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7"/>
                </p:tgtEl>
              </p:cMediaNode>
            </p:audio>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9FE3FCA-0CDC-4F8B-82DA-EBFA728C1704}"/>
              </a:ext>
            </a:extLst>
          </p:cNvPr>
          <p:cNvSpPr>
            <a:spLocks noGrp="1"/>
          </p:cNvSpPr>
          <p:nvPr>
            <p:ph type="title"/>
          </p:nvPr>
        </p:nvSpPr>
        <p:spPr/>
        <p:txBody>
          <a:bodyPr/>
          <a:lstStyle/>
          <a:p>
            <a:r>
              <a:rPr lang="fr-FR" dirty="0"/>
              <a:t>La brousse : Afrique. </a:t>
            </a:r>
          </a:p>
        </p:txBody>
      </p:sp>
      <p:pic>
        <p:nvPicPr>
          <p:cNvPr id="5" name="Espace réservé du contenu 4">
            <a:extLst>
              <a:ext uri="{FF2B5EF4-FFF2-40B4-BE49-F238E27FC236}">
                <a16:creationId xmlns:a16="http://schemas.microsoft.com/office/drawing/2014/main" id="{5616B3CA-DE8A-4624-A2DC-2A3B57C90831}"/>
              </a:ext>
            </a:extLst>
          </p:cNvPr>
          <p:cNvPicPr>
            <a:picLocks noGrp="1" noChangeAspect="1"/>
          </p:cNvPicPr>
          <p:nvPr>
            <p:ph idx="1"/>
          </p:nvPr>
        </p:nvPicPr>
        <p:blipFill>
          <a:blip r:embed="rId2"/>
          <a:stretch>
            <a:fillRect/>
          </a:stretch>
        </p:blipFill>
        <p:spPr>
          <a:xfrm>
            <a:off x="8153400" y="1122221"/>
            <a:ext cx="3796871" cy="2847653"/>
          </a:xfrm>
          <a:prstGeom prst="rect">
            <a:avLst/>
          </a:prstGeom>
        </p:spPr>
      </p:pic>
      <p:sp>
        <p:nvSpPr>
          <p:cNvPr id="4" name="Espace réservé du pied de page 3">
            <a:extLst>
              <a:ext uri="{FF2B5EF4-FFF2-40B4-BE49-F238E27FC236}">
                <a16:creationId xmlns:a16="http://schemas.microsoft.com/office/drawing/2014/main" id="{285F4237-F2BA-4615-81C7-2CDF70D2EDA5}"/>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A172CAE2-BC03-4D3A-9EE5-30EB933635FC}"/>
              </a:ext>
            </a:extLst>
          </p:cNvPr>
          <p:cNvSpPr txBox="1"/>
          <p:nvPr/>
        </p:nvSpPr>
        <p:spPr>
          <a:xfrm>
            <a:off x="429584" y="1380954"/>
            <a:ext cx="7609894" cy="5139548"/>
          </a:xfrm>
          <a:prstGeom prst="rect">
            <a:avLst/>
          </a:prstGeom>
          <a:noFill/>
        </p:spPr>
        <p:txBody>
          <a:bodyPr wrap="square" rtlCol="0">
            <a:spAutoFit/>
          </a:bodyPr>
          <a:lstStyle/>
          <a:p>
            <a:pPr>
              <a:lnSpc>
                <a:spcPct val="200000"/>
              </a:lnSpc>
            </a:pPr>
            <a:r>
              <a:rPr lang="fr-FR" sz="2800" dirty="0">
                <a:latin typeface="Arial" panose="020B0604020202020204" pitchFamily="34" charset="0"/>
                <a:cs typeface="Arial" panose="020B0604020202020204" pitchFamily="34" charset="0"/>
              </a:rPr>
              <a:t>La brousse est une grande zone sauvage.</a:t>
            </a:r>
          </a:p>
          <a:p>
            <a:pPr>
              <a:lnSpc>
                <a:spcPct val="200000"/>
              </a:lnSpc>
            </a:pPr>
            <a:r>
              <a:rPr lang="fr-FR" sz="2800" dirty="0">
                <a:latin typeface="Arial" panose="020B0604020202020204" pitchFamily="34" charset="0"/>
                <a:cs typeface="Arial" panose="020B0604020202020204" pitchFamily="34" charset="0"/>
              </a:rPr>
              <a:t>La girafe, l'éléphant d'Afrique et bien d'autres animaux (les fauves comme le lion, le guépard, etc.) sont emblématiques des lieux. On y trouve de hautes herbes et des arbrisseaux. </a:t>
            </a:r>
            <a:endParaRPr lang="fr-FR" dirty="0"/>
          </a:p>
        </p:txBody>
      </p:sp>
      <p:pic>
        <p:nvPicPr>
          <p:cNvPr id="7" name="Image 6">
            <a:extLst>
              <a:ext uri="{FF2B5EF4-FFF2-40B4-BE49-F238E27FC236}">
                <a16:creationId xmlns:a16="http://schemas.microsoft.com/office/drawing/2014/main" id="{782C6995-6101-4FED-B64A-957DDE262979}"/>
              </a:ext>
            </a:extLst>
          </p:cNvPr>
          <p:cNvPicPr>
            <a:picLocks noChangeAspect="1"/>
          </p:cNvPicPr>
          <p:nvPr/>
        </p:nvPicPr>
        <p:blipFill>
          <a:blip r:embed="rId3"/>
          <a:stretch>
            <a:fillRect/>
          </a:stretch>
        </p:blipFill>
        <p:spPr>
          <a:xfrm>
            <a:off x="8220858" y="4125744"/>
            <a:ext cx="3729413" cy="2138928"/>
          </a:xfrm>
          <a:prstGeom prst="rect">
            <a:avLst/>
          </a:prstGeom>
        </p:spPr>
      </p:pic>
      <p:sp>
        <p:nvSpPr>
          <p:cNvPr id="8" name="Signe Plus 7">
            <a:extLst>
              <a:ext uri="{FF2B5EF4-FFF2-40B4-BE49-F238E27FC236}">
                <a16:creationId xmlns:a16="http://schemas.microsoft.com/office/drawing/2014/main" id="{A35F9BBF-BC02-4DAD-AA24-A02064E49034}"/>
              </a:ext>
            </a:extLst>
          </p:cNvPr>
          <p:cNvSpPr/>
          <p:nvPr/>
        </p:nvSpPr>
        <p:spPr>
          <a:xfrm rot="19217837">
            <a:off x="9965826" y="5227180"/>
            <a:ext cx="172016" cy="199177"/>
          </a:xfrm>
          <a:prstGeom prst="math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670593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13774</TotalTime>
  <Words>1768</Words>
  <Application>Microsoft Office PowerPoint</Application>
  <PresentationFormat>Grand écran</PresentationFormat>
  <Paragraphs>334</Paragraphs>
  <Slides>45</Slides>
  <Notes>0</Notes>
  <HiddenSlides>0</HiddenSlides>
  <MMClips>1</MMClips>
  <ScaleCrop>false</ScaleCrop>
  <HeadingPairs>
    <vt:vector size="6" baseType="variant">
      <vt:variant>
        <vt:lpstr>Polices utilisées</vt:lpstr>
      </vt:variant>
      <vt:variant>
        <vt:i4>15</vt:i4>
      </vt:variant>
      <vt:variant>
        <vt:lpstr>Thème</vt:lpstr>
      </vt:variant>
      <vt:variant>
        <vt:i4>1</vt:i4>
      </vt:variant>
      <vt:variant>
        <vt:lpstr>Titres des diapositives</vt:lpstr>
      </vt:variant>
      <vt:variant>
        <vt:i4>45</vt:i4>
      </vt:variant>
    </vt:vector>
  </HeadingPairs>
  <TitlesOfParts>
    <vt:vector size="61" baseType="lpstr">
      <vt:lpstr>Arial Unicode MS</vt:lpstr>
      <vt:lpstr>Agency FB</vt:lpstr>
      <vt:lpstr>Arial</vt:lpstr>
      <vt:lpstr>AvenirNext LT Pro Regular</vt:lpstr>
      <vt:lpstr>Bahnschrift</vt:lpstr>
      <vt:lpstr>Bahnschrift Condensed</vt:lpstr>
      <vt:lpstr>Bahnschrift SemiLight</vt:lpstr>
      <vt:lpstr>Baskerville Old Face</vt:lpstr>
      <vt:lpstr>Bauhaus 93</vt:lpstr>
      <vt:lpstr>Blackadder ITC</vt:lpstr>
      <vt:lpstr>Calibri</vt:lpstr>
      <vt:lpstr>Calibri Light</vt:lpstr>
      <vt:lpstr>Caveat</vt:lpstr>
      <vt:lpstr>Comic Sans MS</vt:lpstr>
      <vt:lpstr>CrayonL</vt:lpstr>
      <vt:lpstr>Thème Office</vt:lpstr>
      <vt:lpstr>date </vt:lpstr>
      <vt:lpstr>Rappel</vt:lpstr>
      <vt:lpstr>Exercice de rappel.</vt:lpstr>
      <vt:lpstr>Je vous les dicte :</vt:lpstr>
      <vt:lpstr>Correction :</vt:lpstr>
      <vt:lpstr>L’auteur : LÉOPOLD SÉDAR SENGHOR</vt:lpstr>
      <vt:lpstr>Le livre : la belle histoire de Leuk-le-Lièvre  </vt:lpstr>
      <vt:lpstr>Présentation PowerPoint</vt:lpstr>
      <vt:lpstr>La brousse : Afrique. </vt:lpstr>
      <vt:lpstr>Les mots difficiles :</vt:lpstr>
      <vt:lpstr>Présentation PowerPoint</vt:lpstr>
      <vt:lpstr>Présentation PowerPoint</vt:lpstr>
      <vt:lpstr>Présentation PowerPoint</vt:lpstr>
      <vt:lpstr>Présentation PowerPoint</vt:lpstr>
      <vt:lpstr>Présentation PowerPoint</vt:lpstr>
      <vt:lpstr>Questions : </vt:lpstr>
      <vt:lpstr>Le résumé</vt:lpstr>
      <vt:lpstr>Lecture entrainement.</vt:lpstr>
      <vt:lpstr>Les scores :</vt:lpstr>
      <vt:lpstr>Présentation PowerPoint</vt:lpstr>
      <vt:lpstr>Présentation PowerPoint</vt:lpstr>
      <vt:lpstr>Hypothèses : </vt:lpstr>
      <vt:lpstr>Les mots invariables de la semaine : </vt:lpstr>
      <vt:lpstr>Regardons les un par un pour les photographier dans notre tête.</vt:lpstr>
      <vt:lpstr>Lecture rapide : chacun son tour</vt:lpstr>
      <vt:lpstr>Présentation PowerPoint</vt:lpstr>
      <vt:lpstr>reprise leçon : le futur.</vt:lpstr>
      <vt:lpstr>C’est un temps que j’aime bien…</vt:lpstr>
      <vt:lpstr>Présentation PowerPoint</vt:lpstr>
      <vt:lpstr>Les verbes du 3ème groupe au futur :</vt:lpstr>
      <vt:lpstr>Présentation PowerPoint</vt:lpstr>
      <vt:lpstr>Présentation PowerPoint</vt:lpstr>
      <vt:lpstr>Présentation PowerPoint</vt:lpstr>
      <vt:lpstr>Présentation PowerPoint</vt:lpstr>
      <vt:lpstr>Collons la leçon.</vt:lpstr>
      <vt:lpstr>Exercices :</vt:lpstr>
      <vt:lpstr>Présentation PowerPoint</vt:lpstr>
      <vt:lpstr>Présentation PowerPoint</vt:lpstr>
      <vt:lpstr>Présentation PowerPoint</vt:lpstr>
      <vt:lpstr>Présentation PowerPoint</vt:lpstr>
      <vt:lpstr>Bilan : </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aline ledoux</cp:lastModifiedBy>
  <cp:revision>178</cp:revision>
  <dcterms:created xsi:type="dcterms:W3CDTF">2021-07-07T15:19:39Z</dcterms:created>
  <dcterms:modified xsi:type="dcterms:W3CDTF">2022-04-26T11:49:35Z</dcterms:modified>
</cp:coreProperties>
</file>