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43" r:id="rId2"/>
    <p:sldId id="257" r:id="rId3"/>
    <p:sldId id="613" r:id="rId4"/>
    <p:sldId id="258" r:id="rId5"/>
    <p:sldId id="682" r:id="rId6"/>
    <p:sldId id="683" r:id="rId7"/>
    <p:sldId id="684" r:id="rId8"/>
    <p:sldId id="688" r:id="rId9"/>
    <p:sldId id="689" r:id="rId10"/>
    <p:sldId id="696" r:id="rId11"/>
    <p:sldId id="523" r:id="rId12"/>
    <p:sldId id="676" r:id="rId13"/>
    <p:sldId id="279" r:id="rId14"/>
    <p:sldId id="306" r:id="rId15"/>
    <p:sldId id="685" r:id="rId16"/>
    <p:sldId id="679" r:id="rId17"/>
    <p:sldId id="680" r:id="rId18"/>
    <p:sldId id="695" r:id="rId19"/>
    <p:sldId id="400" r:id="rId20"/>
    <p:sldId id="646" r:id="rId21"/>
    <p:sldId id="647" r:id="rId22"/>
    <p:sldId id="648" r:id="rId23"/>
    <p:sldId id="510" r:id="rId24"/>
    <p:sldId id="388" r:id="rId25"/>
    <p:sldId id="389" r:id="rId26"/>
    <p:sldId id="512" r:id="rId27"/>
    <p:sldId id="649" r:id="rId28"/>
    <p:sldId id="675" r:id="rId29"/>
    <p:sldId id="697" r:id="rId30"/>
    <p:sldId id="698" r:id="rId31"/>
    <p:sldId id="699" r:id="rId32"/>
    <p:sldId id="700" r:id="rId33"/>
    <p:sldId id="701" r:id="rId34"/>
    <p:sldId id="608" r:id="rId35"/>
    <p:sldId id="609" r:id="rId36"/>
    <p:sldId id="610" r:id="rId37"/>
    <p:sldId id="611" r:id="rId38"/>
    <p:sldId id="612" r:id="rId3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106" d="100"/>
          <a:sy n="106" d="100"/>
        </p:scale>
        <p:origin x="61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5:52.268"/>
    </inkml:context>
    <inkml:brush xml:id="br0">
      <inkml:brushProperty name="width" value="0.2" units="cm"/>
      <inkml:brushProperty name="height" value="0.4" units="cm"/>
      <inkml:brushProperty name="color" value="#A9D8FF"/>
      <inkml:brushProperty name="tip" value="rectangle"/>
      <inkml:brushProperty name="rasterOp" value="maskPen"/>
      <inkml:brushProperty name="ignorePressure" value="1"/>
    </inkml:brush>
  </inkml:definitions>
  <inkml:trace contextRef="#ctx0" brushRef="#br0">0 130,'8'-6,"0"0,1 1,-1 1,1-1,0 1,0 1,0 0,0 0,1 1,19-3,15-5,46-12,1 4,0 4,1 3,103 3,1151 11,-655 22,48 0,-3-8,-685-14,108 1,-50-3,0 4,191 36,-169-10,189 40,-239-58,0-3,84-1,1575-13,-1734 4,-3 1,0-1,-1 0,1 0,0 0,-1 0,1 0,0-1,-1 1,1-1,0 0,-1 1,1-1,-1 0,1-1,4-2,-7 4,0-1,-1 1,1 0,0-1,0 1,0-1,0 1,0 0,-1-1,1 1,0 0,0-1,0 1,-1 0,1-1,0 1,-1 0,1-1,0 1,-1 0,1 0,0-1,-1 1,1 0,0 0,-1 0,1 0,-1-1,1 1,-1 0,1 0,0 0,-1 0,1 0,-1 0,0 0,-18-3,-68-3,-123 6,76 3,-2191-3,2165-8,0-7,-174-40,173 25,-316-18,-617 53,-691-5,1765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8:34.794"/>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0 1,'6'3,"0"0,0 0,0 0,0-1,1 0,-1 0,1 0,-1-1,1 0,0-1,-1 1,1-1,12-1,3 1,894 5,-502-8,18478 3,-18517 13,-25 0,905-14,-1229 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8:37.187"/>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25,'7098'0,"-7086"0,1-1,-1 0,1-1,-1 0,18-6,2-3</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8:14.512"/>
    </inkml:context>
    <inkml:brush xml:id="br0">
      <inkml:brushProperty name="width" value="0.5" units="cm"/>
      <inkml:brushProperty name="height" value="1" units="cm"/>
      <inkml:brushProperty name="color" value="#03DB98"/>
      <inkml:brushProperty name="tip" value="rectangle"/>
      <inkml:brushProperty name="rasterOp" value="maskPen"/>
      <inkml:brushProperty name="ignorePressure" value="1"/>
    </inkml:brush>
  </inkml:definitions>
  <inkml:trace contextRef="#ctx0" brushRef="#br0">0 0,'2245'0,"-1151"75,-510 11,-199-28,243 47,373 44,-149-109,3-41,-559-1,7626-7,-4710 11,927-2,-4092-2,0-2,0-2,62-17,-42 13,0 3,1 2,119 9,-42-1,633-3,-758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8:17.972"/>
    </inkml:context>
    <inkml:brush xml:id="br0">
      <inkml:brushProperty name="width" value="0.5" units="cm"/>
      <inkml:brushProperty name="height" value="1" units="cm"/>
      <inkml:brushProperty name="color" value="#03DB98"/>
      <inkml:brushProperty name="tip" value="rectangle"/>
      <inkml:brushProperty name="rasterOp" value="maskPen"/>
      <inkml:brushProperty name="ignorePressure" value="1"/>
    </inkml:brush>
  </inkml:definitions>
  <inkml:trace contextRef="#ctx0" brushRef="#br0">1 1,'20537'0,"-20511"0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8:45.469"/>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0 1,'16023'0,"-15993"0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7:34.590"/>
    </inkml:context>
    <inkml:brush xml:id="br0">
      <inkml:brushProperty name="width" value="0.2" units="cm"/>
      <inkml:brushProperty name="height" value="0.4" units="cm"/>
      <inkml:brushProperty name="color" value="#03DB98"/>
      <inkml:brushProperty name="tip" value="rectangle"/>
      <inkml:brushProperty name="rasterOp" value="maskPen"/>
      <inkml:brushProperty name="ignorePressure" value="1"/>
    </inkml:brush>
  </inkml:definitions>
  <inkml:trace contextRef="#ctx0" brushRef="#br0">0 1,'9'7,"-1"0,1 0,0 0,0-1,1 0,0-1,0 0,0-1,1 0,0-1,-1 0,1 0,0-1,0-1,23 1,438 5,-297-11,223 24,-255-3,176-2,209-16,-508 3,1 1,-1 0,0 2,-1 0,1 2,22 10,1-1,-31-12,0-1,-1 1,1 0,-1 0,0 2,-1-1,1 1,-1 1,17 14,-26-21,-1 0,0 1,0-1,1 1,-1-1,0 0,0 1,0-1,0 1,0-1,0 1,0-1,0 0,0 1,0-1,0 1,0-1,0 1,0-1,0 1,0-1,0 0,0 1,-1-1,1 1,0-1,0 0,-1 1,1-1,0 0,0 1,-1-1,1 0,0 1,-1-1,1 0,0 0,-1 1,1-1,-1 0,1 0,0 0,-1 1,1-1,-1 0,1 0,-1 0,-26 6,26-5,-89 8,1-4,-111-8,76 0,-1120 1,770 2,439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7:45.178"/>
    </inkml:context>
    <inkml:brush xml:id="br0">
      <inkml:brushProperty name="width" value="0.5" units="cm"/>
      <inkml:brushProperty name="height" value="1" units="cm"/>
      <inkml:brushProperty name="color" value="#03DB98"/>
      <inkml:brushProperty name="tip" value="rectangle"/>
      <inkml:brushProperty name="rasterOp" value="maskPen"/>
      <inkml:brushProperty name="ignorePressure" value="1"/>
    </inkml:brush>
  </inkml:definitions>
  <inkml:trace contextRef="#ctx0" brushRef="#br0">0 78,'9135'0,"-8675"-37,-57 0,538 33,-470 7,4063-3,-4508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7:47.551"/>
    </inkml:context>
    <inkml:brush xml:id="br0">
      <inkml:brushProperty name="width" value="0.5" units="cm"/>
      <inkml:brushProperty name="height" value="1" units="cm"/>
      <inkml:brushProperty name="color" value="#03DB98"/>
      <inkml:brushProperty name="tip" value="rectangle"/>
      <inkml:brushProperty name="rasterOp" value="maskPen"/>
      <inkml:brushProperty name="ignorePressure" value="1"/>
    </inkml:brush>
  </inkml:definitions>
  <inkml:trace contextRef="#ctx0" brushRef="#br0">1 1,'6'3,"1"1,0-1,0 0,0 0,0-1,0 0,1 0,-1-1,1 0,-1 0,1-1,12 0,11 1,491 93,-244-36,-33-17,397 16,972-52,-878-10,7225 4,-3997 2,-3943-1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7:50.371"/>
    </inkml:context>
    <inkml:brush xml:id="br0">
      <inkml:brushProperty name="width" value="0.5" units="cm"/>
      <inkml:brushProperty name="height" value="1" units="cm"/>
      <inkml:brushProperty name="color" value="#03DB98"/>
      <inkml:brushProperty name="tip" value="rectangle"/>
      <inkml:brushProperty name="rasterOp" value="maskPen"/>
      <inkml:brushProperty name="ignorePressure" value="1"/>
    </inkml:brush>
  </inkml:definitions>
  <inkml:trace contextRef="#ctx0" brushRef="#br0">0 0,'3270'0,"-3191"3,0 3,0 4,-1 3,103 31,-143-35,-1-2,1-1,50 1,115-8,-71-2,-32 3,-78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7:54.409"/>
    </inkml:context>
    <inkml:brush xml:id="br0">
      <inkml:brushProperty name="width" value="0.5" units="cm"/>
      <inkml:brushProperty name="height" value="1" units="cm"/>
      <inkml:brushProperty name="color" value="#03DB98"/>
      <inkml:brushProperty name="tip" value="rectangle"/>
      <inkml:brushProperty name="rasterOp" value="maskPen"/>
      <inkml:brushProperty name="ignorePressure" value="1"/>
    </inkml:brush>
  </inkml:definitions>
  <inkml:trace contextRef="#ctx0" brushRef="#br0">1 162,'112'1,"0"5,125 22,1658 349,-1697-335,1-9,2-8,326-2,-87-4,-142 0,1246-11,-881-11,-615 2,-1-3,0-1,0-3,59-17,174-74,-256 90,1 2,0 1,0 0,1 2,44-1,-61 4,-1 0,0-1,0 0,0 0,0-1,0 0,-1 0,1-1,-1 0,0 0,0-1,0 0,11-10,-18 14,1 0,0 1,0-1,-1 0,1 0,0 0,-1 0,1 0,-1 0,0 0,1 0,-1 0,0 0,1 0,-1 0,0 0,0 0,0 0,0 0,0 0,0 0,0-1,0 1,-1 0,1 0,0 0,-1 0,1 0,-1 0,1 0,-1 0,1 0,-1 1,1-1,-1 0,0 0,0 0,1 1,-1-1,-2-1,-2-2,-1 1,0-1,0 1,-1 0,-10-3,-118-34,-183-29,136 33,-15-6,-639-125,570 126,-320-7,298 53,71 1,188-7,1 1,0 2,0 1,0 1,0 1,0 2,-44 16,-10 5,-2-4,-118 18,195-41,-172 27,-80 17,180-25,0-4,-1-3,-1-4,-98-1,-504-9,666 2,0 1,0 1,0 0,-30 11,-27 5,-25 1,74-14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8:00.553"/>
    </inkml:context>
    <inkml:brush xml:id="br0">
      <inkml:brushProperty name="width" value="0.5" units="cm"/>
      <inkml:brushProperty name="height" value="1" units="cm"/>
      <inkml:brushProperty name="color" value="#03DB98"/>
      <inkml:brushProperty name="tip" value="rectangle"/>
      <inkml:brushProperty name="rasterOp" value="maskPen"/>
      <inkml:brushProperty name="ignorePressure" value="1"/>
    </inkml:brush>
  </inkml:definitions>
  <inkml:trace contextRef="#ctx0" brushRef="#br0">0 57,'0'-1,"1"0,-1 1,0-1,1 0,-1 0,0 0,1 1,-1-1,1 0,0 1,-1-1,1 1,-1-1,1 0,0 1,-1-1,1 1,0 0,0-1,-1 1,1 0,0-1,0 1,0 0,0 0,-1 0,3-1,28-3,-25 4,111-8,0 6,151 16,230 52,-490-65,466 42,-1-37,59 2,-69 38,134 4,-548-50,127 0,201 24,196 73,-147-21,350 59,26 3,-778-134,127 22,1-8,189 0,10-29,1961 11,-2227-5,0-3,129-30,0 0,100-13,208-24,152-1,784-193,-771 130,12 60,713 71,-841 14,5006-3,-2898-5,-5803 2,2681 12,45 0,-2909-9,1687-6,-14516 3,16114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8:02.609"/>
    </inkml:context>
    <inkml:brush xml:id="br0">
      <inkml:brushProperty name="width" value="0.5" units="cm"/>
      <inkml:brushProperty name="height" value="1" units="cm"/>
      <inkml:brushProperty name="color" value="#03DB98"/>
      <inkml:brushProperty name="tip" value="rectangle"/>
      <inkml:brushProperty name="rasterOp" value="maskPen"/>
      <inkml:brushProperty name="ignorePressure" value="1"/>
    </inkml:brush>
  </inkml:definitions>
  <inkml:trace contextRef="#ctx0" brushRef="#br0">1 0,'3754'0,"-3716"0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4-24T04:48:31.697"/>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0 2,'198'-2,"218"4,-233 10,58 1,-81-14,125 2,-247 3,68 16,-69-11,1-2,46 3,19-6,474 39,105 15,7-58,-338-4,9143 1,-4931 6,-3898 36,156 20,-1-55,-651-5,3231-1,-1765 3,-1595-1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26/04/2022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26/04/2022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26/04/2022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26/04/2022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customXml" Target="../ink/ink1.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customXml" Target="../ink/ink2.xml"/></Relationships>
</file>

<file path=ppt/slides/_rels/slide32.xml.rels><?xml version="1.0" encoding="UTF-8" standalone="yes"?>
<Relationships xmlns="http://schemas.openxmlformats.org/package/2006/relationships"><Relationship Id="rId8" Type="http://schemas.openxmlformats.org/officeDocument/2006/relationships/customXml" Target="../ink/ink6.xml"/><Relationship Id="rId13" Type="http://schemas.openxmlformats.org/officeDocument/2006/relationships/image" Target="../media/image36.png"/><Relationship Id="rId18" Type="http://schemas.openxmlformats.org/officeDocument/2006/relationships/customXml" Target="../ink/ink11.xml"/><Relationship Id="rId3" Type="http://schemas.openxmlformats.org/officeDocument/2006/relationships/image" Target="../media/image31.png"/><Relationship Id="rId7" Type="http://schemas.openxmlformats.org/officeDocument/2006/relationships/image" Target="../media/image33.png"/><Relationship Id="rId12" Type="http://schemas.openxmlformats.org/officeDocument/2006/relationships/customXml" Target="../ink/ink8.xml"/><Relationship Id="rId17" Type="http://schemas.openxmlformats.org/officeDocument/2006/relationships/image" Target="../media/image38.png"/><Relationship Id="rId2" Type="http://schemas.openxmlformats.org/officeDocument/2006/relationships/customXml" Target="../ink/ink3.xml"/><Relationship Id="rId16" Type="http://schemas.openxmlformats.org/officeDocument/2006/relationships/customXml" Target="../ink/ink10.xml"/><Relationship Id="rId1" Type="http://schemas.openxmlformats.org/officeDocument/2006/relationships/slideLayout" Target="../slideLayouts/slideLayout2.xml"/><Relationship Id="rId6" Type="http://schemas.openxmlformats.org/officeDocument/2006/relationships/customXml" Target="../ink/ink5.xml"/><Relationship Id="rId11" Type="http://schemas.openxmlformats.org/officeDocument/2006/relationships/image" Target="../media/image35.png"/><Relationship Id="rId5" Type="http://schemas.openxmlformats.org/officeDocument/2006/relationships/image" Target="../media/image32.png"/><Relationship Id="rId15" Type="http://schemas.openxmlformats.org/officeDocument/2006/relationships/image" Target="../media/image37.png"/><Relationship Id="rId10" Type="http://schemas.openxmlformats.org/officeDocument/2006/relationships/customXml" Target="../ink/ink7.xml"/><Relationship Id="rId19" Type="http://schemas.openxmlformats.org/officeDocument/2006/relationships/image" Target="../media/image39.png"/><Relationship Id="rId4" Type="http://schemas.openxmlformats.org/officeDocument/2006/relationships/customXml" Target="../ink/ink4.xml"/><Relationship Id="rId9" Type="http://schemas.openxmlformats.org/officeDocument/2006/relationships/image" Target="../media/image34.png"/><Relationship Id="rId14" Type="http://schemas.openxmlformats.org/officeDocument/2006/relationships/customXml" Target="../ink/ink9.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customXml" Target="../ink/ink12.xml"/><Relationship Id="rId1" Type="http://schemas.openxmlformats.org/officeDocument/2006/relationships/slideLayout" Target="../slideLayouts/slideLayout2.xml"/><Relationship Id="rId6" Type="http://schemas.openxmlformats.org/officeDocument/2006/relationships/customXml" Target="../ink/ink14.xml"/><Relationship Id="rId5" Type="http://schemas.openxmlformats.org/officeDocument/2006/relationships/image" Target="../media/image41.png"/><Relationship Id="rId4" Type="http://schemas.openxmlformats.org/officeDocument/2006/relationships/customXml" Target="../ink/ink13.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lnSpcReduction="10000"/>
          </a:bodyPr>
          <a:lstStyle/>
          <a:p>
            <a:endParaRPr lang="fr-FR" sz="4800" dirty="0">
              <a:latin typeface="Arial" panose="020B0604020202020204" pitchFamily="34" charset="0"/>
              <a:cs typeface="Arial" panose="020B0604020202020204" pitchFamily="34" charset="0"/>
            </a:endParaRPr>
          </a:p>
          <a:p>
            <a:r>
              <a:rPr lang="fr-FR" sz="4800">
                <a:latin typeface="Arial" panose="020B0604020202020204" pitchFamily="34" charset="0"/>
                <a:cs typeface="Arial" panose="020B0604020202020204" pitchFamily="34" charset="0"/>
              </a:rPr>
              <a:t>Texte 42</a:t>
            </a:r>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La Belle Histoire de</a:t>
            </a:r>
          </a:p>
          <a:p>
            <a:r>
              <a:rPr lang="fr-FR" sz="4800" dirty="0">
                <a:latin typeface="Arial" panose="020B0604020202020204" pitchFamily="34" charset="0"/>
                <a:cs typeface="Arial" panose="020B0604020202020204" pitchFamily="34" charset="0"/>
              </a:rPr>
              <a:t> </a:t>
            </a:r>
            <a:r>
              <a:rPr lang="fr-FR" sz="4800" dirty="0" err="1">
                <a:latin typeface="Arial" panose="020B0604020202020204" pitchFamily="34" charset="0"/>
                <a:cs typeface="Arial" panose="020B0604020202020204" pitchFamily="34" charset="0"/>
              </a:rPr>
              <a:t>Leuk</a:t>
            </a:r>
            <a:r>
              <a:rPr lang="fr-FR" sz="4800" dirty="0">
                <a:latin typeface="Arial" panose="020B0604020202020204" pitchFamily="34" charset="0"/>
                <a:cs typeface="Arial" panose="020B0604020202020204" pitchFamily="34" charset="0"/>
              </a:rPr>
              <a:t>-le-lièvre </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A44E3F16-3BB3-4A36-9423-75925C0ED595}"/>
              </a:ext>
            </a:extLst>
          </p:cNvPr>
          <p:cNvPicPr>
            <a:picLocks noChangeAspect="1"/>
          </p:cNvPicPr>
          <p:nvPr/>
        </p:nvPicPr>
        <p:blipFill>
          <a:blip r:embed="rId3"/>
          <a:stretch>
            <a:fillRect/>
          </a:stretch>
        </p:blipFill>
        <p:spPr>
          <a:xfrm>
            <a:off x="9267165" y="2708872"/>
            <a:ext cx="2095500" cy="3124200"/>
          </a:xfrm>
          <a:prstGeom prst="rect">
            <a:avLst/>
          </a:prstGeom>
        </p:spPr>
      </p:pic>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p:txBody>
          <a:bodyPr/>
          <a:lstStyle/>
          <a:p>
            <a:r>
              <a:rPr lang="fr-FR" dirty="0"/>
              <a:t>La brousse : Afrique. </a:t>
            </a:r>
          </a:p>
        </p:txBody>
      </p:sp>
      <p:pic>
        <p:nvPicPr>
          <p:cNvPr id="5" name="Espace réservé du contenu 4">
            <a:extLst>
              <a:ext uri="{FF2B5EF4-FFF2-40B4-BE49-F238E27FC236}">
                <a16:creationId xmlns:a16="http://schemas.microsoft.com/office/drawing/2014/main" id="{5616B3CA-DE8A-4624-A2DC-2A3B57C90831}"/>
              </a:ext>
            </a:extLst>
          </p:cNvPr>
          <p:cNvPicPr>
            <a:picLocks noGrp="1" noChangeAspect="1"/>
          </p:cNvPicPr>
          <p:nvPr>
            <p:ph idx="1"/>
          </p:nvPr>
        </p:nvPicPr>
        <p:blipFill>
          <a:blip r:embed="rId2"/>
          <a:stretch>
            <a:fillRect/>
          </a:stretch>
        </p:blipFill>
        <p:spPr>
          <a:xfrm>
            <a:off x="8153400" y="1122221"/>
            <a:ext cx="3796871" cy="2847653"/>
          </a:xfrm>
          <a:prstGeom prst="rect">
            <a:avLst/>
          </a:prstGeom>
        </p:spPr>
      </p:pic>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429584" y="1380954"/>
            <a:ext cx="7609894" cy="5139548"/>
          </a:xfrm>
          <a:prstGeom prst="rect">
            <a:avLst/>
          </a:prstGeom>
          <a:noFill/>
        </p:spPr>
        <p:txBody>
          <a:bodyPr wrap="square" rtlCol="0">
            <a:spAutoFit/>
          </a:bodyPr>
          <a:lstStyle/>
          <a:p>
            <a:pPr>
              <a:lnSpc>
                <a:spcPct val="200000"/>
              </a:lnSpc>
            </a:pPr>
            <a:r>
              <a:rPr lang="fr-FR" sz="2800" dirty="0">
                <a:latin typeface="Arial" panose="020B0604020202020204" pitchFamily="34" charset="0"/>
                <a:cs typeface="Arial" panose="020B0604020202020204" pitchFamily="34" charset="0"/>
              </a:rPr>
              <a:t>La brousse est une grande zone sauvage.</a:t>
            </a:r>
          </a:p>
          <a:p>
            <a:pPr>
              <a:lnSpc>
                <a:spcPct val="200000"/>
              </a:lnSpc>
            </a:pPr>
            <a:r>
              <a:rPr lang="fr-FR" sz="2800" dirty="0">
                <a:latin typeface="Arial" panose="020B0604020202020204" pitchFamily="34" charset="0"/>
                <a:cs typeface="Arial" panose="020B0604020202020204" pitchFamily="34" charset="0"/>
              </a:rPr>
              <a:t>La girafe, l'éléphant d'Afrique et bien d'autres animaux (les fauves comme le lion, le guépard, etc.) sont emblématiques des lieux. On y trouve de hautes herbes et des arbrisseaux. </a:t>
            </a:r>
            <a:endParaRPr lang="fr-FR" dirty="0"/>
          </a:p>
        </p:txBody>
      </p:sp>
      <p:pic>
        <p:nvPicPr>
          <p:cNvPr id="7" name="Image 6">
            <a:extLst>
              <a:ext uri="{FF2B5EF4-FFF2-40B4-BE49-F238E27FC236}">
                <a16:creationId xmlns:a16="http://schemas.microsoft.com/office/drawing/2014/main" id="{782C6995-6101-4FED-B64A-957DDE262979}"/>
              </a:ext>
            </a:extLst>
          </p:cNvPr>
          <p:cNvPicPr>
            <a:picLocks noChangeAspect="1"/>
          </p:cNvPicPr>
          <p:nvPr/>
        </p:nvPicPr>
        <p:blipFill>
          <a:blip r:embed="rId3"/>
          <a:stretch>
            <a:fillRect/>
          </a:stretch>
        </p:blipFill>
        <p:spPr>
          <a:xfrm>
            <a:off x="8220858" y="4125744"/>
            <a:ext cx="3729413" cy="2138928"/>
          </a:xfrm>
          <a:prstGeom prst="rect">
            <a:avLst/>
          </a:prstGeom>
        </p:spPr>
      </p:pic>
      <p:sp>
        <p:nvSpPr>
          <p:cNvPr id="8" name="Signe Plus 7">
            <a:extLst>
              <a:ext uri="{FF2B5EF4-FFF2-40B4-BE49-F238E27FC236}">
                <a16:creationId xmlns:a16="http://schemas.microsoft.com/office/drawing/2014/main" id="{A35F9BBF-BC02-4DAD-AA24-A02064E49034}"/>
              </a:ext>
            </a:extLst>
          </p:cNvPr>
          <p:cNvSpPr/>
          <p:nvPr/>
        </p:nvSpPr>
        <p:spPr>
          <a:xfrm rot="19217837">
            <a:off x="9965826" y="5227180"/>
            <a:ext cx="172016" cy="199177"/>
          </a:xfrm>
          <a:prstGeom prst="math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255371" y="4537086"/>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89160" y="1035084"/>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outre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356540" y="464823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demeure : </a:t>
            </a:r>
            <a:r>
              <a:rPr lang="fr-FR" sz="2800" dirty="0">
                <a:latin typeface="Arial" panose="020B0604020202020204" pitchFamily="34" charset="0"/>
                <a:cs typeface="Arial" panose="020B0604020202020204" pitchFamily="34" charset="0"/>
              </a:rPr>
              <a:t>nom féminin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36204" y="2833766"/>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marabout :</a:t>
            </a:r>
            <a:r>
              <a:rPr lang="fr-FR" sz="2800" dirty="0">
                <a:latin typeface="Arial" panose="020B0604020202020204" pitchFamily="34" charset="0"/>
                <a:cs typeface="Arial" panose="020B0604020202020204" pitchFamily="34" charset="0"/>
              </a:rPr>
              <a:t> nom masculin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outre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marabout</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6471" y="2659114"/>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53838" y="4573859"/>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802750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Peau d'animal cousue en forme de sac et servant de récipient.</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9" y="3333285"/>
            <a:ext cx="8819167"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En Afrique : musulman sage et respecté. </a:t>
            </a:r>
          </a:p>
          <a:p>
            <a:pPr>
              <a:lnSpc>
                <a:spcPct val="150000"/>
              </a:lnSpc>
            </a:pPr>
            <a:r>
              <a:rPr lang="fr-FR" sz="2400" dirty="0">
                <a:latin typeface="Arial" panose="020B0604020202020204" pitchFamily="34" charset="0"/>
                <a:cs typeface="Arial" panose="020B0604020202020204" pitchFamily="34" charset="0"/>
              </a:rPr>
              <a:t>En Europe : envoûteur, sorcier.</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91522" y="5248552"/>
            <a:ext cx="826937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logement, domicile, habitation.</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290353" y="464823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demeure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pic>
        <p:nvPicPr>
          <p:cNvPr id="3" name="Image 2">
            <a:extLst>
              <a:ext uri="{FF2B5EF4-FFF2-40B4-BE49-F238E27FC236}">
                <a16:creationId xmlns:a16="http://schemas.microsoft.com/office/drawing/2014/main" id="{C748212B-D57E-4476-BCF9-A213213BA67D}"/>
              </a:ext>
            </a:extLst>
          </p:cNvPr>
          <p:cNvPicPr>
            <a:picLocks noChangeAspect="1"/>
          </p:cNvPicPr>
          <p:nvPr/>
        </p:nvPicPr>
        <p:blipFill>
          <a:blip r:embed="rId3"/>
          <a:stretch>
            <a:fillRect/>
          </a:stretch>
        </p:blipFill>
        <p:spPr>
          <a:xfrm>
            <a:off x="8956093" y="904290"/>
            <a:ext cx="1245851" cy="1245851"/>
          </a:xfrm>
          <a:prstGeom prst="rect">
            <a:avLst/>
          </a:prstGeom>
        </p:spPr>
      </p:pic>
      <p:pic>
        <p:nvPicPr>
          <p:cNvPr id="6" name="Image 5">
            <a:extLst>
              <a:ext uri="{FF2B5EF4-FFF2-40B4-BE49-F238E27FC236}">
                <a16:creationId xmlns:a16="http://schemas.microsoft.com/office/drawing/2014/main" id="{499FC6DC-2C84-4168-9488-C60B232AC761}"/>
              </a:ext>
            </a:extLst>
          </p:cNvPr>
          <p:cNvPicPr>
            <a:picLocks noChangeAspect="1"/>
          </p:cNvPicPr>
          <p:nvPr/>
        </p:nvPicPr>
        <p:blipFill>
          <a:blip r:embed="rId4"/>
          <a:stretch>
            <a:fillRect/>
          </a:stretch>
        </p:blipFill>
        <p:spPr>
          <a:xfrm>
            <a:off x="9773426" y="3260706"/>
            <a:ext cx="1071633" cy="1071633"/>
          </a:xfrm>
          <a:prstGeom prst="rect">
            <a:avLst/>
          </a:prstGeom>
        </p:spPr>
      </p:pic>
      <p:pic>
        <p:nvPicPr>
          <p:cNvPr id="12" name="Image 11">
            <a:extLst>
              <a:ext uri="{FF2B5EF4-FFF2-40B4-BE49-F238E27FC236}">
                <a16:creationId xmlns:a16="http://schemas.microsoft.com/office/drawing/2014/main" id="{DB961867-0C1E-47AA-992A-921258CCADCE}"/>
              </a:ext>
            </a:extLst>
          </p:cNvPr>
          <p:cNvPicPr>
            <a:picLocks noChangeAspect="1"/>
          </p:cNvPicPr>
          <p:nvPr/>
        </p:nvPicPr>
        <p:blipFill>
          <a:blip r:embed="rId5"/>
          <a:stretch>
            <a:fillRect/>
          </a:stretch>
        </p:blipFill>
        <p:spPr>
          <a:xfrm>
            <a:off x="9610737" y="5036047"/>
            <a:ext cx="1002860" cy="1002860"/>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92500"/>
          </a:bodyPr>
          <a:lstStyle/>
          <a:p>
            <a:pPr>
              <a:lnSpc>
                <a:spcPct val="170000"/>
              </a:lnSpc>
            </a:pPr>
            <a:r>
              <a:rPr lang="fr-FR" sz="2400" dirty="0"/>
              <a:t>Le texte : </a:t>
            </a:r>
          </a:p>
          <a:p>
            <a:pPr marL="0" indent="0">
              <a:lnSpc>
                <a:spcPct val="17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-le-lièvre a été capturé par un homme qui veut le manger. Il parvient à s’enfuir mais est blessé. Il va voir une fée qui accepte de le soigner mais il lui faut des ingrédients : du lait de Baleine et d’Éléphant, une dent de Lion et une griffe de Léopard.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part à la recherche de ces ingrédients. </a:t>
            </a:r>
          </a:p>
          <a:p>
            <a:pPr marL="0" indent="0">
              <a:lnSpc>
                <a:spcPct val="170000"/>
              </a:lnSpc>
              <a:buNone/>
            </a:pPr>
            <a:r>
              <a:rPr lang="fr-FR" dirty="0">
                <a:latin typeface="Arial" panose="020B0604020202020204" pitchFamily="34" charset="0"/>
                <a:cs typeface="Arial" panose="020B0604020202020204" pitchFamily="34" charset="0"/>
              </a:rPr>
              <a:t>Il a déjà réussi à récupérer les deux premiers ingrédients.</a:t>
            </a:r>
          </a:p>
          <a:p>
            <a:pPr>
              <a:lnSpc>
                <a:spcPct val="150000"/>
              </a:lnSpc>
            </a:pPr>
            <a:endParaRPr lang="fr-FR" dirty="0"/>
          </a:p>
          <a:p>
            <a:pPr marL="0" indent="0">
              <a:lnSpc>
                <a:spcPct val="150000"/>
              </a:lnSpc>
              <a:buNone/>
            </a:pP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est le personnage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veut-il ? Pourquoi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Porteur d’une gourde pleine du lait d’Éléphant et d’une outre contenant du lait de Baleine, </a:t>
            </a:r>
            <a:r>
              <a:rPr lang="fr-FR" sz="2400" dirty="0" err="1">
                <a:latin typeface="Arial" panose="020B0604020202020204" pitchFamily="34" charset="0"/>
                <a:cs typeface="Arial" panose="020B0604020202020204" pitchFamily="34" charset="0"/>
              </a:rPr>
              <a:t>Leuk</a:t>
            </a:r>
            <a:r>
              <a:rPr lang="fr-FR" sz="2400" dirty="0">
                <a:latin typeface="Arial" panose="020B0604020202020204" pitchFamily="34" charset="0"/>
                <a:cs typeface="Arial" panose="020B0604020202020204" pitchFamily="34" charset="0"/>
              </a:rPr>
              <a:t> se rend tout droit chez Oncle </a:t>
            </a:r>
            <a:r>
              <a:rPr lang="fr-FR" sz="2400" dirty="0" err="1">
                <a:latin typeface="Arial" panose="020B0604020202020204" pitchFamily="34" charset="0"/>
                <a:cs typeface="Arial" panose="020B0604020202020204" pitchFamily="34" charset="0"/>
              </a:rPr>
              <a:t>Gaïndé</a:t>
            </a:r>
            <a:r>
              <a:rPr lang="fr-FR" sz="2400" dirty="0">
                <a:latin typeface="Arial" panose="020B0604020202020204" pitchFamily="34" charset="0"/>
                <a:cs typeface="Arial" panose="020B0604020202020204" pitchFamily="34" charset="0"/>
              </a:rPr>
              <a:t>-le-lion.</a:t>
            </a:r>
          </a:p>
          <a:p>
            <a:pPr marL="0" indent="0">
              <a:lnSpc>
                <a:spcPct val="150000"/>
              </a:lnSpc>
              <a:buNone/>
            </a:pPr>
            <a:r>
              <a:rPr lang="fr-FR" sz="2400" dirty="0">
                <a:latin typeface="Arial" panose="020B0604020202020204" pitchFamily="34" charset="0"/>
                <a:cs typeface="Arial" panose="020B0604020202020204" pitchFamily="34" charset="0"/>
              </a:rPr>
              <a:t>Dès que ce dernier l’aperçoit, il crie de sa voix de tonnerre :</a:t>
            </a:r>
          </a:p>
          <a:p>
            <a:pPr marL="0" indent="0">
              <a:lnSpc>
                <a:spcPct val="150000"/>
              </a:lnSpc>
              <a:buNone/>
            </a:pPr>
            <a:r>
              <a:rPr lang="fr-FR" sz="2400" dirty="0">
                <a:latin typeface="Arial" panose="020B0604020202020204" pitchFamily="34" charset="0"/>
                <a:cs typeface="Arial" panose="020B0604020202020204" pitchFamily="34" charset="0"/>
              </a:rPr>
              <a:t>« Que viens-tu faire dans ma demeure ?</a:t>
            </a:r>
          </a:p>
          <a:p>
            <a:pPr marL="0" indent="0">
              <a:lnSpc>
                <a:spcPct val="150000"/>
              </a:lnSpc>
              <a:buNone/>
            </a:pPr>
            <a:r>
              <a:rPr lang="fr-FR" sz="2400" dirty="0">
                <a:latin typeface="Arial" panose="020B0604020202020204" pitchFamily="34" charset="0"/>
                <a:cs typeface="Arial" panose="020B0604020202020204" pitchFamily="34" charset="0"/>
              </a:rPr>
              <a:t>– Oncle Lion, roi des rois, que votre majesté ne s’emporte pas contre moi. Je viens lui rendre un grand service.</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le lion crie-t-il ?</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Quel service un galopin comme toi peut-il me rendre ?</a:t>
            </a:r>
          </a:p>
          <a:p>
            <a:pPr marL="0" indent="0">
              <a:lnSpc>
                <a:spcPct val="150000"/>
              </a:lnSpc>
              <a:buNone/>
            </a:pPr>
            <a:r>
              <a:rPr lang="fr-FR" dirty="0">
                <a:latin typeface="Arial" panose="020B0604020202020204" pitchFamily="34" charset="0"/>
                <a:cs typeface="Arial" panose="020B0604020202020204" pitchFamily="34" charset="0"/>
              </a:rPr>
              <a:t>– Un grand malheur va tomber sur le pays. La plus terrible des épidémies est signalée par un marabout venant de l’Orient. Cette épidémie, a-t-il dit, fera mourir tous les êtres vivants si on ne fait rien pour l’éloigner, je demande aux grands de la brousse d’offrir ce qui est nécessaire pour me permettre de l’arrêter. Ce marabout m’a choisi pour vous transmettre la commission.</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3BF22BFF-2900-4425-BBC9-C102561B4F22}"/>
              </a:ext>
            </a:extLst>
          </p:cNvPr>
          <p:cNvPicPr>
            <a:picLocks noChangeAspect="1"/>
          </p:cNvPicPr>
          <p:nvPr/>
        </p:nvPicPr>
        <p:blipFill>
          <a:blip r:embed="rId2"/>
          <a:stretch>
            <a:fillRect/>
          </a:stretch>
        </p:blipFill>
        <p:spPr>
          <a:xfrm>
            <a:off x="9767914" y="4804275"/>
            <a:ext cx="1109568" cy="493819"/>
          </a:xfrm>
          <a:prstGeom prst="rect">
            <a:avLst/>
          </a:prstGeom>
        </p:spPr>
      </p:pic>
      <p:sp>
        <p:nvSpPr>
          <p:cNvPr id="6" name="ZoneTexte 5">
            <a:extLst>
              <a:ext uri="{FF2B5EF4-FFF2-40B4-BE49-F238E27FC236}">
                <a16:creationId xmlns:a16="http://schemas.microsoft.com/office/drawing/2014/main" id="{1CA3BC04-9DCC-48B9-AB9E-81ABFCA12422}"/>
              </a:ext>
            </a:extLst>
          </p:cNvPr>
          <p:cNvSpPr txBox="1"/>
          <p:nvPr/>
        </p:nvSpPr>
        <p:spPr>
          <a:xfrm>
            <a:off x="841197" y="5422377"/>
            <a:ext cx="7248829"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p:txBody>
          <a:bodyPr>
            <a:normAutofit/>
          </a:bodyPr>
          <a:lstStyle/>
          <a:p>
            <a:r>
              <a:rPr lang="fr-FR" dirty="0">
                <a:solidFill>
                  <a:schemeClr val="accent1"/>
                </a:solidFill>
              </a:rPr>
              <a:t>De quoi a besoin le lièvre ?</a:t>
            </a:r>
          </a:p>
          <a:p>
            <a:endParaRPr lang="fr-FR" dirty="0">
              <a:solidFill>
                <a:schemeClr val="accent1"/>
              </a:solidFill>
            </a:endParaRPr>
          </a:p>
          <a:p>
            <a:r>
              <a:rPr lang="fr-FR" dirty="0">
                <a:solidFill>
                  <a:schemeClr val="accent1"/>
                </a:solidFill>
              </a:rPr>
              <a:t>Pourquoi ?</a:t>
            </a:r>
          </a:p>
          <a:p>
            <a:endParaRPr lang="fr-FR" dirty="0">
              <a:solidFill>
                <a:schemeClr val="accent1"/>
              </a:solidFill>
            </a:endParaRPr>
          </a:p>
          <a:p>
            <a:r>
              <a:rPr lang="fr-FR" dirty="0">
                <a:solidFill>
                  <a:schemeClr val="accent1"/>
                </a:solidFill>
              </a:rPr>
              <a:t>Que fait-il pour l’obtenir ?</a:t>
            </a:r>
          </a:p>
          <a:p>
            <a:endParaRPr lang="fr-FR" dirty="0">
              <a:solidFill>
                <a:schemeClr val="accent1"/>
              </a:solidFill>
            </a:endParaRPr>
          </a:p>
          <a:p>
            <a:r>
              <a:rPr lang="fr-FR" dirty="0">
                <a:solidFill>
                  <a:schemeClr val="accent1"/>
                </a:solidFill>
              </a:rPr>
              <a:t>Quelle est cette ruse ?</a:t>
            </a: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1360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de cantos arredondados 195">
            <a:extLst>
              <a:ext uri="{FF2B5EF4-FFF2-40B4-BE49-F238E27FC236}">
                <a16:creationId xmlns:a16="http://schemas.microsoft.com/office/drawing/2014/main" id="{FD7D2989-198B-4A7D-8D67-330257032255}"/>
              </a:ext>
            </a:extLst>
          </p:cNvPr>
          <p:cNvSpPr/>
          <p:nvPr/>
        </p:nvSpPr>
        <p:spPr>
          <a:xfrm>
            <a:off x="9396404" y="3016566"/>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3" name="CaixaDeTexto 109">
            <a:extLst>
              <a:ext uri="{FF2B5EF4-FFF2-40B4-BE49-F238E27FC236}">
                <a16:creationId xmlns:a16="http://schemas.microsoft.com/office/drawing/2014/main" id="{8E384E50-3182-4DCA-A3BF-9540B385B789}"/>
              </a:ext>
            </a:extLst>
          </p:cNvPr>
          <p:cNvSpPr txBox="1"/>
          <p:nvPr/>
        </p:nvSpPr>
        <p:spPr>
          <a:xfrm>
            <a:off x="9291117" y="2994082"/>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Quand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ângulo de cantos arredondados 195">
            <a:extLst>
              <a:ext uri="{FF2B5EF4-FFF2-40B4-BE49-F238E27FC236}">
                <a16:creationId xmlns:a16="http://schemas.microsoft.com/office/drawing/2014/main" id="{EE231E35-1C0C-437C-A2AF-F3194AB4D78F}"/>
              </a:ext>
            </a:extLst>
          </p:cNvPr>
          <p:cNvSpPr/>
          <p:nvPr/>
        </p:nvSpPr>
        <p:spPr>
          <a:xfrm>
            <a:off x="7395902" y="1942549"/>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1" name="CaixaDeTexto 109">
            <a:extLst>
              <a:ext uri="{FF2B5EF4-FFF2-40B4-BE49-F238E27FC236}">
                <a16:creationId xmlns:a16="http://schemas.microsoft.com/office/drawing/2014/main" id="{0D8E6958-5E6B-411C-AAAA-B83B902483EF}"/>
              </a:ext>
            </a:extLst>
          </p:cNvPr>
          <p:cNvSpPr txBox="1"/>
          <p:nvPr/>
        </p:nvSpPr>
        <p:spPr>
          <a:xfrm>
            <a:off x="7290615" y="1920065"/>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tângulo de cantos arredondados 195">
            <a:extLst>
              <a:ext uri="{FF2B5EF4-FFF2-40B4-BE49-F238E27FC236}">
                <a16:creationId xmlns:a16="http://schemas.microsoft.com/office/drawing/2014/main" id="{1C42A4F7-3206-401F-917A-80224E90E182}"/>
              </a:ext>
            </a:extLst>
          </p:cNvPr>
          <p:cNvSpPr/>
          <p:nvPr/>
        </p:nvSpPr>
        <p:spPr>
          <a:xfrm>
            <a:off x="9337718" y="95843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D4B93D50-F4FB-4DF3-ABE9-81BA1CD6CA42}"/>
              </a:ext>
            </a:extLst>
          </p:cNvPr>
          <p:cNvSpPr>
            <a:spLocks noGrp="1"/>
          </p:cNvSpPr>
          <p:nvPr>
            <p:ph type="title"/>
          </p:nvPr>
        </p:nvSpPr>
        <p:spPr/>
        <p:txBody>
          <a:bodyPr>
            <a:normAutofit/>
          </a:bodyPr>
          <a:lstStyle/>
          <a:p>
            <a:r>
              <a:rPr lang="fr-FR" sz="3600" dirty="0"/>
              <a:t>On se pose des questions  pour le résumé:</a:t>
            </a:r>
          </a:p>
        </p:txBody>
      </p:sp>
      <p:sp>
        <p:nvSpPr>
          <p:cNvPr id="3" name="Espace réservé du contenu 2">
            <a:extLst>
              <a:ext uri="{FF2B5EF4-FFF2-40B4-BE49-F238E27FC236}">
                <a16:creationId xmlns:a16="http://schemas.microsoft.com/office/drawing/2014/main" id="{6FCB9069-51E6-4733-AC38-04904F41E275}"/>
              </a:ext>
            </a:extLst>
          </p:cNvPr>
          <p:cNvSpPr>
            <a:spLocks noGrp="1"/>
          </p:cNvSpPr>
          <p:nvPr>
            <p:ph idx="1"/>
          </p:nvPr>
        </p:nvSpPr>
        <p:spPr>
          <a:xfrm>
            <a:off x="838200" y="1825625"/>
            <a:ext cx="3998205" cy="4351338"/>
          </a:xfrm>
        </p:spPr>
        <p:txBody>
          <a:bodyPr>
            <a:normAutofit lnSpcReduction="10000"/>
          </a:bodyPr>
          <a:lstStyle/>
          <a:p>
            <a:pPr marL="0" indent="0">
              <a:buNone/>
            </a:pPr>
            <a:r>
              <a:rPr lang="fr-FR" dirty="0"/>
              <a:t>Qui ?</a:t>
            </a:r>
          </a:p>
          <a:p>
            <a:endParaRPr lang="fr-FR" dirty="0"/>
          </a:p>
          <a:p>
            <a:pPr marL="0" indent="0">
              <a:buNone/>
            </a:pPr>
            <a:r>
              <a:rPr lang="fr-FR" dirty="0"/>
              <a:t>Quoi ?</a:t>
            </a:r>
          </a:p>
          <a:p>
            <a:endParaRPr lang="fr-FR" dirty="0"/>
          </a:p>
          <a:p>
            <a:pPr marL="0" indent="0">
              <a:buNone/>
            </a:pPr>
            <a:r>
              <a:rPr lang="fr-FR" dirty="0"/>
              <a:t>Quand ?</a:t>
            </a:r>
          </a:p>
          <a:p>
            <a:endParaRPr lang="fr-FR" dirty="0"/>
          </a:p>
          <a:p>
            <a:pPr marL="0" indent="0">
              <a:buNone/>
            </a:pPr>
            <a:r>
              <a:rPr lang="fr-FR" dirty="0"/>
              <a:t>Où ?</a:t>
            </a:r>
          </a:p>
          <a:p>
            <a:endParaRPr lang="fr-FR" dirty="0"/>
          </a:p>
          <a:p>
            <a:pPr marL="0" indent="0">
              <a:buNone/>
            </a:pPr>
            <a:r>
              <a:rPr lang="fr-FR" dirty="0"/>
              <a:t>Pourquoi ?</a:t>
            </a:r>
          </a:p>
        </p:txBody>
      </p:sp>
      <p:pic>
        <p:nvPicPr>
          <p:cNvPr id="1026" name="Picture 2">
            <a:extLst>
              <a:ext uri="{FF2B5EF4-FFF2-40B4-BE49-F238E27FC236}">
                <a16:creationId xmlns:a16="http://schemas.microsoft.com/office/drawing/2014/main" id="{9C5CE89F-7AEE-40FB-93A1-06D1321CE93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547722" y="1349797"/>
            <a:ext cx="1003504" cy="10035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1FC0F15-42D4-4E73-8262-66856C8586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98073" y="2313996"/>
            <a:ext cx="1023421" cy="10234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2D0347D0-2871-4D17-8131-3D32FB530B3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31819" y="3406885"/>
            <a:ext cx="890688" cy="890688"/>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109">
            <a:extLst>
              <a:ext uri="{FF2B5EF4-FFF2-40B4-BE49-F238E27FC236}">
                <a16:creationId xmlns:a16="http://schemas.microsoft.com/office/drawing/2014/main" id="{EBEC4C53-1BFD-4CD9-85FC-96709E2CA9FF}"/>
              </a:ext>
            </a:extLst>
          </p:cNvPr>
          <p:cNvSpPr txBox="1"/>
          <p:nvPr/>
        </p:nvSpPr>
        <p:spPr>
          <a:xfrm>
            <a:off x="9246209" y="96396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tângulo de cantos arredondados 195">
            <a:extLst>
              <a:ext uri="{FF2B5EF4-FFF2-40B4-BE49-F238E27FC236}">
                <a16:creationId xmlns:a16="http://schemas.microsoft.com/office/drawing/2014/main" id="{EB92064C-F80D-42B8-ACD3-9072F4595321}"/>
              </a:ext>
            </a:extLst>
          </p:cNvPr>
          <p:cNvSpPr/>
          <p:nvPr/>
        </p:nvSpPr>
        <p:spPr>
          <a:xfrm>
            <a:off x="7439518" y="3759512"/>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5" name="CaixaDeTexto 109">
            <a:extLst>
              <a:ext uri="{FF2B5EF4-FFF2-40B4-BE49-F238E27FC236}">
                <a16:creationId xmlns:a16="http://schemas.microsoft.com/office/drawing/2014/main" id="{2625C0CF-FE83-4323-B3E2-AFA828EECB6B}"/>
              </a:ext>
            </a:extLst>
          </p:cNvPr>
          <p:cNvSpPr txBox="1"/>
          <p:nvPr/>
        </p:nvSpPr>
        <p:spPr>
          <a:xfrm>
            <a:off x="7334231" y="373702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Où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Retângulo de cantos arredondados 195">
            <a:extLst>
              <a:ext uri="{FF2B5EF4-FFF2-40B4-BE49-F238E27FC236}">
                <a16:creationId xmlns:a16="http://schemas.microsoft.com/office/drawing/2014/main" id="{6FB51AFA-0AF4-4B80-9BDE-4CF61D055016}"/>
              </a:ext>
            </a:extLst>
          </p:cNvPr>
          <p:cNvSpPr/>
          <p:nvPr/>
        </p:nvSpPr>
        <p:spPr>
          <a:xfrm>
            <a:off x="9396404" y="480175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7" name="CaixaDeTexto 109">
            <a:extLst>
              <a:ext uri="{FF2B5EF4-FFF2-40B4-BE49-F238E27FC236}">
                <a16:creationId xmlns:a16="http://schemas.microsoft.com/office/drawing/2014/main" id="{73422BF9-353C-450C-B342-8A75332601F0}"/>
              </a:ext>
            </a:extLst>
          </p:cNvPr>
          <p:cNvSpPr txBox="1"/>
          <p:nvPr/>
        </p:nvSpPr>
        <p:spPr>
          <a:xfrm>
            <a:off x="9291117" y="4779269"/>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Pourquoi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2" name="Picture 8">
            <a:extLst>
              <a:ext uri="{FF2B5EF4-FFF2-40B4-BE49-F238E27FC236}">
                <a16:creationId xmlns:a16="http://schemas.microsoft.com/office/drawing/2014/main" id="{67F38A09-176C-498C-92FB-EE25C276920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06573" y="4041785"/>
            <a:ext cx="660709" cy="66070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155162AF-5828-49B7-BC15-03E018B10CA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462715" y="4298024"/>
            <a:ext cx="743858" cy="74385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1EF7E43-E050-4AFC-9F05-6ED3E0670434}"/>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748488" y="5175576"/>
            <a:ext cx="1001387" cy="1001387"/>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a:extLst>
              <a:ext uri="{FF2B5EF4-FFF2-40B4-BE49-F238E27FC236}">
                <a16:creationId xmlns:a16="http://schemas.microsoft.com/office/drawing/2014/main" id="{B740DE14-B55E-4289-90B1-29C80CB73682}"/>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4489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0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03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1" grpId="0"/>
      <p:bldP spid="8" grpId="0" animBg="1"/>
      <p:bldP spid="2" grpId="0"/>
      <p:bldP spid="3" grpId="0" build="p"/>
      <p:bldP spid="9" grpId="0"/>
      <p:bldP spid="14" grpId="0" animBg="1"/>
      <p:bldP spid="15" grpId="0"/>
      <p:bldP spid="16"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32072E2-F1F4-435B-BE58-369C3AB8D13E}"/>
              </a:ext>
            </a:extLst>
          </p:cNvPr>
          <p:cNvSpPr txBox="1"/>
          <p:nvPr/>
        </p:nvSpPr>
        <p:spPr>
          <a:xfrm>
            <a:off x="539417" y="754225"/>
            <a:ext cx="10729970" cy="523220"/>
          </a:xfrm>
          <a:prstGeom prst="rect">
            <a:avLst/>
          </a:prstGeom>
          <a:noFill/>
        </p:spPr>
        <p:txBody>
          <a:bodyPr wrap="square" rtlCol="0">
            <a:spAutoFit/>
          </a:bodyPr>
          <a:lstStyle/>
          <a:p>
            <a:r>
              <a:rPr lang="fr-FR" sz="2800" dirty="0">
                <a:solidFill>
                  <a:srgbClr val="FF0000"/>
                </a:solidFill>
              </a:rPr>
              <a:t>Q</a:t>
            </a:r>
            <a:r>
              <a:rPr lang="fr-FR" sz="2800" dirty="0"/>
              <a:t>ui ? Un lièvre et un lion.</a:t>
            </a:r>
          </a:p>
        </p:txBody>
      </p:sp>
      <p:sp>
        <p:nvSpPr>
          <p:cNvPr id="6" name="ZoneTexte 5">
            <a:extLst>
              <a:ext uri="{FF2B5EF4-FFF2-40B4-BE49-F238E27FC236}">
                <a16:creationId xmlns:a16="http://schemas.microsoft.com/office/drawing/2014/main" id="{0628DB0F-53D7-4C26-84C9-1212C3AF27BA}"/>
              </a:ext>
            </a:extLst>
          </p:cNvPr>
          <p:cNvSpPr txBox="1"/>
          <p:nvPr/>
        </p:nvSpPr>
        <p:spPr>
          <a:xfrm>
            <a:off x="539417" y="1729137"/>
            <a:ext cx="11193547" cy="3903504"/>
          </a:xfrm>
          <a:prstGeom prst="rect">
            <a:avLst/>
          </a:prstGeom>
          <a:noFill/>
        </p:spPr>
        <p:txBody>
          <a:bodyPr wrap="square" rtlCol="0">
            <a:spAutoFit/>
          </a:bodyPr>
          <a:lstStyle/>
          <a:p>
            <a:pPr>
              <a:lnSpc>
                <a:spcPct val="150000"/>
              </a:lnSpc>
            </a:pPr>
            <a:r>
              <a:rPr lang="fr-FR" sz="2800" dirty="0">
                <a:solidFill>
                  <a:srgbClr val="FF0000"/>
                </a:solidFill>
              </a:rPr>
              <a:t>Q</a:t>
            </a:r>
            <a:r>
              <a:rPr lang="fr-FR" sz="2800" dirty="0"/>
              <a:t>uoi ? Le lièvre, qui n’est pas très apprécié, a besoin d’une dent de Lion pour se faire soigner. Il va donc lui demander, en disant que c’est pour sauver le pays d’une épidémie.</a:t>
            </a:r>
          </a:p>
          <a:p>
            <a:pPr>
              <a:lnSpc>
                <a:spcPct val="150000"/>
              </a:lnSpc>
            </a:pPr>
            <a:endParaRPr lang="fr-FR" sz="2800" dirty="0"/>
          </a:p>
          <a:p>
            <a:pPr>
              <a:lnSpc>
                <a:spcPct val="150000"/>
              </a:lnSpc>
            </a:pPr>
            <a:r>
              <a:rPr lang="fr-FR" sz="2800" dirty="0">
                <a:solidFill>
                  <a:srgbClr val="FF0000"/>
                </a:solidFill>
              </a:rPr>
              <a:t>Q</a:t>
            </a:r>
            <a:r>
              <a:rPr lang="fr-FR" sz="2800" dirty="0"/>
              <a:t>uand ? On ne sait pas, un jour.</a:t>
            </a:r>
          </a:p>
          <a:p>
            <a:pPr>
              <a:lnSpc>
                <a:spcPct val="150000"/>
              </a:lnSpc>
            </a:pPr>
            <a:r>
              <a:rPr lang="fr-FR" sz="2800" dirty="0">
                <a:solidFill>
                  <a:srgbClr val="FF0000"/>
                </a:solidFill>
              </a:rPr>
              <a:t>O</a:t>
            </a:r>
            <a:r>
              <a:rPr lang="fr-FR" sz="2800" dirty="0"/>
              <a:t>ù? En Afrique, dans la brousse. </a:t>
            </a:r>
          </a:p>
        </p:txBody>
      </p:sp>
      <p:sp>
        <p:nvSpPr>
          <p:cNvPr id="3" name="Espace réservé du pied de page 2">
            <a:extLst>
              <a:ext uri="{FF2B5EF4-FFF2-40B4-BE49-F238E27FC236}">
                <a16:creationId xmlns:a16="http://schemas.microsoft.com/office/drawing/2014/main" id="{3DA76363-0162-444E-A194-7C3F4E19537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8109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Le lièvre a besoin d’une dent de lion pour se faire soigner.</a:t>
            </a:r>
          </a:p>
          <a:p>
            <a:pPr marL="0" indent="0">
              <a:lnSpc>
                <a:spcPct val="150000"/>
              </a:lnSpc>
              <a:buNone/>
            </a:pPr>
            <a:r>
              <a:rPr lang="fr-FR" dirty="0">
                <a:latin typeface="Arial" panose="020B0604020202020204" pitchFamily="34" charset="0"/>
                <a:cs typeface="Arial" panose="020B0604020202020204" pitchFamily="34" charset="0"/>
              </a:rPr>
              <a:t>Le lièvre va mentir au lion pour essayer de l’obtenir.</a:t>
            </a:r>
          </a:p>
          <a:p>
            <a:pPr marL="0" indent="0">
              <a:lnSpc>
                <a:spcPct val="150000"/>
              </a:lnSpc>
              <a:buNone/>
            </a:pPr>
            <a:r>
              <a:rPr lang="fr-FR" dirty="0">
                <a:latin typeface="Arial" panose="020B0604020202020204" pitchFamily="34" charset="0"/>
                <a:cs typeface="Arial" panose="020B0604020202020204" pitchFamily="34" charset="0"/>
              </a:rPr>
              <a:t>Il explique que cet ingrédient est nécessaire pour empêcher une grave épidémie dans le pays.</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BA0D84-3462-446E-AFC6-BA42584DF79C}"/>
              </a:ext>
            </a:extLst>
          </p:cNvPr>
          <p:cNvSpPr>
            <a:spLocks noGrp="1"/>
          </p:cNvSpPr>
          <p:nvPr>
            <p:ph type="title"/>
          </p:nvPr>
        </p:nvSpPr>
        <p:spPr/>
        <p:txBody>
          <a:bodyPr>
            <a:normAutofit/>
          </a:bodyPr>
          <a:lstStyle/>
          <a:p>
            <a:r>
              <a:rPr lang="fr-FR" sz="5400" dirty="0"/>
              <a:t>Hypothèses : </a:t>
            </a:r>
          </a:p>
        </p:txBody>
      </p:sp>
      <p:sp>
        <p:nvSpPr>
          <p:cNvPr id="3" name="Espace réservé du contenu 2">
            <a:extLst>
              <a:ext uri="{FF2B5EF4-FFF2-40B4-BE49-F238E27FC236}">
                <a16:creationId xmlns:a16="http://schemas.microsoft.com/office/drawing/2014/main" id="{CB9F26F9-6B84-4634-8841-7C54C04C942C}"/>
              </a:ext>
            </a:extLst>
          </p:cNvPr>
          <p:cNvSpPr>
            <a:spLocks noGrp="1"/>
          </p:cNvSpPr>
          <p:nvPr>
            <p:ph idx="1"/>
          </p:nvPr>
        </p:nvSpPr>
        <p:spPr>
          <a:xfrm>
            <a:off x="710338" y="1690688"/>
            <a:ext cx="10758408" cy="1077912"/>
          </a:xfrm>
        </p:spPr>
        <p:txBody>
          <a:bodyPr>
            <a:normAutofit/>
          </a:bodyPr>
          <a:lstStyle/>
          <a:p>
            <a:pPr marL="0" indent="0">
              <a:lnSpc>
                <a:spcPct val="160000"/>
              </a:lnSpc>
              <a:buNone/>
            </a:pPr>
            <a:r>
              <a:rPr lang="fr-FR" sz="3200" dirty="0">
                <a:latin typeface="Arial" panose="020B0604020202020204" pitchFamily="34" charset="0"/>
                <a:cs typeface="Arial" panose="020B0604020202020204" pitchFamily="34" charset="0"/>
              </a:rPr>
              <a:t>À votre avis, que va-il se passer ?</a:t>
            </a:r>
          </a:p>
        </p:txBody>
      </p:sp>
      <p:pic>
        <p:nvPicPr>
          <p:cNvPr id="5" name="Image 4">
            <a:extLst>
              <a:ext uri="{FF2B5EF4-FFF2-40B4-BE49-F238E27FC236}">
                <a16:creationId xmlns:a16="http://schemas.microsoft.com/office/drawing/2014/main" id="{361B28AD-17A0-4F76-ADF6-F9DD568CBA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225938" y="935177"/>
            <a:ext cx="552773" cy="929897"/>
          </a:xfrm>
          <a:prstGeom prst="rect">
            <a:avLst/>
          </a:prstGeom>
        </p:spPr>
      </p:pic>
      <p:pic>
        <p:nvPicPr>
          <p:cNvPr id="7" name="Image 6">
            <a:extLst>
              <a:ext uri="{FF2B5EF4-FFF2-40B4-BE49-F238E27FC236}">
                <a16:creationId xmlns:a16="http://schemas.microsoft.com/office/drawing/2014/main" id="{60D8F648-81A6-472B-BE43-795638502E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41063" y="186162"/>
            <a:ext cx="1213963" cy="1213963"/>
          </a:xfrm>
          <a:prstGeom prst="rect">
            <a:avLst/>
          </a:prstGeom>
        </p:spPr>
      </p:pic>
      <p:sp>
        <p:nvSpPr>
          <p:cNvPr id="8" name="Espace réservé du contenu 2">
            <a:extLst>
              <a:ext uri="{FF2B5EF4-FFF2-40B4-BE49-F238E27FC236}">
                <a16:creationId xmlns:a16="http://schemas.microsoft.com/office/drawing/2014/main" id="{DA4F1AF7-DF46-4AAD-9E8D-6B8D19F9D13E}"/>
              </a:ext>
            </a:extLst>
          </p:cNvPr>
          <p:cNvSpPr txBox="1">
            <a:spLocks/>
          </p:cNvSpPr>
          <p:nvPr/>
        </p:nvSpPr>
        <p:spPr>
          <a:xfrm>
            <a:off x="710338" y="3119993"/>
            <a:ext cx="10758408" cy="1077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60000"/>
              </a:lnSpc>
              <a:buFont typeface="Arial" panose="020B0604020202020204" pitchFamily="34" charset="0"/>
              <a:buNone/>
            </a:pPr>
            <a:r>
              <a:rPr lang="fr-FR" sz="3200" dirty="0">
                <a:latin typeface="Arial" panose="020B0604020202020204" pitchFamily="34" charset="0"/>
                <a:cs typeface="Arial" panose="020B0604020202020204" pitchFamily="34" charset="0"/>
              </a:rPr>
              <a:t>Parlez lentement, je note toutes vos propositions.</a:t>
            </a:r>
          </a:p>
        </p:txBody>
      </p:sp>
      <p:sp>
        <p:nvSpPr>
          <p:cNvPr id="6" name="Espace réservé du pied de page 5">
            <a:extLst>
              <a:ext uri="{FF2B5EF4-FFF2-40B4-BE49-F238E27FC236}">
                <a16:creationId xmlns:a16="http://schemas.microsoft.com/office/drawing/2014/main" id="{23BBFEFA-FABC-4A4F-B704-D2EBCA0BE8F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7463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terminé l’histoire « le coq et le renard »,</a:t>
            </a:r>
          </a:p>
          <a:p>
            <a:pPr marL="0" indent="0">
              <a:lnSpc>
                <a:spcPct val="150000"/>
              </a:lnSpc>
              <a:buNone/>
            </a:pPr>
            <a:r>
              <a:rPr lang="fr-FR" sz="3200" dirty="0"/>
              <a:t>on a commencé la poésie,</a:t>
            </a:r>
          </a:p>
          <a:p>
            <a:pPr marL="0" indent="0">
              <a:lnSpc>
                <a:spcPct val="150000"/>
              </a:lnSpc>
              <a:buNone/>
            </a:pPr>
            <a:r>
              <a:rPr lang="fr-FR" sz="3200" dirty="0"/>
              <a:t>on a travaillé sur le futur et sur la rime. </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Collons et rangeons tout ça.</a:t>
            </a:r>
          </a:p>
        </p:txBody>
      </p:sp>
      <p:sp>
        <p:nvSpPr>
          <p:cNvPr id="3" name="Espace réservé du contenu 2">
            <a:extLst>
              <a:ext uri="{FF2B5EF4-FFF2-40B4-BE49-F238E27FC236}">
                <a16:creationId xmlns:a16="http://schemas.microsoft.com/office/drawing/2014/main" id="{EBFADCB1-1F76-4996-8069-0783232C294E}"/>
              </a:ext>
            </a:extLst>
          </p:cNvPr>
          <p:cNvSpPr>
            <a:spLocks noGrp="1"/>
          </p:cNvSpPr>
          <p:nvPr>
            <p:ph idx="1"/>
          </p:nvPr>
        </p:nvSpPr>
        <p:spPr>
          <a:xfrm>
            <a:off x="747962" y="2134384"/>
            <a:ext cx="10515600" cy="1325563"/>
          </a:xfrm>
        </p:spPr>
        <p:txBody>
          <a:bodyPr>
            <a:normAutofit fontScale="85000" lnSpcReduction="20000"/>
          </a:bodyPr>
          <a:lstStyle/>
          <a:p>
            <a:pPr marL="0" indent="0">
              <a:buNone/>
            </a:pPr>
            <a:r>
              <a:rPr lang="fr-FR" sz="3200" dirty="0"/>
              <a:t>Voici le lexique de la semaine :</a:t>
            </a:r>
          </a:p>
          <a:p>
            <a:pPr marL="0" indent="0">
              <a:buNone/>
            </a:pPr>
            <a:r>
              <a:rPr lang="fr-FR" sz="3200" dirty="0"/>
              <a:t>On le note dans la partie lexique de notre classeur.</a:t>
            </a:r>
          </a:p>
          <a:p>
            <a:pPr marL="0" indent="0">
              <a:buNone/>
            </a:pPr>
            <a:r>
              <a:rPr lang="fr-FR" sz="3200" dirty="0"/>
              <a:t>Vous copiez le résumé.</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pic>
        <p:nvPicPr>
          <p:cNvPr id="7" name="Image 6">
            <a:extLst>
              <a:ext uri="{FF2B5EF4-FFF2-40B4-BE49-F238E27FC236}">
                <a16:creationId xmlns:a16="http://schemas.microsoft.com/office/drawing/2014/main" id="{41030E41-A21C-4910-9293-7E61FD89D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576" y="1839807"/>
            <a:ext cx="1098676" cy="1094246"/>
          </a:xfrm>
          <a:prstGeom prst="rect">
            <a:avLst/>
          </a:prstGeom>
        </p:spPr>
      </p:pic>
      <p:pic>
        <p:nvPicPr>
          <p:cNvPr id="8" name="Image 7">
            <a:extLst>
              <a:ext uri="{FF2B5EF4-FFF2-40B4-BE49-F238E27FC236}">
                <a16:creationId xmlns:a16="http://schemas.microsoft.com/office/drawing/2014/main" id="{716D2D1F-5BF1-42A7-97EC-7667AB6F8B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69914" y="3172601"/>
            <a:ext cx="849424" cy="946502"/>
          </a:xfrm>
          <a:prstGeom prst="rect">
            <a:avLst/>
          </a:prstGeom>
        </p:spPr>
      </p:pic>
      <p:sp>
        <p:nvSpPr>
          <p:cNvPr id="9" name="Espace réservé du contenu 2">
            <a:extLst>
              <a:ext uri="{FF2B5EF4-FFF2-40B4-BE49-F238E27FC236}">
                <a16:creationId xmlns:a16="http://schemas.microsoft.com/office/drawing/2014/main" id="{5581A9D4-0024-4E66-8BCB-A833064881F3}"/>
              </a:ext>
            </a:extLst>
          </p:cNvPr>
          <p:cNvSpPr txBox="1">
            <a:spLocks/>
          </p:cNvSpPr>
          <p:nvPr/>
        </p:nvSpPr>
        <p:spPr>
          <a:xfrm>
            <a:off x="838200" y="3590006"/>
            <a:ext cx="10515600" cy="15352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Je vous donne maintenant le texte complet pour votre entrainement en lecture.</a:t>
            </a:r>
          </a:p>
        </p:txBody>
      </p:sp>
      <p:sp>
        <p:nvSpPr>
          <p:cNvPr id="10" name="Espace réservé du pied de page 9">
            <a:extLst>
              <a:ext uri="{FF2B5EF4-FFF2-40B4-BE49-F238E27FC236}">
                <a16:creationId xmlns:a16="http://schemas.microsoft.com/office/drawing/2014/main" id="{E6F53ECA-BC97-4DDE-839A-31AFDAB4903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5403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1132189"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dès que (aussitôt)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comme</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attentivement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justement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ainsi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autrement</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516AD6-A48E-47CB-A0E7-BD4189FB5F9E}"/>
              </a:ext>
            </a:extLst>
          </p:cNvPr>
          <p:cNvSpPr>
            <a:spLocks noGrp="1"/>
          </p:cNvSpPr>
          <p:nvPr>
            <p:ph idx="1"/>
          </p:nvPr>
        </p:nvSpPr>
        <p:spPr>
          <a:xfrm>
            <a:off x="649590" y="2068113"/>
            <a:ext cx="3702584" cy="1540945"/>
          </a:xfrm>
        </p:spPr>
        <p:txBody>
          <a:bodyPr>
            <a:normAutofit/>
          </a:bodyPr>
          <a:lstStyle/>
          <a:p>
            <a:pPr marL="0" indent="0">
              <a:lnSpc>
                <a:spcPct val="150000"/>
              </a:lnSpc>
              <a:spcAft>
                <a:spcPts val="800"/>
              </a:spcAft>
              <a:buNone/>
            </a:pPr>
            <a:r>
              <a:rPr lang="fr-FR" sz="6000" dirty="0">
                <a:latin typeface="Arial" panose="020B0604020202020204" pitchFamily="34" charset="0"/>
                <a:ea typeface="Calibri" panose="020F0502020204030204" pitchFamily="34" charset="0"/>
                <a:cs typeface="Times New Roman" panose="02020603050405020304" pitchFamily="18" charset="0"/>
              </a:rPr>
              <a:t>dès que </a:t>
            </a:r>
          </a:p>
        </p:txBody>
      </p:sp>
      <p:sp>
        <p:nvSpPr>
          <p:cNvPr id="5" name="Espace réservé du contenu 2">
            <a:extLst>
              <a:ext uri="{FF2B5EF4-FFF2-40B4-BE49-F238E27FC236}">
                <a16:creationId xmlns:a16="http://schemas.microsoft.com/office/drawing/2014/main" id="{D361BFD0-1C37-48F7-AFEC-6BA794D42D48}"/>
              </a:ext>
            </a:extLst>
          </p:cNvPr>
          <p:cNvSpPr txBox="1">
            <a:spLocks/>
          </p:cNvSpPr>
          <p:nvPr/>
        </p:nvSpPr>
        <p:spPr>
          <a:xfrm>
            <a:off x="903087" y="4424628"/>
            <a:ext cx="3954822" cy="1325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000" dirty="0">
                <a:latin typeface="Arial" panose="020B0604020202020204" pitchFamily="34" charset="0"/>
                <a:ea typeface="Calibri" panose="020F0502020204030204" pitchFamily="34" charset="0"/>
                <a:cs typeface="Times New Roman" panose="02020603050405020304" pitchFamily="18" charset="0"/>
              </a:rPr>
              <a:t>justement</a:t>
            </a:r>
          </a:p>
        </p:txBody>
      </p:sp>
      <p:sp>
        <p:nvSpPr>
          <p:cNvPr id="6" name="Espace réservé du contenu 2">
            <a:extLst>
              <a:ext uri="{FF2B5EF4-FFF2-40B4-BE49-F238E27FC236}">
                <a16:creationId xmlns:a16="http://schemas.microsoft.com/office/drawing/2014/main" id="{3A9B01E4-FA42-4141-8297-B80758326C1A}"/>
              </a:ext>
            </a:extLst>
          </p:cNvPr>
          <p:cNvSpPr txBox="1">
            <a:spLocks/>
          </p:cNvSpPr>
          <p:nvPr/>
        </p:nvSpPr>
        <p:spPr>
          <a:xfrm>
            <a:off x="4273243" y="2346728"/>
            <a:ext cx="340937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comme</a:t>
            </a:r>
          </a:p>
        </p:txBody>
      </p:sp>
      <p:sp>
        <p:nvSpPr>
          <p:cNvPr id="7" name="Espace réservé du contenu 2">
            <a:extLst>
              <a:ext uri="{FF2B5EF4-FFF2-40B4-BE49-F238E27FC236}">
                <a16:creationId xmlns:a16="http://schemas.microsoft.com/office/drawing/2014/main" id="{098851FD-1224-4C28-AEBA-86854FDD4DE7}"/>
              </a:ext>
            </a:extLst>
          </p:cNvPr>
          <p:cNvSpPr txBox="1">
            <a:spLocks/>
          </p:cNvSpPr>
          <p:nvPr/>
        </p:nvSpPr>
        <p:spPr>
          <a:xfrm>
            <a:off x="4744023" y="4289776"/>
            <a:ext cx="4063154" cy="1359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ainsi</a:t>
            </a:r>
          </a:p>
          <a:p>
            <a:pPr marL="0" indent="0">
              <a:buNone/>
            </a:pPr>
            <a:endParaRPr lang="fr-FR" sz="6000" dirty="0">
              <a:latin typeface="Arial" panose="020B0604020202020204" pitchFamily="34" charset="0"/>
              <a:ea typeface="Calibri" panose="020F0502020204030204" pitchFamily="34" charset="0"/>
              <a:cs typeface="Times New Roman" panose="02020603050405020304" pitchFamily="18" charset="0"/>
            </a:endParaRPr>
          </a:p>
        </p:txBody>
      </p:sp>
      <p:sp>
        <p:nvSpPr>
          <p:cNvPr id="9" name="Espace réservé du contenu 2">
            <a:extLst>
              <a:ext uri="{FF2B5EF4-FFF2-40B4-BE49-F238E27FC236}">
                <a16:creationId xmlns:a16="http://schemas.microsoft.com/office/drawing/2014/main" id="{F5B6D707-D28A-45F5-91E1-5B9EC0D401F9}"/>
              </a:ext>
            </a:extLst>
          </p:cNvPr>
          <p:cNvSpPr txBox="1">
            <a:spLocks/>
          </p:cNvSpPr>
          <p:nvPr/>
        </p:nvSpPr>
        <p:spPr>
          <a:xfrm>
            <a:off x="7170345" y="2205337"/>
            <a:ext cx="4823991" cy="1325563"/>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800"/>
              </a:spcAft>
              <a:buNone/>
            </a:pPr>
            <a:r>
              <a:rPr lang="fr-FR" sz="24000" dirty="0">
                <a:latin typeface="Arial" panose="020B0604020202020204" pitchFamily="34" charset="0"/>
                <a:ea typeface="Calibri" panose="020F0502020204030204" pitchFamily="34" charset="0"/>
                <a:cs typeface="Times New Roman" panose="02020603050405020304" pitchFamily="18" charset="0"/>
              </a:rPr>
              <a:t>attentivement</a:t>
            </a:r>
          </a:p>
          <a:p>
            <a:pPr marL="0" indent="0">
              <a:lnSpc>
                <a:spcPct val="150000"/>
              </a:lnSpc>
              <a:spcAft>
                <a:spcPts val="800"/>
              </a:spcAft>
              <a:buNone/>
            </a:pPr>
            <a:r>
              <a:rPr lang="fr-FR" sz="54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10" name="Titre 1">
            <a:extLst>
              <a:ext uri="{FF2B5EF4-FFF2-40B4-BE49-F238E27FC236}">
                <a16:creationId xmlns:a16="http://schemas.microsoft.com/office/drawing/2014/main" id="{C6334A38-19C1-44AE-AB4F-25309EE6C223}"/>
              </a:ext>
            </a:extLst>
          </p:cNvPr>
          <p:cNvSpPr>
            <a:spLocks noGrp="1"/>
          </p:cNvSpPr>
          <p:nvPr>
            <p:ph type="title"/>
          </p:nvPr>
        </p:nvSpPr>
        <p:spPr>
          <a:xfrm>
            <a:off x="838200" y="365125"/>
            <a:ext cx="10515600" cy="1325563"/>
          </a:xfrm>
        </p:spPr>
        <p:txBody>
          <a:bodyPr>
            <a:noAutofit/>
          </a:bodyPr>
          <a:lstStyle/>
          <a:p>
            <a:pPr>
              <a:lnSpc>
                <a:spcPct val="150000"/>
              </a:lnSpc>
            </a:pPr>
            <a:r>
              <a:rPr lang="fr-FR" sz="3200" dirty="0">
                <a:latin typeface="Arial" panose="020B0604020202020204" pitchFamily="34" charset="0"/>
                <a:cs typeface="Arial" panose="020B0604020202020204" pitchFamily="34" charset="0"/>
              </a:rPr>
              <a:t>Regardons les un par un pour les photographier dans notre tête.</a:t>
            </a:r>
          </a:p>
        </p:txBody>
      </p:sp>
      <p:sp>
        <p:nvSpPr>
          <p:cNvPr id="11" name="Espace réservé du contenu 2">
            <a:extLst>
              <a:ext uri="{FF2B5EF4-FFF2-40B4-BE49-F238E27FC236}">
                <a16:creationId xmlns:a16="http://schemas.microsoft.com/office/drawing/2014/main" id="{5C7EC427-DB7C-4684-AEF8-1AA84FFED0F7}"/>
              </a:ext>
            </a:extLst>
          </p:cNvPr>
          <p:cNvSpPr txBox="1">
            <a:spLocks/>
          </p:cNvSpPr>
          <p:nvPr/>
        </p:nvSpPr>
        <p:spPr>
          <a:xfrm>
            <a:off x="7903675" y="4409465"/>
            <a:ext cx="364562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autrement</a:t>
            </a:r>
          </a:p>
        </p:txBody>
      </p:sp>
      <p:sp>
        <p:nvSpPr>
          <p:cNvPr id="2" name="Espace réservé du pied de page 1">
            <a:extLst>
              <a:ext uri="{FF2B5EF4-FFF2-40B4-BE49-F238E27FC236}">
                <a16:creationId xmlns:a16="http://schemas.microsoft.com/office/drawing/2014/main" id="{1EE8C3A2-A835-46E3-9AEF-56B4814FC71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8669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ainsi</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attentivement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462090" y="1241821"/>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comme</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autrement</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00346" y="2510933"/>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justement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63721" y="2533615"/>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dès que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518742" y="1569778"/>
            <a:ext cx="3142876"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comme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ainsi</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273969" y="4201485"/>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autrement</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192919" y="3881248"/>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donc</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7539762" y="3795928"/>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attentivement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autrement</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271929" y="5590863"/>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ainsi</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dès que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dès que </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justement</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ainsi</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sur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cependant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attentivement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autrement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exprès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36148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8" name="ZoneTexte 7">
            <a:extLst>
              <a:ext uri="{FF2B5EF4-FFF2-40B4-BE49-F238E27FC236}">
                <a16:creationId xmlns:a16="http://schemas.microsoft.com/office/drawing/2014/main" id="{B09936CB-38DE-4A0D-831F-27E219C5D097}"/>
              </a:ext>
            </a:extLst>
          </p:cNvPr>
          <p:cNvSpPr txBox="1"/>
          <p:nvPr/>
        </p:nvSpPr>
        <p:spPr>
          <a:xfrm>
            <a:off x="3732040"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dès que (aussitôt)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comme</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attentivement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justement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ainsi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autrement</a:t>
            </a:r>
          </a:p>
        </p:txBody>
      </p:sp>
    </p:spTree>
    <p:extLst>
      <p:ext uri="{BB962C8B-B14F-4D97-AF65-F5344CB8AC3E}">
        <p14:creationId xmlns:p14="http://schemas.microsoft.com/office/powerpoint/2010/main" val="119347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77D211-B779-4017-9AF3-839F42136A18}"/>
              </a:ext>
            </a:extLst>
          </p:cNvPr>
          <p:cNvSpPr>
            <a:spLocks noGrp="1"/>
          </p:cNvSpPr>
          <p:nvPr>
            <p:ph type="title"/>
          </p:nvPr>
        </p:nvSpPr>
        <p:spPr>
          <a:xfrm>
            <a:off x="838200" y="365125"/>
            <a:ext cx="10515600" cy="513061"/>
          </a:xfrm>
        </p:spPr>
        <p:txBody>
          <a:bodyPr>
            <a:normAutofit fontScale="90000"/>
          </a:bodyPr>
          <a:lstStyle/>
          <a:p>
            <a:r>
              <a:rPr lang="fr-FR" sz="3200" dirty="0"/>
              <a:t>La suite de ce passage.</a:t>
            </a:r>
          </a:p>
        </p:txBody>
      </p:sp>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fontScale="85000" lnSpcReduction="20000"/>
          </a:bodyPr>
          <a:lstStyle/>
          <a:p>
            <a:pPr marL="0" indent="0">
              <a:lnSpc>
                <a:spcPct val="150000"/>
              </a:lnSpc>
              <a:buNone/>
            </a:pPr>
            <a:r>
              <a:rPr lang="fr-FR" dirty="0">
                <a:latin typeface="Arial" panose="020B0604020202020204" pitchFamily="34" charset="0"/>
                <a:cs typeface="Arial" panose="020B0604020202020204" pitchFamily="34" charset="0"/>
              </a:rPr>
              <a:t>– Et que demande-t-il pour arrêter l’épidémie ?</a:t>
            </a:r>
          </a:p>
          <a:p>
            <a:pPr marL="0" indent="0">
              <a:lnSpc>
                <a:spcPct val="150000"/>
              </a:lnSpc>
              <a:buNone/>
            </a:pPr>
            <a:r>
              <a:rPr lang="fr-FR" dirty="0">
                <a:latin typeface="Arial" panose="020B0604020202020204" pitchFamily="34" charset="0"/>
                <a:cs typeface="Arial" panose="020B0604020202020204" pitchFamily="34" charset="0"/>
              </a:rPr>
              <a:t>– Pas grand-chose, votre majesté. Il lui faut du lait d’Éléphant, du lait de Baleine, une dent de votre majesté et une griffe de Panthère.</a:t>
            </a:r>
          </a:p>
          <a:p>
            <a:pPr marL="0" indent="0">
              <a:lnSpc>
                <a:spcPct val="150000"/>
              </a:lnSpc>
              <a:buNone/>
            </a:pPr>
            <a:r>
              <a:rPr lang="fr-FR" dirty="0">
                <a:latin typeface="Arial" panose="020B0604020202020204" pitchFamily="34" charset="0"/>
                <a:cs typeface="Arial" panose="020B0604020202020204" pitchFamily="34" charset="0"/>
              </a:rPr>
              <a:t>– Et qu’est-ce qui prouve que tu ne mens pas ?</a:t>
            </a:r>
          </a:p>
          <a:p>
            <a:pPr marL="0" indent="0">
              <a:lnSpc>
                <a:spcPct val="150000"/>
              </a:lnSpc>
              <a:buNone/>
            </a:pPr>
            <a:r>
              <a:rPr lang="fr-FR" dirty="0">
                <a:latin typeface="Arial" panose="020B0604020202020204" pitchFamily="34" charset="0"/>
                <a:cs typeface="Arial" panose="020B0604020202020204" pitchFamily="34" charset="0"/>
              </a:rPr>
              <a:t>– La preuve, la voici », dit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en ouvrant l’outre et la gourde.</a:t>
            </a:r>
          </a:p>
          <a:p>
            <a:pPr marL="0" indent="0">
              <a:lnSpc>
                <a:spcPct val="150000"/>
              </a:lnSpc>
              <a:buNone/>
            </a:pPr>
            <a:r>
              <a:rPr lang="fr-FR" dirty="0">
                <a:latin typeface="Arial" panose="020B0604020202020204" pitchFamily="34" charset="0"/>
                <a:cs typeface="Arial" panose="020B0604020202020204" pitchFamily="34" charset="0"/>
              </a:rPr>
              <a:t>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 examine fort attentivement le contenu des deux récipients.</a:t>
            </a:r>
          </a:p>
          <a:p>
            <a:pPr marL="0" indent="0">
              <a:lnSpc>
                <a:spcPct val="150000"/>
              </a:lnSpc>
              <a:buNone/>
            </a:pPr>
            <a:r>
              <a:rPr lang="fr-FR" dirty="0">
                <a:latin typeface="Arial" panose="020B0604020202020204" pitchFamily="34" charset="0"/>
                <a:cs typeface="Arial" panose="020B0604020202020204" pitchFamily="34" charset="0"/>
              </a:rPr>
              <a:t>« Tu as raison. » Le Lion réfléchit un instant et dit : « Je ne serai pas moins généreux que les autres. Et quelle est celle de mes dents que veut le marabout?</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20020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a:xfrm>
            <a:off x="838200" y="258654"/>
            <a:ext cx="10515600" cy="1325563"/>
          </a:xfrm>
        </p:spPr>
        <p:txBody>
          <a:bodyPr>
            <a:normAutofit/>
          </a:bodyPr>
          <a:lstStyle/>
          <a:p>
            <a:r>
              <a:rPr lang="fr-FR" sz="3600" dirty="0">
                <a:latin typeface="Arial" panose="020B0604020202020204" pitchFamily="34" charset="0"/>
                <a:cs typeface="Arial" panose="020B0604020202020204" pitchFamily="34" charset="0"/>
              </a:rPr>
              <a:t>Le thème de la période est toujours la ruse. </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a:xfrm>
            <a:off x="838200" y="1434230"/>
            <a:ext cx="10515600" cy="4742733"/>
          </a:xfrm>
        </p:spPr>
        <p:txBody>
          <a:bodyPr>
            <a:normAutofit fontScale="77500" lnSpcReduction="20000"/>
          </a:bodyPr>
          <a:lstStyle/>
          <a:p>
            <a:pPr marL="0" indent="0">
              <a:lnSpc>
                <a:spcPct val="150000"/>
              </a:lnSpc>
              <a:buNone/>
            </a:pPr>
            <a:r>
              <a:rPr lang="fr-FR" sz="3600" dirty="0">
                <a:latin typeface="Arial" panose="020B0604020202020204" pitchFamily="34" charset="0"/>
                <a:cs typeface="Arial" panose="020B0604020202020204" pitchFamily="34" charset="0"/>
              </a:rPr>
              <a:t>Nous lirons </a:t>
            </a:r>
            <a:r>
              <a:rPr lang="fr-FR" sz="3600" b="1" i="1" dirty="0">
                <a:latin typeface="Arial" panose="020B0604020202020204" pitchFamily="34" charset="0"/>
                <a:cs typeface="Arial" panose="020B0604020202020204" pitchFamily="34" charset="0"/>
              </a:rPr>
              <a:t>plusieurs types d’histoires.</a:t>
            </a:r>
          </a:p>
          <a:p>
            <a:pPr marL="0" indent="0">
              <a:lnSpc>
                <a:spcPct val="150000"/>
              </a:lnSpc>
              <a:buNone/>
            </a:pPr>
            <a:r>
              <a:rPr lang="fr-FR" sz="3600" dirty="0">
                <a:latin typeface="Arial" panose="020B0604020202020204" pitchFamily="34" charset="0"/>
                <a:cs typeface="Arial" panose="020B0604020202020204" pitchFamily="34" charset="0"/>
              </a:rPr>
              <a:t>Nous avons des objectifs précis :</a:t>
            </a:r>
          </a:p>
          <a:p>
            <a:pPr marL="0" indent="0">
              <a:lnSpc>
                <a:spcPct val="150000"/>
              </a:lnSpc>
              <a:buNone/>
            </a:pPr>
            <a:r>
              <a:rPr lang="fr-FR" sz="3600" dirty="0">
                <a:latin typeface="Arial" panose="020B0604020202020204" pitchFamily="34" charset="0"/>
                <a:cs typeface="Arial" panose="020B0604020202020204" pitchFamily="34" charset="0"/>
              </a:rPr>
              <a:t>Avoir un classeur propre, et faire le travail demandé avec soin.</a:t>
            </a:r>
          </a:p>
          <a:p>
            <a:pPr marL="0" indent="0">
              <a:lnSpc>
                <a:spcPct val="150000"/>
              </a:lnSpc>
              <a:buNone/>
            </a:pPr>
            <a:r>
              <a:rPr lang="fr-FR" sz="3600" dirty="0">
                <a:latin typeface="Arial" panose="020B0604020202020204" pitchFamily="34" charset="0"/>
                <a:cs typeface="Arial" panose="020B0604020202020204" pitchFamily="34" charset="0"/>
              </a:rPr>
              <a:t>Nous travaillerons sur la ruse, la force et les fables.</a:t>
            </a:r>
          </a:p>
          <a:p>
            <a:pPr marL="0" indent="0">
              <a:lnSpc>
                <a:spcPct val="150000"/>
              </a:lnSpc>
              <a:buNone/>
            </a:pPr>
            <a:r>
              <a:rPr lang="fr-FR" sz="3600" dirty="0">
                <a:latin typeface="Arial" panose="020B0604020202020204" pitchFamily="34" charset="0"/>
                <a:cs typeface="Arial" panose="020B0604020202020204" pitchFamily="34" charset="0"/>
              </a:rPr>
              <a:t>Evidemment nous continuons le travail d’entrainement à la lecture, d’étude de la langue et le futur en conjugaison.</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5" name="Espace réservé du pied de page 4">
            <a:extLst>
              <a:ext uri="{FF2B5EF4-FFF2-40B4-BE49-F238E27FC236}">
                <a16:creationId xmlns:a16="http://schemas.microsoft.com/office/drawing/2014/main" id="{9F8A1592-1F2B-4D00-8DE3-345F950DC5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N’importe laquelle, sire, répond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a:t>
            </a:r>
          </a:p>
          <a:p>
            <a:pPr marL="0" indent="0">
              <a:lnSpc>
                <a:spcPct val="150000"/>
              </a:lnSpc>
              <a:buNone/>
            </a:pPr>
            <a:r>
              <a:rPr lang="fr-FR" dirty="0">
                <a:latin typeface="Arial" panose="020B0604020202020204" pitchFamily="34" charset="0"/>
                <a:cs typeface="Arial" panose="020B0604020202020204" pitchFamily="34" charset="0"/>
              </a:rPr>
              <a:t>– Et bien justement, une dent me fait mal depuis longtemps. Qu’on fasse venir un forgeron pour qu’il l’enlève. »</a:t>
            </a:r>
          </a:p>
          <a:p>
            <a:pPr marL="0" indent="0">
              <a:lnSpc>
                <a:spcPct val="150000"/>
              </a:lnSpc>
              <a:buNone/>
            </a:pPr>
            <a:r>
              <a:rPr lang="fr-FR" dirty="0">
                <a:latin typeface="Arial" panose="020B0604020202020204" pitchFamily="34" charset="0"/>
                <a:cs typeface="Arial" panose="020B0604020202020204" pitchFamily="34" charset="0"/>
              </a:rPr>
              <a:t>Ainsi dit, ainsi fait.</a:t>
            </a:r>
          </a:p>
          <a:p>
            <a:pPr marL="0" indent="0">
              <a:lnSpc>
                <a:spcPct val="15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emporte une grosse molaire d’Oncle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-le-lion, dont la racine est encore saignante.</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p:sp>
        <p:nvSpPr>
          <p:cNvPr id="6" name="Titre 5">
            <a:extLst>
              <a:ext uri="{FF2B5EF4-FFF2-40B4-BE49-F238E27FC236}">
                <a16:creationId xmlns:a16="http://schemas.microsoft.com/office/drawing/2014/main" id="{4D5D8B4B-A1F6-4D6E-858D-3814C046487F}"/>
              </a:ext>
            </a:extLst>
          </p:cNvPr>
          <p:cNvSpPr>
            <a:spLocks noGrp="1"/>
          </p:cNvSpPr>
          <p:nvPr>
            <p:ph type="title"/>
          </p:nvPr>
        </p:nvSpPr>
        <p:spPr/>
        <p:txBody>
          <a:bodyPr/>
          <a:lstStyle/>
          <a:p>
            <a:endParaRPr lang="fr-FR"/>
          </a:p>
        </p:txBody>
      </p:sp>
    </p:spTree>
    <p:extLst>
      <p:ext uri="{BB962C8B-B14F-4D97-AF65-F5344CB8AC3E}">
        <p14:creationId xmlns:p14="http://schemas.microsoft.com/office/powerpoint/2010/main" val="5800608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EC6DE4-5A96-488E-8FC2-3FD4E48DFDBF}"/>
              </a:ext>
            </a:extLst>
          </p:cNvPr>
          <p:cNvSpPr>
            <a:spLocks noGrp="1"/>
          </p:cNvSpPr>
          <p:nvPr>
            <p:ph type="title"/>
          </p:nvPr>
        </p:nvSpPr>
        <p:spPr/>
        <p:txBody>
          <a:bodyPr/>
          <a:lstStyle/>
          <a:p>
            <a:r>
              <a:rPr lang="fr-FR" dirty="0"/>
              <a:t>Exercice :</a:t>
            </a:r>
          </a:p>
        </p:txBody>
      </p:sp>
      <p:sp>
        <p:nvSpPr>
          <p:cNvPr id="3" name="Espace réservé du contenu 2">
            <a:extLst>
              <a:ext uri="{FF2B5EF4-FFF2-40B4-BE49-F238E27FC236}">
                <a16:creationId xmlns:a16="http://schemas.microsoft.com/office/drawing/2014/main" id="{5DE195AD-0C74-4EED-9664-A603BC28680D}"/>
              </a:ext>
            </a:extLst>
          </p:cNvPr>
          <p:cNvSpPr>
            <a:spLocks noGrp="1"/>
          </p:cNvSpPr>
          <p:nvPr>
            <p:ph idx="1"/>
          </p:nvPr>
        </p:nvSpPr>
        <p:spPr/>
        <p:txBody>
          <a:bodyPr/>
          <a:lstStyle/>
          <a:p>
            <a:r>
              <a:rPr lang="fr-FR" dirty="0"/>
              <a:t>Je vous distribue ce passage.</a:t>
            </a:r>
          </a:p>
          <a:p>
            <a:r>
              <a:rPr lang="fr-FR" dirty="0"/>
              <a:t>Vous repassez en bleu les paroles de </a:t>
            </a:r>
            <a:r>
              <a:rPr lang="fr-FR" dirty="0" err="1"/>
              <a:t>Lieuk</a:t>
            </a:r>
            <a:r>
              <a:rPr lang="fr-FR" dirty="0"/>
              <a:t>, en vert celles du Lion.</a:t>
            </a:r>
          </a:p>
        </p:txBody>
      </p:sp>
      <p:sp>
        <p:nvSpPr>
          <p:cNvPr id="4" name="Espace réservé du pied de page 3">
            <a:extLst>
              <a:ext uri="{FF2B5EF4-FFF2-40B4-BE49-F238E27FC236}">
                <a16:creationId xmlns:a16="http://schemas.microsoft.com/office/drawing/2014/main" id="{32EF1B79-4248-4178-A878-D392A85680CB}"/>
              </a:ext>
            </a:extLst>
          </p:cNvPr>
          <p:cNvSpPr>
            <a:spLocks noGrp="1"/>
          </p:cNvSpPr>
          <p:nvPr>
            <p:ph type="ftr" sz="quarter" idx="11"/>
          </p:nvPr>
        </p:nvSpPr>
        <p:spPr/>
        <p:txBody>
          <a:bodyPr/>
          <a:lstStyle/>
          <a:p>
            <a:r>
              <a:rPr lang="fr-FR"/>
              <a:t>www.dys-positif.fr</a:t>
            </a:r>
            <a:endParaRPr lang="fr-FR" dirty="0"/>
          </a:p>
        </p:txBody>
      </p:sp>
      <mc:AlternateContent xmlns:mc="http://schemas.openxmlformats.org/markup-compatibility/2006" xmlns:p14="http://schemas.microsoft.com/office/powerpoint/2010/main">
        <mc:Choice Requires="p14">
          <p:contentPart p14:bwMode="auto" r:id="rId2">
            <p14:nvContentPartPr>
              <p14:cNvPr id="5" name="Encre 4">
                <a:extLst>
                  <a:ext uri="{FF2B5EF4-FFF2-40B4-BE49-F238E27FC236}">
                    <a16:creationId xmlns:a16="http://schemas.microsoft.com/office/drawing/2014/main" id="{4EDEE306-52B6-4481-BB02-4AE7930FF2B4}"/>
                  </a:ext>
                </a:extLst>
              </p14:cNvPr>
              <p14:cNvContentPartPr/>
              <p14:nvPr/>
            </p14:nvContentPartPr>
            <p14:xfrm>
              <a:off x="4490227" y="2587798"/>
              <a:ext cx="2711160" cy="93600"/>
            </p14:xfrm>
          </p:contentPart>
        </mc:Choice>
        <mc:Fallback xmlns="">
          <p:pic>
            <p:nvPicPr>
              <p:cNvPr id="5" name="Encre 4">
                <a:extLst>
                  <a:ext uri="{FF2B5EF4-FFF2-40B4-BE49-F238E27FC236}">
                    <a16:creationId xmlns:a16="http://schemas.microsoft.com/office/drawing/2014/main" id="{4EDEE306-52B6-4481-BB02-4AE7930FF2B4}"/>
                  </a:ext>
                </a:extLst>
              </p:cNvPr>
              <p:cNvPicPr/>
              <p:nvPr/>
            </p:nvPicPr>
            <p:blipFill>
              <a:blip r:embed="rId3"/>
              <a:stretch>
                <a:fillRect/>
              </a:stretch>
            </p:blipFill>
            <p:spPr>
              <a:xfrm>
                <a:off x="4454227" y="2516158"/>
                <a:ext cx="278280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9" name="Encre 8">
                <a:extLst>
                  <a:ext uri="{FF2B5EF4-FFF2-40B4-BE49-F238E27FC236}">
                    <a16:creationId xmlns:a16="http://schemas.microsoft.com/office/drawing/2014/main" id="{C6D3F1E0-9F4C-4CA8-ACD1-09C3F913AA19}"/>
                  </a:ext>
                </a:extLst>
              </p14:cNvPr>
              <p14:cNvContentPartPr/>
              <p14:nvPr/>
            </p14:nvContentPartPr>
            <p14:xfrm>
              <a:off x="9551107" y="2489158"/>
              <a:ext cx="919080" cy="102960"/>
            </p14:xfrm>
          </p:contentPart>
        </mc:Choice>
        <mc:Fallback xmlns="">
          <p:pic>
            <p:nvPicPr>
              <p:cNvPr id="9" name="Encre 8">
                <a:extLst>
                  <a:ext uri="{FF2B5EF4-FFF2-40B4-BE49-F238E27FC236}">
                    <a16:creationId xmlns:a16="http://schemas.microsoft.com/office/drawing/2014/main" id="{C6D3F1E0-9F4C-4CA8-ACD1-09C3F913AA19}"/>
                  </a:ext>
                </a:extLst>
              </p:cNvPr>
              <p:cNvPicPr/>
              <p:nvPr/>
            </p:nvPicPr>
            <p:blipFill>
              <a:blip r:embed="rId5"/>
              <a:stretch>
                <a:fillRect/>
              </a:stretch>
            </p:blipFill>
            <p:spPr>
              <a:xfrm>
                <a:off x="9515107" y="2417518"/>
                <a:ext cx="990720" cy="246600"/>
              </a:xfrm>
              <a:prstGeom prst="rect">
                <a:avLst/>
              </a:prstGeom>
            </p:spPr>
          </p:pic>
        </mc:Fallback>
      </mc:AlternateContent>
    </p:spTree>
    <p:extLst>
      <p:ext uri="{BB962C8B-B14F-4D97-AF65-F5344CB8AC3E}">
        <p14:creationId xmlns:p14="http://schemas.microsoft.com/office/powerpoint/2010/main" val="202215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77D211-B779-4017-9AF3-839F42136A18}"/>
              </a:ext>
            </a:extLst>
          </p:cNvPr>
          <p:cNvSpPr>
            <a:spLocks noGrp="1"/>
          </p:cNvSpPr>
          <p:nvPr>
            <p:ph type="title"/>
          </p:nvPr>
        </p:nvSpPr>
        <p:spPr>
          <a:xfrm>
            <a:off x="838200" y="365125"/>
            <a:ext cx="10515600" cy="513061"/>
          </a:xfrm>
        </p:spPr>
        <p:txBody>
          <a:bodyPr>
            <a:normAutofit fontScale="90000"/>
          </a:bodyPr>
          <a:lstStyle/>
          <a:p>
            <a:r>
              <a:rPr lang="fr-FR" sz="3200" dirty="0"/>
              <a:t>correction.</a:t>
            </a:r>
          </a:p>
        </p:txBody>
      </p:sp>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fontScale="85000" lnSpcReduction="20000"/>
          </a:bodyPr>
          <a:lstStyle/>
          <a:p>
            <a:pPr marL="0" indent="0">
              <a:lnSpc>
                <a:spcPct val="150000"/>
              </a:lnSpc>
              <a:buNone/>
            </a:pPr>
            <a:r>
              <a:rPr lang="fr-FR" dirty="0">
                <a:latin typeface="Arial" panose="020B0604020202020204" pitchFamily="34" charset="0"/>
                <a:cs typeface="Arial" panose="020B0604020202020204" pitchFamily="34" charset="0"/>
              </a:rPr>
              <a:t>– Et que demande-t-il pour arrêter l’épidémie ?</a:t>
            </a:r>
          </a:p>
          <a:p>
            <a:pPr marL="0" indent="0">
              <a:lnSpc>
                <a:spcPct val="150000"/>
              </a:lnSpc>
              <a:buNone/>
            </a:pPr>
            <a:r>
              <a:rPr lang="fr-FR" dirty="0">
                <a:latin typeface="Arial" panose="020B0604020202020204" pitchFamily="34" charset="0"/>
                <a:cs typeface="Arial" panose="020B0604020202020204" pitchFamily="34" charset="0"/>
              </a:rPr>
              <a:t>– Pas grand-chose, votre majesté. Il lui faut du lait d’Éléphant, du lait de Baleine, une dent de votre majesté et une griffe de Panthère.</a:t>
            </a:r>
          </a:p>
          <a:p>
            <a:pPr marL="0" indent="0">
              <a:lnSpc>
                <a:spcPct val="150000"/>
              </a:lnSpc>
              <a:buNone/>
            </a:pPr>
            <a:r>
              <a:rPr lang="fr-FR" dirty="0">
                <a:latin typeface="Arial" panose="020B0604020202020204" pitchFamily="34" charset="0"/>
                <a:cs typeface="Arial" panose="020B0604020202020204" pitchFamily="34" charset="0"/>
              </a:rPr>
              <a:t>– Et qu’est-ce qui prouve que tu ne mens pas ?</a:t>
            </a:r>
          </a:p>
          <a:p>
            <a:pPr marL="0" indent="0">
              <a:lnSpc>
                <a:spcPct val="150000"/>
              </a:lnSpc>
              <a:buNone/>
            </a:pPr>
            <a:r>
              <a:rPr lang="fr-FR" dirty="0">
                <a:latin typeface="Arial" panose="020B0604020202020204" pitchFamily="34" charset="0"/>
                <a:cs typeface="Arial" panose="020B0604020202020204" pitchFamily="34" charset="0"/>
              </a:rPr>
              <a:t>– La preuve, la voici », dit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en ouvrant l’outre et la gourde.</a:t>
            </a:r>
          </a:p>
          <a:p>
            <a:pPr marL="0" indent="0">
              <a:lnSpc>
                <a:spcPct val="150000"/>
              </a:lnSpc>
              <a:buNone/>
            </a:pPr>
            <a:r>
              <a:rPr lang="fr-FR" dirty="0">
                <a:latin typeface="Arial" panose="020B0604020202020204" pitchFamily="34" charset="0"/>
                <a:cs typeface="Arial" panose="020B0604020202020204" pitchFamily="34" charset="0"/>
              </a:rPr>
              <a:t>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 examine fort attentivement le contenu des deux récipients.</a:t>
            </a:r>
          </a:p>
          <a:p>
            <a:pPr marL="0" indent="0">
              <a:lnSpc>
                <a:spcPct val="150000"/>
              </a:lnSpc>
              <a:buNone/>
            </a:pPr>
            <a:r>
              <a:rPr lang="fr-FR" dirty="0">
                <a:latin typeface="Arial" panose="020B0604020202020204" pitchFamily="34" charset="0"/>
                <a:cs typeface="Arial" panose="020B0604020202020204" pitchFamily="34" charset="0"/>
              </a:rPr>
              <a:t>« Tu as raison. » Le Lion réfléchit un instant et dit : « Je ne serai pas moins généreux que les autres. Et quelle est celle de mes dents que veut le marabout?</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mc:AlternateContent xmlns:mc="http://schemas.openxmlformats.org/markup-compatibility/2006" xmlns:p14="http://schemas.microsoft.com/office/powerpoint/2010/main">
        <mc:Choice Requires="p14">
          <p:contentPart p14:bwMode="auto" r:id="rId2">
            <p14:nvContentPartPr>
              <p14:cNvPr id="13" name="Encre 12">
                <a:extLst>
                  <a:ext uri="{FF2B5EF4-FFF2-40B4-BE49-F238E27FC236}">
                    <a16:creationId xmlns:a16="http://schemas.microsoft.com/office/drawing/2014/main" id="{AF731D5A-7891-407F-94E7-9EE5E80BBEF4}"/>
                  </a:ext>
                </a:extLst>
              </p14:cNvPr>
              <p14:cNvContentPartPr/>
              <p14:nvPr/>
            </p14:nvContentPartPr>
            <p14:xfrm>
              <a:off x="1257787" y="1251464"/>
              <a:ext cx="5749200" cy="28440"/>
            </p14:xfrm>
          </p:contentPart>
        </mc:Choice>
        <mc:Fallback xmlns="">
          <p:pic>
            <p:nvPicPr>
              <p:cNvPr id="13" name="Encre 12">
                <a:extLst>
                  <a:ext uri="{FF2B5EF4-FFF2-40B4-BE49-F238E27FC236}">
                    <a16:creationId xmlns:a16="http://schemas.microsoft.com/office/drawing/2014/main" id="{AF731D5A-7891-407F-94E7-9EE5E80BBEF4}"/>
                  </a:ext>
                </a:extLst>
              </p:cNvPr>
              <p:cNvPicPr/>
              <p:nvPr/>
            </p:nvPicPr>
            <p:blipFill>
              <a:blip r:embed="rId3"/>
              <a:stretch>
                <a:fillRect/>
              </a:stretch>
            </p:blipFill>
            <p:spPr>
              <a:xfrm>
                <a:off x="1167787" y="1071464"/>
                <a:ext cx="592884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4" name="Encre 13">
                <a:extLst>
                  <a:ext uri="{FF2B5EF4-FFF2-40B4-BE49-F238E27FC236}">
                    <a16:creationId xmlns:a16="http://schemas.microsoft.com/office/drawing/2014/main" id="{FCD12C07-2267-4572-992C-120FCE103A05}"/>
                  </a:ext>
                </a:extLst>
              </p14:cNvPr>
              <p14:cNvContentPartPr/>
              <p14:nvPr/>
            </p14:nvContentPartPr>
            <p14:xfrm>
              <a:off x="1203427" y="2987398"/>
              <a:ext cx="5803560" cy="101520"/>
            </p14:xfrm>
          </p:contentPart>
        </mc:Choice>
        <mc:Fallback xmlns="">
          <p:pic>
            <p:nvPicPr>
              <p:cNvPr id="14" name="Encre 13">
                <a:extLst>
                  <a:ext uri="{FF2B5EF4-FFF2-40B4-BE49-F238E27FC236}">
                    <a16:creationId xmlns:a16="http://schemas.microsoft.com/office/drawing/2014/main" id="{FCD12C07-2267-4572-992C-120FCE103A05}"/>
                  </a:ext>
                </a:extLst>
              </p:cNvPr>
              <p:cNvPicPr/>
              <p:nvPr/>
            </p:nvPicPr>
            <p:blipFill>
              <a:blip r:embed="rId5"/>
              <a:stretch>
                <a:fillRect/>
              </a:stretch>
            </p:blipFill>
            <p:spPr>
              <a:xfrm>
                <a:off x="1113787" y="2807758"/>
                <a:ext cx="5983200" cy="4611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5" name="Encre 14">
                <a:extLst>
                  <a:ext uri="{FF2B5EF4-FFF2-40B4-BE49-F238E27FC236}">
                    <a16:creationId xmlns:a16="http://schemas.microsoft.com/office/drawing/2014/main" id="{4CBCC6AD-24F1-4AFF-9AB8-C5F7E08D7BD2}"/>
                  </a:ext>
                </a:extLst>
              </p14:cNvPr>
              <p14:cNvContentPartPr/>
              <p14:nvPr/>
            </p14:nvContentPartPr>
            <p14:xfrm>
              <a:off x="1249147" y="4725838"/>
              <a:ext cx="1592640" cy="38160"/>
            </p14:xfrm>
          </p:contentPart>
        </mc:Choice>
        <mc:Fallback xmlns="">
          <p:pic>
            <p:nvPicPr>
              <p:cNvPr id="15" name="Encre 14">
                <a:extLst>
                  <a:ext uri="{FF2B5EF4-FFF2-40B4-BE49-F238E27FC236}">
                    <a16:creationId xmlns:a16="http://schemas.microsoft.com/office/drawing/2014/main" id="{4CBCC6AD-24F1-4AFF-9AB8-C5F7E08D7BD2}"/>
                  </a:ext>
                </a:extLst>
              </p:cNvPr>
              <p:cNvPicPr/>
              <p:nvPr/>
            </p:nvPicPr>
            <p:blipFill>
              <a:blip r:embed="rId7"/>
              <a:stretch>
                <a:fillRect/>
              </a:stretch>
            </p:blipFill>
            <p:spPr>
              <a:xfrm>
                <a:off x="1159147" y="4545838"/>
                <a:ext cx="1772280" cy="3978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6" name="Encre 15">
                <a:extLst>
                  <a:ext uri="{FF2B5EF4-FFF2-40B4-BE49-F238E27FC236}">
                    <a16:creationId xmlns:a16="http://schemas.microsoft.com/office/drawing/2014/main" id="{A67AD689-17A4-4CB9-8584-5E83F84068E8}"/>
                  </a:ext>
                </a:extLst>
              </p14:cNvPr>
              <p14:cNvContentPartPr/>
              <p14:nvPr/>
            </p14:nvContentPartPr>
            <p14:xfrm>
              <a:off x="8192827" y="4803238"/>
              <a:ext cx="2636280" cy="267840"/>
            </p14:xfrm>
          </p:contentPart>
        </mc:Choice>
        <mc:Fallback xmlns="">
          <p:pic>
            <p:nvPicPr>
              <p:cNvPr id="16" name="Encre 15">
                <a:extLst>
                  <a:ext uri="{FF2B5EF4-FFF2-40B4-BE49-F238E27FC236}">
                    <a16:creationId xmlns:a16="http://schemas.microsoft.com/office/drawing/2014/main" id="{A67AD689-17A4-4CB9-8584-5E83F84068E8}"/>
                  </a:ext>
                </a:extLst>
              </p:cNvPr>
              <p:cNvPicPr/>
              <p:nvPr/>
            </p:nvPicPr>
            <p:blipFill>
              <a:blip r:embed="rId9"/>
              <a:stretch>
                <a:fillRect/>
              </a:stretch>
            </p:blipFill>
            <p:spPr>
              <a:xfrm>
                <a:off x="8103187" y="4623598"/>
                <a:ext cx="2815920" cy="627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7" name="Encre 16">
                <a:extLst>
                  <a:ext uri="{FF2B5EF4-FFF2-40B4-BE49-F238E27FC236}">
                    <a16:creationId xmlns:a16="http://schemas.microsoft.com/office/drawing/2014/main" id="{AA67EB74-167B-4D85-8547-BC1F072203C7}"/>
                  </a:ext>
                </a:extLst>
              </p14:cNvPr>
              <p14:cNvContentPartPr/>
              <p14:nvPr/>
            </p14:nvContentPartPr>
            <p14:xfrm>
              <a:off x="995707" y="5293558"/>
              <a:ext cx="9109800" cy="287640"/>
            </p14:xfrm>
          </p:contentPart>
        </mc:Choice>
        <mc:Fallback xmlns="">
          <p:pic>
            <p:nvPicPr>
              <p:cNvPr id="17" name="Encre 16">
                <a:extLst>
                  <a:ext uri="{FF2B5EF4-FFF2-40B4-BE49-F238E27FC236}">
                    <a16:creationId xmlns:a16="http://schemas.microsoft.com/office/drawing/2014/main" id="{AA67EB74-167B-4D85-8547-BC1F072203C7}"/>
                  </a:ext>
                </a:extLst>
              </p:cNvPr>
              <p:cNvPicPr/>
              <p:nvPr/>
            </p:nvPicPr>
            <p:blipFill>
              <a:blip r:embed="rId11"/>
              <a:stretch>
                <a:fillRect/>
              </a:stretch>
            </p:blipFill>
            <p:spPr>
              <a:xfrm>
                <a:off x="905707" y="5113918"/>
                <a:ext cx="9289440" cy="647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8" name="Encre 17">
                <a:extLst>
                  <a:ext uri="{FF2B5EF4-FFF2-40B4-BE49-F238E27FC236}">
                    <a16:creationId xmlns:a16="http://schemas.microsoft.com/office/drawing/2014/main" id="{D042F486-9209-43AB-9281-D9786E5016C5}"/>
                  </a:ext>
                </a:extLst>
              </p14:cNvPr>
              <p14:cNvContentPartPr/>
              <p14:nvPr/>
            </p14:nvContentPartPr>
            <p14:xfrm>
              <a:off x="977347" y="5802958"/>
              <a:ext cx="1365480" cy="360"/>
            </p14:xfrm>
          </p:contentPart>
        </mc:Choice>
        <mc:Fallback xmlns="">
          <p:pic>
            <p:nvPicPr>
              <p:cNvPr id="18" name="Encre 17">
                <a:extLst>
                  <a:ext uri="{FF2B5EF4-FFF2-40B4-BE49-F238E27FC236}">
                    <a16:creationId xmlns:a16="http://schemas.microsoft.com/office/drawing/2014/main" id="{D042F486-9209-43AB-9281-D9786E5016C5}"/>
                  </a:ext>
                </a:extLst>
              </p:cNvPr>
              <p:cNvPicPr/>
              <p:nvPr/>
            </p:nvPicPr>
            <p:blipFill>
              <a:blip r:embed="rId13"/>
              <a:stretch>
                <a:fillRect/>
              </a:stretch>
            </p:blipFill>
            <p:spPr>
              <a:xfrm>
                <a:off x="887707" y="5622958"/>
                <a:ext cx="154512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9" name="Encre 18">
                <a:extLst>
                  <a:ext uri="{FF2B5EF4-FFF2-40B4-BE49-F238E27FC236}">
                    <a16:creationId xmlns:a16="http://schemas.microsoft.com/office/drawing/2014/main" id="{1B1723F5-1085-49E1-BFA1-E9EE8519D6BC}"/>
                  </a:ext>
                </a:extLst>
              </p14:cNvPr>
              <p14:cNvContentPartPr/>
              <p14:nvPr/>
            </p14:nvContentPartPr>
            <p14:xfrm>
              <a:off x="1249147" y="1900558"/>
              <a:ext cx="9286560" cy="100800"/>
            </p14:xfrm>
          </p:contentPart>
        </mc:Choice>
        <mc:Fallback xmlns="">
          <p:pic>
            <p:nvPicPr>
              <p:cNvPr id="19" name="Encre 18">
                <a:extLst>
                  <a:ext uri="{FF2B5EF4-FFF2-40B4-BE49-F238E27FC236}">
                    <a16:creationId xmlns:a16="http://schemas.microsoft.com/office/drawing/2014/main" id="{1B1723F5-1085-49E1-BFA1-E9EE8519D6BC}"/>
                  </a:ext>
                </a:extLst>
              </p:cNvPr>
              <p:cNvPicPr/>
              <p:nvPr/>
            </p:nvPicPr>
            <p:blipFill>
              <a:blip r:embed="rId15"/>
              <a:stretch>
                <a:fillRect/>
              </a:stretch>
            </p:blipFill>
            <p:spPr>
              <a:xfrm>
                <a:off x="1159147" y="1720558"/>
                <a:ext cx="9466200" cy="4604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0" name="Encre 19">
                <a:extLst>
                  <a:ext uri="{FF2B5EF4-FFF2-40B4-BE49-F238E27FC236}">
                    <a16:creationId xmlns:a16="http://schemas.microsoft.com/office/drawing/2014/main" id="{E2A7C592-BAE0-4A68-B2B0-B1C2F7D7E517}"/>
                  </a:ext>
                </a:extLst>
              </p14:cNvPr>
              <p14:cNvContentPartPr/>
              <p14:nvPr/>
            </p14:nvContentPartPr>
            <p14:xfrm>
              <a:off x="1013707" y="2371798"/>
              <a:ext cx="8046720" cy="18360"/>
            </p14:xfrm>
          </p:contentPart>
        </mc:Choice>
        <mc:Fallback xmlns="">
          <p:pic>
            <p:nvPicPr>
              <p:cNvPr id="20" name="Encre 19">
                <a:extLst>
                  <a:ext uri="{FF2B5EF4-FFF2-40B4-BE49-F238E27FC236}">
                    <a16:creationId xmlns:a16="http://schemas.microsoft.com/office/drawing/2014/main" id="{E2A7C592-BAE0-4A68-B2B0-B1C2F7D7E517}"/>
                  </a:ext>
                </a:extLst>
              </p:cNvPr>
              <p:cNvPicPr/>
              <p:nvPr/>
            </p:nvPicPr>
            <p:blipFill>
              <a:blip r:embed="rId17"/>
              <a:stretch>
                <a:fillRect/>
              </a:stretch>
            </p:blipFill>
            <p:spPr>
              <a:xfrm>
                <a:off x="923707" y="2192158"/>
                <a:ext cx="8226360" cy="378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1" name="Encre 20">
                <a:extLst>
                  <a:ext uri="{FF2B5EF4-FFF2-40B4-BE49-F238E27FC236}">
                    <a16:creationId xmlns:a16="http://schemas.microsoft.com/office/drawing/2014/main" id="{ECB3BA1D-861D-4AE9-A3E6-5370457EF6A2}"/>
                  </a:ext>
                </a:extLst>
              </p14:cNvPr>
              <p14:cNvContentPartPr/>
              <p14:nvPr/>
            </p14:nvContentPartPr>
            <p14:xfrm>
              <a:off x="1176427" y="3657358"/>
              <a:ext cx="2600280" cy="9360"/>
            </p14:xfrm>
          </p:contentPart>
        </mc:Choice>
        <mc:Fallback xmlns="">
          <p:pic>
            <p:nvPicPr>
              <p:cNvPr id="21" name="Encre 20">
                <a:extLst>
                  <a:ext uri="{FF2B5EF4-FFF2-40B4-BE49-F238E27FC236}">
                    <a16:creationId xmlns:a16="http://schemas.microsoft.com/office/drawing/2014/main" id="{ECB3BA1D-861D-4AE9-A3E6-5370457EF6A2}"/>
                  </a:ext>
                </a:extLst>
              </p:cNvPr>
              <p:cNvPicPr/>
              <p:nvPr/>
            </p:nvPicPr>
            <p:blipFill>
              <a:blip r:embed="rId19"/>
              <a:stretch>
                <a:fillRect/>
              </a:stretch>
            </p:blipFill>
            <p:spPr>
              <a:xfrm>
                <a:off x="1086787" y="3477358"/>
                <a:ext cx="2779920" cy="369000"/>
              </a:xfrm>
              <a:prstGeom prst="rect">
                <a:avLst/>
              </a:prstGeom>
            </p:spPr>
          </p:pic>
        </mc:Fallback>
      </mc:AlternateContent>
    </p:spTree>
    <p:extLst>
      <p:ext uri="{BB962C8B-B14F-4D97-AF65-F5344CB8AC3E}">
        <p14:creationId xmlns:p14="http://schemas.microsoft.com/office/powerpoint/2010/main" val="297929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N’importe laquelle, sire, répond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a:t>
            </a:r>
          </a:p>
          <a:p>
            <a:pPr marL="0" indent="0">
              <a:lnSpc>
                <a:spcPct val="150000"/>
              </a:lnSpc>
              <a:buNone/>
            </a:pPr>
            <a:r>
              <a:rPr lang="fr-FR" dirty="0">
                <a:latin typeface="Arial" panose="020B0604020202020204" pitchFamily="34" charset="0"/>
                <a:cs typeface="Arial" panose="020B0604020202020204" pitchFamily="34" charset="0"/>
              </a:rPr>
              <a:t>– Et bien justement, une dent me fait mal depuis longtemps. Qu’on fasse venir un forgeron pour qu’il l’enlève. »</a:t>
            </a:r>
          </a:p>
          <a:p>
            <a:pPr marL="0" indent="0">
              <a:lnSpc>
                <a:spcPct val="150000"/>
              </a:lnSpc>
              <a:buNone/>
            </a:pPr>
            <a:r>
              <a:rPr lang="fr-FR" dirty="0">
                <a:latin typeface="Arial" panose="020B0604020202020204" pitchFamily="34" charset="0"/>
                <a:cs typeface="Arial" panose="020B0604020202020204" pitchFamily="34" charset="0"/>
              </a:rPr>
              <a:t>Ainsi dit, ainsi fait.</a:t>
            </a:r>
          </a:p>
          <a:p>
            <a:pPr marL="0" indent="0">
              <a:lnSpc>
                <a:spcPct val="15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emporte une grosse molaire d’Oncle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-le-lion, dont la racine est encore saignante.</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mc:AlternateContent xmlns:mc="http://schemas.openxmlformats.org/markup-compatibility/2006" xmlns:p14="http://schemas.microsoft.com/office/powerpoint/2010/main">
        <mc:Choice Requires="p14">
          <p:contentPart p14:bwMode="auto" r:id="rId2">
            <p14:nvContentPartPr>
              <p14:cNvPr id="5" name="Encre 4">
                <a:extLst>
                  <a:ext uri="{FF2B5EF4-FFF2-40B4-BE49-F238E27FC236}">
                    <a16:creationId xmlns:a16="http://schemas.microsoft.com/office/drawing/2014/main" id="{1F6ADDCA-AD81-4F44-86C3-2514C5D896F0}"/>
                  </a:ext>
                </a:extLst>
              </p14:cNvPr>
              <p14:cNvContentPartPr/>
              <p14:nvPr/>
            </p14:nvContentPartPr>
            <p14:xfrm>
              <a:off x="1258147" y="2145358"/>
              <a:ext cx="8926560" cy="185040"/>
            </p14:xfrm>
          </p:contentPart>
        </mc:Choice>
        <mc:Fallback xmlns="">
          <p:pic>
            <p:nvPicPr>
              <p:cNvPr id="5" name="Encre 4">
                <a:extLst>
                  <a:ext uri="{FF2B5EF4-FFF2-40B4-BE49-F238E27FC236}">
                    <a16:creationId xmlns:a16="http://schemas.microsoft.com/office/drawing/2014/main" id="{1F6ADDCA-AD81-4F44-86C3-2514C5D896F0}"/>
                  </a:ext>
                </a:extLst>
              </p:cNvPr>
              <p:cNvPicPr/>
              <p:nvPr/>
            </p:nvPicPr>
            <p:blipFill>
              <a:blip r:embed="rId3"/>
              <a:stretch>
                <a:fillRect/>
              </a:stretch>
            </p:blipFill>
            <p:spPr>
              <a:xfrm>
                <a:off x="1168147" y="1965358"/>
                <a:ext cx="9106200" cy="5446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Encre 6">
                <a:extLst>
                  <a:ext uri="{FF2B5EF4-FFF2-40B4-BE49-F238E27FC236}">
                    <a16:creationId xmlns:a16="http://schemas.microsoft.com/office/drawing/2014/main" id="{27FB4BBB-E339-4206-846C-DACF57091B4D}"/>
                  </a:ext>
                </a:extLst>
              </p14:cNvPr>
              <p14:cNvContentPartPr/>
              <p14:nvPr/>
            </p14:nvContentPartPr>
            <p14:xfrm>
              <a:off x="1004347" y="2842318"/>
              <a:ext cx="7403400" cy="360"/>
            </p14:xfrm>
          </p:contentPart>
        </mc:Choice>
        <mc:Fallback xmlns="">
          <p:pic>
            <p:nvPicPr>
              <p:cNvPr id="7" name="Encre 6">
                <a:extLst>
                  <a:ext uri="{FF2B5EF4-FFF2-40B4-BE49-F238E27FC236}">
                    <a16:creationId xmlns:a16="http://schemas.microsoft.com/office/drawing/2014/main" id="{27FB4BBB-E339-4206-846C-DACF57091B4D}"/>
                  </a:ext>
                </a:extLst>
              </p:cNvPr>
              <p:cNvPicPr/>
              <p:nvPr/>
            </p:nvPicPr>
            <p:blipFill>
              <a:blip r:embed="rId5"/>
              <a:stretch>
                <a:fillRect/>
              </a:stretch>
            </p:blipFill>
            <p:spPr>
              <a:xfrm>
                <a:off x="914707" y="2662678"/>
                <a:ext cx="758304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Encre 7">
                <a:extLst>
                  <a:ext uri="{FF2B5EF4-FFF2-40B4-BE49-F238E27FC236}">
                    <a16:creationId xmlns:a16="http://schemas.microsoft.com/office/drawing/2014/main" id="{F5004B40-3E3B-4A45-9447-F8CE3EA17C29}"/>
                  </a:ext>
                </a:extLst>
              </p14:cNvPr>
              <p14:cNvContentPartPr/>
              <p14:nvPr/>
            </p14:nvContentPartPr>
            <p14:xfrm>
              <a:off x="1249147" y="1430038"/>
              <a:ext cx="5779080" cy="360"/>
            </p14:xfrm>
          </p:contentPart>
        </mc:Choice>
        <mc:Fallback xmlns="">
          <p:pic>
            <p:nvPicPr>
              <p:cNvPr id="8" name="Encre 7">
                <a:extLst>
                  <a:ext uri="{FF2B5EF4-FFF2-40B4-BE49-F238E27FC236}">
                    <a16:creationId xmlns:a16="http://schemas.microsoft.com/office/drawing/2014/main" id="{F5004B40-3E3B-4A45-9447-F8CE3EA17C29}"/>
                  </a:ext>
                </a:extLst>
              </p:cNvPr>
              <p:cNvPicPr/>
              <p:nvPr/>
            </p:nvPicPr>
            <p:blipFill>
              <a:blip r:embed="rId7"/>
              <a:stretch>
                <a:fillRect/>
              </a:stretch>
            </p:blipFill>
            <p:spPr>
              <a:xfrm>
                <a:off x="1159147" y="1250398"/>
                <a:ext cx="5958720" cy="360000"/>
              </a:xfrm>
              <a:prstGeom prst="rect">
                <a:avLst/>
              </a:prstGeom>
            </p:spPr>
          </p:pic>
        </mc:Fallback>
      </mc:AlternateContent>
    </p:spTree>
    <p:extLst>
      <p:ext uri="{BB962C8B-B14F-4D97-AF65-F5344CB8AC3E}">
        <p14:creationId xmlns:p14="http://schemas.microsoft.com/office/powerpoint/2010/main" val="127927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lirons la suite.</a:t>
            </a:r>
          </a:p>
          <a:p>
            <a:pPr>
              <a:lnSpc>
                <a:spcPct val="150000"/>
              </a:lnSpc>
            </a:pPr>
            <a:r>
              <a:rPr lang="fr-FR" dirty="0">
                <a:latin typeface="Arial" panose="020B0604020202020204" pitchFamily="34" charset="0"/>
                <a:cs typeface="Arial" panose="020B0604020202020204" pitchFamily="34" charset="0"/>
              </a:rPr>
              <a:t>Et nous travaillerons sur les verbes du 3</a:t>
            </a:r>
            <a:r>
              <a:rPr lang="fr-FR" baseline="30000" dirty="0">
                <a:latin typeface="Arial" panose="020B0604020202020204" pitchFamily="34" charset="0"/>
                <a:cs typeface="Arial" panose="020B0604020202020204" pitchFamily="34" charset="0"/>
              </a:rPr>
              <a:t>ème</a:t>
            </a:r>
            <a:r>
              <a:rPr lang="fr-FR" dirty="0">
                <a:latin typeface="Arial" panose="020B0604020202020204" pitchFamily="34" charset="0"/>
                <a:cs typeface="Arial" panose="020B0604020202020204" pitchFamily="34" charset="0"/>
              </a:rPr>
              <a:t> groupe au futur.</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soigner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capturé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la branche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lion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326046" cy="702634"/>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ma demeure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votre majesté </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Baleine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aujourd’hui</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lièvre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3952759" y="4595625"/>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la commission.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des épidémies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044349" y="2235781"/>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un galopin </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oncle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la brousse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ingrédient.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l’outre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une griffe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tonnerre</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du lait</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soi-même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généreux</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mes dents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grosse molaire </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16020" y="2469552"/>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renard</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76C06B3-09EB-40F2-A786-AE9B9AA3AF95}"/>
              </a:ext>
            </a:extLst>
          </p:cNvPr>
          <p:cNvSpPr>
            <a:spLocks noGrp="1"/>
          </p:cNvSpPr>
          <p:nvPr>
            <p:ph idx="1"/>
          </p:nvPr>
        </p:nvSpPr>
        <p:spPr>
          <a:xfrm>
            <a:off x="517358" y="828136"/>
            <a:ext cx="11153274" cy="5596727"/>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L’objectif est toujours de se fabriquer une représentation mentale d’un texte mais surtout de comprendre les émotions des personnages.</a:t>
            </a:r>
          </a:p>
          <a:p>
            <a:pPr>
              <a:lnSpc>
                <a:spcPct val="150000"/>
              </a:lnSpc>
            </a:pPr>
            <a:r>
              <a:rPr lang="fr-FR" sz="3200" dirty="0">
                <a:latin typeface="Arial" panose="020B0604020202020204" pitchFamily="34" charset="0"/>
                <a:cs typeface="Arial" panose="020B0604020202020204" pitchFamily="34" charset="0"/>
              </a:rPr>
              <a:t>Il faudra à chaque fois se mettre à la place de chaque personnage pour comprendre si il a raison ou tord, s’il est gentil ou méchant.</a:t>
            </a:r>
          </a:p>
          <a:p>
            <a:pPr>
              <a:lnSpc>
                <a:spcPct val="150000"/>
              </a:lnSpc>
            </a:pPr>
            <a:endParaRPr lang="fr-FR" sz="1200" dirty="0">
              <a:latin typeface="Arial" panose="020B0604020202020204" pitchFamily="34" charset="0"/>
              <a:cs typeface="Arial" panose="020B0604020202020204" pitchFamily="34" charset="0"/>
            </a:endParaRP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150000"/>
              </a:lnSpc>
              <a:buNone/>
            </a:pPr>
            <a:endParaRPr lang="fr-FR" sz="600" i="1"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4A7FE0CC-821B-406E-A134-AE0407A4CA4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47476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55CBC4-8CBF-42BC-BD1D-28AFE90C6349}"/>
              </a:ext>
            </a:extLst>
          </p:cNvPr>
          <p:cNvSpPr>
            <a:spLocks noGrp="1"/>
          </p:cNvSpPr>
          <p:nvPr>
            <p:ph type="title"/>
          </p:nvPr>
        </p:nvSpPr>
        <p:spPr/>
        <p:txBody>
          <a:bodyPr/>
          <a:lstStyle/>
          <a:p>
            <a:r>
              <a:rPr lang="fr-FR" dirty="0"/>
              <a:t>Dans chaque histoire, nous verrons la ruse.</a:t>
            </a:r>
          </a:p>
        </p:txBody>
      </p:sp>
      <p:sp>
        <p:nvSpPr>
          <p:cNvPr id="3" name="Espace réservé du contenu 2">
            <a:extLst>
              <a:ext uri="{FF2B5EF4-FFF2-40B4-BE49-F238E27FC236}">
                <a16:creationId xmlns:a16="http://schemas.microsoft.com/office/drawing/2014/main" id="{CB2158C3-035D-4671-9E4B-7EB6553F0707}"/>
              </a:ext>
            </a:extLst>
          </p:cNvPr>
          <p:cNvSpPr>
            <a:spLocks noGrp="1"/>
          </p:cNvSpPr>
          <p:nvPr>
            <p:ph idx="1"/>
          </p:nvPr>
        </p:nvSpPr>
        <p:spPr>
          <a:xfrm>
            <a:off x="838199" y="1825625"/>
            <a:ext cx="10883747" cy="4351338"/>
          </a:xfrm>
        </p:spPr>
        <p:txBody>
          <a:bodyPr>
            <a:normAutofit fontScale="92500" lnSpcReduction="10000"/>
          </a:bodyPr>
          <a:lstStyle/>
          <a:p>
            <a:pPr>
              <a:lnSpc>
                <a:spcPct val="150000"/>
              </a:lnSpc>
            </a:pPr>
            <a:r>
              <a:rPr lang="fr-FR" sz="3200" dirty="0">
                <a:latin typeface="Arial" panose="020B0604020202020204" pitchFamily="34" charset="0"/>
                <a:cs typeface="Arial" panose="020B0604020202020204" pitchFamily="34" charset="0"/>
              </a:rPr>
              <a:t>À chaque fois, on se demandera pourquoi l’histoire est une ruse?</a:t>
            </a:r>
          </a:p>
          <a:p>
            <a:pPr>
              <a:lnSpc>
                <a:spcPct val="150000"/>
              </a:lnSpc>
            </a:pPr>
            <a:endParaRPr lang="fr-FR" sz="3200" dirty="0">
              <a:latin typeface="Arial" panose="020B0604020202020204" pitchFamily="34" charset="0"/>
              <a:cs typeface="Arial" panose="020B0604020202020204" pitchFamily="34" charset="0"/>
            </a:endParaRPr>
          </a:p>
          <a:p>
            <a:pPr>
              <a:lnSpc>
                <a:spcPct val="150000"/>
              </a:lnSpc>
            </a:pPr>
            <a:r>
              <a:rPr lang="fr-FR" sz="3200" dirty="0">
                <a:latin typeface="Arial" panose="020B0604020202020204" pitchFamily="34" charset="0"/>
                <a:cs typeface="Arial" panose="020B0604020202020204" pitchFamily="34" charset="0"/>
              </a:rPr>
              <a:t>Quelle différence y aurait-il entre la ruse et la tromperie ?</a:t>
            </a:r>
          </a:p>
          <a:p>
            <a:pPr>
              <a:lnSpc>
                <a:spcPct val="150000"/>
              </a:lnSpc>
            </a:pPr>
            <a:r>
              <a:rPr lang="fr-FR" dirty="0">
                <a:solidFill>
                  <a:schemeClr val="accent1"/>
                </a:solidFill>
                <a:latin typeface="Arial" panose="020B0604020202020204" pitchFamily="34" charset="0"/>
                <a:cs typeface="Arial" panose="020B0604020202020204" pitchFamily="34" charset="0"/>
              </a:rPr>
              <a:t>En général la ruse est une astuce. Il n’y a pas trop de possibilité de punir car ce sont les autres qui se font avoir. </a:t>
            </a:r>
          </a:p>
          <a:p>
            <a:endParaRPr lang="fr-FR" dirty="0"/>
          </a:p>
        </p:txBody>
      </p:sp>
      <p:sp>
        <p:nvSpPr>
          <p:cNvPr id="4" name="Espace réservé du pied de page 3">
            <a:extLst>
              <a:ext uri="{FF2B5EF4-FFF2-40B4-BE49-F238E27FC236}">
                <a16:creationId xmlns:a16="http://schemas.microsoft.com/office/drawing/2014/main" id="{50830DDD-4F2D-4245-9732-A2781DE6A6F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5864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a:xfrm>
            <a:off x="769545" y="365125"/>
            <a:ext cx="10584255" cy="1325563"/>
          </a:xfrm>
        </p:spPr>
        <p:txBody>
          <a:bodyPr>
            <a:normAutofit/>
          </a:bodyPr>
          <a:lstStyle/>
          <a:p>
            <a:r>
              <a:rPr lang="fr-FR" sz="4000" dirty="0"/>
              <a:t>Le texte de cette semaine est </a:t>
            </a:r>
            <a:r>
              <a:rPr lang="fr-FR" sz="4000" b="1" dirty="0"/>
              <a:t>un conte africain.</a:t>
            </a:r>
            <a:endParaRPr lang="fr-FR" sz="4000"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465243"/>
            <a:ext cx="11160086" cy="5027632"/>
          </a:xfrm>
        </p:spPr>
        <p:txBody>
          <a:bodyPr>
            <a:normAutofit/>
          </a:bodyPr>
          <a:lstStyle/>
          <a:p>
            <a:pPr marL="0" indent="0">
              <a:lnSpc>
                <a:spcPct val="170000"/>
              </a:lnSpc>
              <a:buNone/>
            </a:pPr>
            <a:r>
              <a:rPr lang="fr-FR" dirty="0"/>
              <a:t>On a déjà travaillé sur les contes en début d’année.</a:t>
            </a:r>
          </a:p>
          <a:p>
            <a:pPr marL="0" indent="0">
              <a:lnSpc>
                <a:spcPct val="170000"/>
              </a:lnSpc>
              <a:buNone/>
            </a:pPr>
            <a:r>
              <a:rPr lang="fr-FR" dirty="0"/>
              <a:t>C’est une histoire transmise à l’oral, de génération en génération, pour faire apprendre des choses aux plus jeunes.</a:t>
            </a:r>
          </a:p>
          <a:p>
            <a:pPr marL="0" indent="0">
              <a:lnSpc>
                <a:spcPct val="170000"/>
              </a:lnSpc>
              <a:buNone/>
            </a:pPr>
            <a:r>
              <a:rPr lang="fr-FR" dirty="0"/>
              <a:t>Le Texte de cette semaine s’appelle « La Belle Histoire de </a:t>
            </a:r>
            <a:r>
              <a:rPr lang="fr-FR" dirty="0" err="1"/>
              <a:t>Leuk</a:t>
            </a:r>
            <a:r>
              <a:rPr lang="fr-FR" dirty="0"/>
              <a:t>-le-lièvre ».</a:t>
            </a:r>
          </a:p>
          <a:p>
            <a:pPr marL="0" indent="0">
              <a:lnSpc>
                <a:spcPct val="170000"/>
              </a:lnSpc>
              <a:buNone/>
            </a:pPr>
            <a:r>
              <a:rPr lang="fr-FR" dirty="0"/>
              <a:t>On ne lira pas tout. C’est un extrait.</a:t>
            </a:r>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7ED5AC-93FD-4D04-94C4-470318F8CE03}"/>
              </a:ext>
            </a:extLst>
          </p:cNvPr>
          <p:cNvSpPr>
            <a:spLocks noGrp="1"/>
          </p:cNvSpPr>
          <p:nvPr>
            <p:ph type="title"/>
          </p:nvPr>
        </p:nvSpPr>
        <p:spPr>
          <a:xfrm>
            <a:off x="603269" y="365125"/>
            <a:ext cx="10515600" cy="1325563"/>
          </a:xfrm>
        </p:spPr>
        <p:txBody>
          <a:bodyPr>
            <a:normAutofit/>
          </a:bodyPr>
          <a:lstStyle/>
          <a:p>
            <a:r>
              <a:rPr lang="fr-FR" sz="4000" dirty="0"/>
              <a:t>L’auteur : LÉOPOLD SÉDAR SENGHOR</a:t>
            </a:r>
          </a:p>
        </p:txBody>
      </p:sp>
      <p:sp>
        <p:nvSpPr>
          <p:cNvPr id="3" name="Espace réservé du contenu 2">
            <a:extLst>
              <a:ext uri="{FF2B5EF4-FFF2-40B4-BE49-F238E27FC236}">
                <a16:creationId xmlns:a16="http://schemas.microsoft.com/office/drawing/2014/main" id="{AFC0BBB8-C8A1-426B-AAD9-909C1FBD6F6C}"/>
              </a:ext>
            </a:extLst>
          </p:cNvPr>
          <p:cNvSpPr>
            <a:spLocks noGrp="1"/>
          </p:cNvSpPr>
          <p:nvPr>
            <p:ph idx="1"/>
          </p:nvPr>
        </p:nvSpPr>
        <p:spPr>
          <a:xfrm>
            <a:off x="838200" y="1526860"/>
            <a:ext cx="7315200" cy="4351338"/>
          </a:xfrm>
        </p:spPr>
        <p:txBody>
          <a:bodyPr>
            <a:normAutofit fontScale="700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LÉOPOLD SÉDAR SENGHOR (1906-2001) est un écrivain sénégalais. Il a défendu la richesse de la culture d’Afrique noire et a cherché à mieux la faire connaitre.</a:t>
            </a:r>
          </a:p>
          <a:p>
            <a:pPr marL="0" indent="0">
              <a:lnSpc>
                <a:spcPct val="220000"/>
              </a:lnSpc>
              <a:buNone/>
            </a:pPr>
            <a:r>
              <a:rPr lang="fr-FR" sz="3200" dirty="0">
                <a:latin typeface="Arial" panose="020B0604020202020204" pitchFamily="34" charset="0"/>
                <a:cs typeface="Arial" panose="020B0604020202020204" pitchFamily="34" charset="0"/>
              </a:rPr>
              <a:t>Senghor a eu de très hautes responsabilités politiques ; il a notamment été le premier président de la République du Sénégal, de 1960 à 1980.</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986944B-C7D4-4AA2-B5E6-BA73E0A8B81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B8BBB1F5-4A33-4F83-953F-8886C5EE2B34}"/>
              </a:ext>
            </a:extLst>
          </p:cNvPr>
          <p:cNvSpPr txBox="1"/>
          <p:nvPr/>
        </p:nvSpPr>
        <p:spPr>
          <a:xfrm>
            <a:off x="8444871" y="4600579"/>
            <a:ext cx="3381260" cy="872034"/>
          </a:xfrm>
          <a:prstGeom prst="rect">
            <a:avLst/>
          </a:prstGeom>
          <a:noFill/>
        </p:spPr>
        <p:txBody>
          <a:bodyPr wrap="square" rtlCol="0">
            <a:spAutoFit/>
          </a:bodyPr>
          <a:lstStyle/>
          <a:p>
            <a:pPr algn="ctr">
              <a:lnSpc>
                <a:spcPct val="150000"/>
              </a:lnSpc>
            </a:pPr>
            <a:r>
              <a:rPr lang="fr-FR" b="1" dirty="0">
                <a:latin typeface="Arial" panose="020B0604020202020204" pitchFamily="34" charset="0"/>
                <a:cs typeface="Arial" panose="020B0604020202020204" pitchFamily="34" charset="0"/>
              </a:rPr>
              <a:t>LÉOPOLD SÉDAR SENGHOR</a:t>
            </a:r>
          </a:p>
          <a:p>
            <a:pPr algn="ctr">
              <a:lnSpc>
                <a:spcPct val="150000"/>
              </a:lnSpc>
            </a:pPr>
            <a:r>
              <a:rPr lang="fr-FR" b="1" dirty="0">
                <a:latin typeface="Arial" panose="020B0604020202020204" pitchFamily="34" charset="0"/>
                <a:cs typeface="Arial" panose="020B0604020202020204" pitchFamily="34" charset="0"/>
              </a:rPr>
              <a:t>(1906-2001)</a:t>
            </a:r>
          </a:p>
        </p:txBody>
      </p:sp>
      <p:pic>
        <p:nvPicPr>
          <p:cNvPr id="7" name="Image 6">
            <a:extLst>
              <a:ext uri="{FF2B5EF4-FFF2-40B4-BE49-F238E27FC236}">
                <a16:creationId xmlns:a16="http://schemas.microsoft.com/office/drawing/2014/main" id="{9EC05A4E-1F31-419C-AD87-DB11381137CC}"/>
              </a:ext>
            </a:extLst>
          </p:cNvPr>
          <p:cNvPicPr>
            <a:picLocks noChangeAspect="1"/>
          </p:cNvPicPr>
          <p:nvPr/>
        </p:nvPicPr>
        <p:blipFill rotWithShape="1">
          <a:blip r:embed="rId2"/>
          <a:srcRect l="15395" b="21390"/>
          <a:stretch/>
        </p:blipFill>
        <p:spPr>
          <a:xfrm>
            <a:off x="8682272" y="365125"/>
            <a:ext cx="2906459" cy="4062020"/>
          </a:xfrm>
          <a:prstGeom prst="rect">
            <a:avLst/>
          </a:prstGeom>
        </p:spPr>
      </p:pic>
    </p:spTree>
    <p:extLst>
      <p:ext uri="{BB962C8B-B14F-4D97-AF65-F5344CB8AC3E}">
        <p14:creationId xmlns:p14="http://schemas.microsoft.com/office/powerpoint/2010/main" val="1959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8C67A8-9A7B-47BE-96FD-312520E6A0BD}"/>
              </a:ext>
            </a:extLst>
          </p:cNvPr>
          <p:cNvSpPr>
            <a:spLocks noGrp="1"/>
          </p:cNvSpPr>
          <p:nvPr>
            <p:ph type="title"/>
          </p:nvPr>
        </p:nvSpPr>
        <p:spPr/>
        <p:txBody>
          <a:bodyPr/>
          <a:lstStyle/>
          <a:p>
            <a:r>
              <a:rPr lang="fr-FR" dirty="0"/>
              <a:t>Le livre : la belle histoire de </a:t>
            </a:r>
            <a:r>
              <a:rPr lang="fr-FR" dirty="0" err="1"/>
              <a:t>Leuk</a:t>
            </a:r>
            <a:r>
              <a:rPr lang="fr-FR" dirty="0"/>
              <a:t>-le-Lièvre</a:t>
            </a:r>
            <a:br>
              <a:rPr lang="fr-FR" dirty="0"/>
            </a:br>
            <a:r>
              <a:rPr lang="fr-FR" dirty="0"/>
              <a:t> </a:t>
            </a:r>
          </a:p>
        </p:txBody>
      </p:sp>
      <p:sp>
        <p:nvSpPr>
          <p:cNvPr id="3" name="Espace réservé du contenu 2">
            <a:extLst>
              <a:ext uri="{FF2B5EF4-FFF2-40B4-BE49-F238E27FC236}">
                <a16:creationId xmlns:a16="http://schemas.microsoft.com/office/drawing/2014/main" id="{000BAC10-9BB8-4E68-9D6A-4ED8BF7465A6}"/>
              </a:ext>
            </a:extLst>
          </p:cNvPr>
          <p:cNvSpPr>
            <a:spLocks noGrp="1"/>
          </p:cNvSpPr>
          <p:nvPr>
            <p:ph idx="1"/>
          </p:nvPr>
        </p:nvSpPr>
        <p:spPr>
          <a:xfrm>
            <a:off x="838199" y="1825625"/>
            <a:ext cx="10905781" cy="4351338"/>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C’est un recueil de contes africains.</a:t>
            </a:r>
          </a:p>
          <a:p>
            <a:pPr marL="0" indent="0">
              <a:lnSpc>
                <a:spcPct val="150000"/>
              </a:lnSpc>
              <a:buNone/>
            </a:pPr>
            <a:r>
              <a:rPr lang="fr-FR" dirty="0">
                <a:latin typeface="Arial" panose="020B0604020202020204" pitchFamily="34" charset="0"/>
                <a:cs typeface="Arial" panose="020B0604020202020204" pitchFamily="34" charset="0"/>
              </a:rPr>
              <a:t>Il y a plusieurs histoires dans le livre. </a:t>
            </a:r>
          </a:p>
          <a:p>
            <a:pPr marL="0" indent="0">
              <a:lnSpc>
                <a:spcPct val="150000"/>
              </a:lnSpc>
              <a:buNone/>
            </a:pPr>
            <a:r>
              <a:rPr lang="fr-FR" dirty="0">
                <a:latin typeface="Arial" panose="020B0604020202020204" pitchFamily="34" charset="0"/>
                <a:cs typeface="Arial" panose="020B0604020202020204" pitchFamily="34" charset="0"/>
              </a:rPr>
              <a:t>Nous allons lire une partie, un extrait, </a:t>
            </a:r>
          </a:p>
          <a:p>
            <a:pPr marL="0" indent="0">
              <a:lnSpc>
                <a:spcPct val="150000"/>
              </a:lnSpc>
              <a:buNone/>
            </a:pPr>
            <a:r>
              <a:rPr lang="fr-FR" dirty="0">
                <a:latin typeface="Arial" panose="020B0604020202020204" pitchFamily="34" charset="0"/>
                <a:cs typeface="Arial" panose="020B0604020202020204" pitchFamily="34" charset="0"/>
              </a:rPr>
              <a:t>de l’une de ces histoires.</a:t>
            </a:r>
          </a:p>
          <a:p>
            <a:pPr marL="0" indent="0">
              <a:lnSpc>
                <a:spcPct val="150000"/>
              </a:lnSpc>
              <a:buNone/>
            </a:pPr>
            <a:r>
              <a:rPr lang="fr-FR" dirty="0">
                <a:latin typeface="Arial" panose="020B0604020202020204" pitchFamily="34" charset="0"/>
                <a:cs typeface="Arial" panose="020B0604020202020204" pitchFamily="34" charset="0"/>
              </a:rPr>
              <a:t>C’est un passage où le personnage utilise</a:t>
            </a:r>
          </a:p>
          <a:p>
            <a:pPr marL="0" indent="0">
              <a:lnSpc>
                <a:spcPct val="150000"/>
              </a:lnSpc>
              <a:buNone/>
            </a:pPr>
            <a:r>
              <a:rPr lang="fr-FR" dirty="0">
                <a:latin typeface="Arial" panose="020B0604020202020204" pitchFamily="34" charset="0"/>
                <a:cs typeface="Arial" panose="020B0604020202020204" pitchFamily="34" charset="0"/>
              </a:rPr>
              <a:t>la ruse.</a:t>
            </a:r>
          </a:p>
          <a:p>
            <a:pPr>
              <a:lnSpc>
                <a:spcPct val="150000"/>
              </a:lnSpc>
            </a:pPr>
            <a:endParaRPr lang="fr-FR" dirty="0"/>
          </a:p>
        </p:txBody>
      </p:sp>
      <p:sp>
        <p:nvSpPr>
          <p:cNvPr id="4" name="Espace réservé du pied de page 3">
            <a:extLst>
              <a:ext uri="{FF2B5EF4-FFF2-40B4-BE49-F238E27FC236}">
                <a16:creationId xmlns:a16="http://schemas.microsoft.com/office/drawing/2014/main" id="{398FC63F-4BB0-4A1D-BC6E-03678A4DC1BB}"/>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B1EEC281-1062-45DE-BC59-63D2E1EBA7FC}"/>
              </a:ext>
            </a:extLst>
          </p:cNvPr>
          <p:cNvPicPr>
            <a:picLocks noChangeAspect="1"/>
          </p:cNvPicPr>
          <p:nvPr/>
        </p:nvPicPr>
        <p:blipFill>
          <a:blip r:embed="rId2"/>
          <a:stretch>
            <a:fillRect/>
          </a:stretch>
        </p:blipFill>
        <p:spPr>
          <a:xfrm>
            <a:off x="8488755" y="1690687"/>
            <a:ext cx="2665113" cy="3973441"/>
          </a:xfrm>
          <a:prstGeom prst="rect">
            <a:avLst/>
          </a:prstGeom>
        </p:spPr>
      </p:pic>
    </p:spTree>
    <p:extLst>
      <p:ext uri="{BB962C8B-B14F-4D97-AF65-F5344CB8AC3E}">
        <p14:creationId xmlns:p14="http://schemas.microsoft.com/office/powerpoint/2010/main" val="381581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C74B282D-670D-427A-B67E-C1BADADE0C7A}"/>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C3E598D2-46E6-41E4-BF6C-50095879E4DA}"/>
              </a:ext>
            </a:extLst>
          </p:cNvPr>
          <p:cNvSpPr txBox="1"/>
          <p:nvPr/>
        </p:nvSpPr>
        <p:spPr>
          <a:xfrm>
            <a:off x="440675" y="1178805"/>
            <a:ext cx="7444893" cy="5293757"/>
          </a:xfrm>
          <a:prstGeom prst="rect">
            <a:avLst/>
          </a:prstGeom>
          <a:noFill/>
        </p:spPr>
        <p:txBody>
          <a:bodyPr wrap="square" rtlCol="0">
            <a:spAutoFit/>
          </a:bodyPr>
          <a:lstStyle/>
          <a:p>
            <a:pPr>
              <a:lnSpc>
                <a:spcPct val="200000"/>
              </a:lnSpc>
            </a:pPr>
            <a:r>
              <a:rPr lang="fr-FR" sz="3200" dirty="0">
                <a:latin typeface="Arial" panose="020B0604020202020204" pitchFamily="34" charset="0"/>
                <a:cs typeface="Arial" panose="020B0604020202020204" pitchFamily="34" charset="0"/>
              </a:rPr>
              <a:t>Ecoutons cette musique.</a:t>
            </a:r>
          </a:p>
          <a:p>
            <a:pPr>
              <a:lnSpc>
                <a:spcPct val="200000"/>
              </a:lnSpc>
            </a:pPr>
            <a:endParaRPr lang="fr-FR" sz="3200" dirty="0">
              <a:latin typeface="Arial" panose="020B0604020202020204" pitchFamily="34" charset="0"/>
              <a:cs typeface="Arial" panose="020B0604020202020204" pitchFamily="34" charset="0"/>
            </a:endParaRPr>
          </a:p>
          <a:p>
            <a:pPr>
              <a:lnSpc>
                <a:spcPct val="200000"/>
              </a:lnSpc>
            </a:pPr>
            <a:r>
              <a:rPr lang="fr-FR" sz="3200" dirty="0">
                <a:latin typeface="Arial" panose="020B0604020202020204" pitchFamily="34" charset="0"/>
                <a:cs typeface="Arial" panose="020B0604020202020204" pitchFamily="34" charset="0"/>
              </a:rPr>
              <a:t>Vous pouvez fermer les yeux.</a:t>
            </a:r>
          </a:p>
          <a:p>
            <a:pPr>
              <a:lnSpc>
                <a:spcPct val="200000"/>
              </a:lnSpc>
            </a:pPr>
            <a:r>
              <a:rPr lang="fr-FR" sz="3200" dirty="0">
                <a:latin typeface="Arial" panose="020B0604020202020204" pitchFamily="34" charset="0"/>
                <a:cs typeface="Arial" panose="020B0604020202020204" pitchFamily="34" charset="0"/>
              </a:rPr>
              <a:t>À quoi pensez-vous ? </a:t>
            </a:r>
          </a:p>
          <a:p>
            <a:pPr>
              <a:lnSpc>
                <a:spcPct val="200000"/>
              </a:lnSpc>
            </a:pPr>
            <a:endParaRPr lang="fr-FR" sz="3200" dirty="0">
              <a:latin typeface="Arial" panose="020B0604020202020204" pitchFamily="34" charset="0"/>
              <a:cs typeface="Arial" panose="020B0604020202020204" pitchFamily="34" charset="0"/>
            </a:endParaRPr>
          </a:p>
          <a:p>
            <a:endParaRPr lang="fr-FR" dirty="0"/>
          </a:p>
        </p:txBody>
      </p:sp>
      <p:pic>
        <p:nvPicPr>
          <p:cNvPr id="7" name="West-Africana">
            <a:hlinkClick r:id="" action="ppaction://media"/>
            <a:extLst>
              <a:ext uri="{FF2B5EF4-FFF2-40B4-BE49-F238E27FC236}">
                <a16:creationId xmlns:a16="http://schemas.microsoft.com/office/drawing/2014/main" id="{F664DA2F-CE6D-491B-A1D4-C7F772124B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222463" y="1041903"/>
            <a:ext cx="609600" cy="609600"/>
          </a:xfrm>
          <a:prstGeom prst="rect">
            <a:avLst/>
          </a:prstGeom>
        </p:spPr>
      </p:pic>
    </p:spTree>
    <p:extLst>
      <p:ext uri="{BB962C8B-B14F-4D97-AF65-F5344CB8AC3E}">
        <p14:creationId xmlns:p14="http://schemas.microsoft.com/office/powerpoint/2010/main" val="408016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940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7"/>
                </p:tgtEl>
              </p:cMediaNode>
            </p:audio>
          </p:childTnLst>
        </p:cTn>
      </p:par>
    </p:tnLst>
    <p:bldLst>
      <p:bldP spid="6"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13737</TotalTime>
  <Words>1787</Words>
  <Application>Microsoft Office PowerPoint</Application>
  <PresentationFormat>Grand écran</PresentationFormat>
  <Paragraphs>295</Paragraphs>
  <Slides>38</Slides>
  <Notes>0</Notes>
  <HiddenSlides>0</HiddenSlides>
  <MMClips>1</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38</vt:i4>
      </vt:variant>
    </vt:vector>
  </HeadingPairs>
  <TitlesOfParts>
    <vt:vector size="54" baseType="lpstr">
      <vt:lpstr>Arial Unicode MS</vt: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Le thème de la période est toujours la ruse. </vt:lpstr>
      <vt:lpstr>Présentation PowerPoint</vt:lpstr>
      <vt:lpstr>Dans chaque histoire, nous verrons la ruse.</vt:lpstr>
      <vt:lpstr>Le texte de cette semaine est un conte africain.</vt:lpstr>
      <vt:lpstr>L’auteur : LÉOPOLD SÉDAR SENGHOR</vt:lpstr>
      <vt:lpstr>Le livre : la belle histoire de Leuk-le-Lièvre  </vt:lpstr>
      <vt:lpstr>Présentation PowerPoint</vt:lpstr>
      <vt:lpstr>La brousse : Afrique. </vt:lpstr>
      <vt:lpstr>Les mots difficiles :</vt:lpstr>
      <vt:lpstr>Présentation PowerPoint</vt:lpstr>
      <vt:lpstr>Présentation PowerPoint</vt:lpstr>
      <vt:lpstr>Présentation PowerPoint</vt:lpstr>
      <vt:lpstr>Questions : </vt:lpstr>
      <vt:lpstr>On se pose des questions  pour le résumé:</vt:lpstr>
      <vt:lpstr>Présentation PowerPoint</vt:lpstr>
      <vt:lpstr>Le résumé</vt:lpstr>
      <vt:lpstr>Hypothèses : </vt:lpstr>
      <vt:lpstr>Collons et rangeons tout ça.</vt:lpstr>
      <vt:lpstr>Lecture entrainement.</vt:lpstr>
      <vt:lpstr>Les scores :</vt:lpstr>
      <vt:lpstr>Les mots invariables de la semaine : </vt:lpstr>
      <vt:lpstr>Regardons les un par un pour les photographier dans notre tête.</vt:lpstr>
      <vt:lpstr>Lecture rapide : chacun son tour</vt:lpstr>
      <vt:lpstr>Présentation PowerPoint</vt:lpstr>
      <vt:lpstr>Je vous les dicte :</vt:lpstr>
      <vt:lpstr>Correction :</vt:lpstr>
      <vt:lpstr>La suite de ce passage.</vt:lpstr>
      <vt:lpstr>Présentation PowerPoint</vt:lpstr>
      <vt:lpstr>Exercice :</vt:lpstr>
      <vt:lpstr>correction.</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177</cp:revision>
  <dcterms:created xsi:type="dcterms:W3CDTF">2021-07-07T15:19:39Z</dcterms:created>
  <dcterms:modified xsi:type="dcterms:W3CDTF">2022-04-26T11:50:03Z</dcterms:modified>
</cp:coreProperties>
</file>