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343" r:id="rId2"/>
    <p:sldId id="257" r:id="rId3"/>
    <p:sldId id="696" r:id="rId4"/>
    <p:sldId id="675" r:id="rId5"/>
    <p:sldId id="832" r:id="rId6"/>
    <p:sldId id="684" r:id="rId7"/>
    <p:sldId id="689" r:id="rId8"/>
    <p:sldId id="523" r:id="rId9"/>
    <p:sldId id="677" r:id="rId10"/>
    <p:sldId id="676" r:id="rId11"/>
    <p:sldId id="279" r:id="rId12"/>
    <p:sldId id="306" r:id="rId13"/>
    <p:sldId id="691" r:id="rId14"/>
    <p:sldId id="693" r:id="rId15"/>
    <p:sldId id="694" r:id="rId16"/>
    <p:sldId id="647" r:id="rId17"/>
    <p:sldId id="648" r:id="rId18"/>
    <p:sldId id="510" r:id="rId19"/>
    <p:sldId id="389" r:id="rId20"/>
    <p:sldId id="512" r:id="rId21"/>
    <p:sldId id="698" r:id="rId22"/>
    <p:sldId id="826" r:id="rId23"/>
    <p:sldId id="827" r:id="rId24"/>
    <p:sldId id="828" r:id="rId25"/>
    <p:sldId id="829" r:id="rId26"/>
    <p:sldId id="834" r:id="rId27"/>
    <p:sldId id="835" r:id="rId28"/>
    <p:sldId id="340" r:id="rId29"/>
    <p:sldId id="836" r:id="rId30"/>
    <p:sldId id="341" r:id="rId31"/>
    <p:sldId id="354" r:id="rId32"/>
    <p:sldId id="357" r:id="rId33"/>
    <p:sldId id="356" r:id="rId34"/>
    <p:sldId id="825" r:id="rId35"/>
    <p:sldId id="821" r:id="rId36"/>
    <p:sldId id="823" r:id="rId37"/>
    <p:sldId id="830" r:id="rId38"/>
    <p:sldId id="831" r:id="rId39"/>
    <p:sldId id="608" r:id="rId40"/>
    <p:sldId id="609" r:id="rId41"/>
    <p:sldId id="610" r:id="rId42"/>
    <p:sldId id="611" r:id="rId43"/>
    <p:sldId id="612" r:id="rId4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36" autoAdjust="0"/>
    <p:restoredTop sz="94660"/>
  </p:normalViewPr>
  <p:slideViewPr>
    <p:cSldViewPr snapToGrid="0">
      <p:cViewPr varScale="1">
        <p:scale>
          <a:sx n="87" d="100"/>
          <a:sy n="87" d="100"/>
        </p:scale>
        <p:origin x="39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1:56:06.436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1,'10'0,"9"0,7 0,3 0,13 0,4 0,5 0,-1 0,-3 0,-6 0,2 0,-7 5,-10 2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1:56:42.542"/>
    </inkml:context>
    <inkml:brush xml:id="br0">
      <inkml:brushProperty name="width" value="0.4" units="cm"/>
      <inkml:brushProperty name="height" value="0.8" units="cm"/>
      <inkml:brushProperty name="color" value="#00FD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0,'421'0,"-397"2,0 1,-1 0,1 2,36 12,-33-8,1-2,56 7,387-9,-242-9,-170 5,-34-1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1:56:47.857"/>
    </inkml:context>
    <inkml:brush xml:id="br0">
      <inkml:brushProperty name="width" value="0.4" units="cm"/>
      <inkml:brushProperty name="height" value="0.8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3,'166'-2,"181"5,-205 11,64 2,117-17,-284 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1:56:50.447"/>
    </inkml:context>
    <inkml:brush xml:id="br0">
      <inkml:brushProperty name="width" value="0.4" units="cm"/>
      <inkml:brushProperty name="height" value="0.8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1,'1346'0,"-1318"0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1:56:52.079"/>
    </inkml:context>
    <inkml:brush xml:id="br0">
      <inkml:brushProperty name="width" value="0.4" units="cm"/>
      <inkml:brushProperty name="height" value="0.8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1,'5'5,"7"7,7 7,0 5,2-1,-3 0,7-3,-2-6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1:56:07.722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1,'10'0,"30"5,23 7,17 2,11 8,-1 1,-4-4,-12-4,-14-6,5-4,0-3,6-1,-4-7,-14-1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1:56:10.566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94,'114'2,"128"-4,-66-26,1 1,184-4,-231 24,-105 7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1:56:17.258"/>
    </inkml:context>
    <inkml:brush xml:id="br0">
      <inkml:brushProperty name="width" value="0.4" units="cm"/>
      <inkml:brushProperty name="height" value="0.8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0,'48'4,"0"1,-1 2,51 15,-32-7,-44-11,73 18,1-4,0-5,142 2,-206-16,-3 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1:56:19.149"/>
    </inkml:context>
    <inkml:brush xml:id="br0">
      <inkml:brushProperty name="width" value="0.4" units="cm"/>
      <inkml:brushProperty name="height" value="0.8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1,'10'0,"20"0,24 0,15 0,5 0,1 0,-2 0,-3 0,-3 0,-3 0,9 0,-2 0,-4 0,-8 0,-14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1:56:21.583"/>
    </inkml:context>
    <inkml:brush xml:id="br0">
      <inkml:brushProperty name="width" value="0.4" units="cm"/>
      <inkml:brushProperty name="height" value="0.8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0,'585'0,"-573"1,0 0,0 1,0 1,-1 0,1 0,0 1,17 9,12 3,-17-8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1:56:32.773"/>
    </inkml:context>
    <inkml:brush xml:id="br0">
      <inkml:brushProperty name="width" value="0.4" units="cm"/>
      <inkml:brushProperty name="height" value="0.8" units="cm"/>
      <inkml:brushProperty name="color" value="#FF40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3,'266'-2,"287"5,-374 11,58 2,36-17,-239 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1:56:34.328"/>
    </inkml:context>
    <inkml:brush xml:id="br0">
      <inkml:brushProperty name="width" value="0.4" units="cm"/>
      <inkml:brushProperty name="height" value="0.8" units="cm"/>
      <inkml:brushProperty name="color" value="#FF40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1,'21'0,"23"0,24 0,11 10,8 4,10-1,-7 3,3-1,1-4,-6-3,4-3,-9-2,-13-3,-14 0,-10 0,-9-1,-10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1:56:39.614"/>
    </inkml:context>
    <inkml:brush xml:id="br0">
      <inkml:brushProperty name="width" value="0.4" units="cm"/>
      <inkml:brushProperty name="height" value="0.8" units="cm"/>
      <inkml:brushProperty name="color" value="#00FD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1,'547'21,"-352"-11,-70-3,613 17,-704-24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13/04/2022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1943-704F-4DE4-8850-A0005D2D25CB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7C96-06E4-43E3-963E-CCFD9A100F15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EB5A1-7783-4F9B-8483-445549FEBE25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8A7BC-133B-46C4-9E47-D473924B56E1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E6BA-7128-4686-8A31-29C51CFBC0CE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B7E8-F485-484C-972A-2F854A4F553C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05AAC-A39A-4DEA-AE5A-C05DBEE26458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E9B6-A5C9-4044-912D-CE628192D8D0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F30BD-83B6-4223-B153-A0CA10E12A3B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C022E-B635-465C-A76A-0BDCA64AA026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911D9-CBA6-4D27-A71E-AFAB9C4C8E4C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069F9-23C4-4166-A2F9-45E728ACEBE8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12" Type="http://schemas.openxmlformats.org/officeDocument/2006/relationships/customXml" Target="../ink/ink6.xml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.xml"/><Relationship Id="rId11" Type="http://schemas.openxmlformats.org/officeDocument/2006/relationships/image" Target="../media/image8.png"/><Relationship Id="rId5" Type="http://schemas.openxmlformats.org/officeDocument/2006/relationships/image" Target="../media/image5.png"/><Relationship Id="rId10" Type="http://schemas.openxmlformats.org/officeDocument/2006/relationships/customXml" Target="../ink/ink5.xml"/><Relationship Id="rId4" Type="http://schemas.openxmlformats.org/officeDocument/2006/relationships/customXml" Target="../ink/ink2.xml"/><Relationship Id="rId9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ustomXml" Target="../ink/ink10.xml"/><Relationship Id="rId13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12" Type="http://schemas.openxmlformats.org/officeDocument/2006/relationships/customXml" Target="../ink/ink12.xml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9.xml"/><Relationship Id="rId11" Type="http://schemas.openxmlformats.org/officeDocument/2006/relationships/image" Target="../media/image14.png"/><Relationship Id="rId5" Type="http://schemas.openxmlformats.org/officeDocument/2006/relationships/image" Target="../media/image11.png"/><Relationship Id="rId15" Type="http://schemas.openxmlformats.org/officeDocument/2006/relationships/image" Target="../media/image16.png"/><Relationship Id="rId10" Type="http://schemas.openxmlformats.org/officeDocument/2006/relationships/customXml" Target="../ink/ink11.xml"/><Relationship Id="rId4" Type="http://schemas.openxmlformats.org/officeDocument/2006/relationships/customXml" Target="../ink/ink8.xml"/><Relationship Id="rId9" Type="http://schemas.openxmlformats.org/officeDocument/2006/relationships/image" Target="../media/image13.png"/><Relationship Id="rId14" Type="http://schemas.openxmlformats.org/officeDocument/2006/relationships/customXml" Target="../ink/ink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41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Le coq et le Renard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4AAA9BE5-8D1E-4FA9-AF6B-FA9237A3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874" y="348634"/>
            <a:ext cx="11526252" cy="431360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70000"/>
              </a:lnSpc>
            </a:pPr>
            <a:r>
              <a:rPr lang="fr-FR" sz="2400" dirty="0"/>
              <a:t>Le texte :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Sur la branche d’un arbre était en sentinelle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 vieux Coq adroit et matois.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« Frère, dit un Renard, adoucissant sa voix,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ne sommes plus en querelle :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Paix générale cette fois.</a:t>
            </a:r>
          </a:p>
          <a:p>
            <a:pPr>
              <a:lnSpc>
                <a:spcPct val="150000"/>
              </a:lnSpc>
            </a:pPr>
            <a:endParaRPr lang="fr-FR" dirty="0"/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5220" y="192224"/>
            <a:ext cx="383906" cy="643971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F1954D2-7366-4529-82BD-6B70DE19C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5828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DBD1CB-4DF7-42B3-BF81-093CFFC5A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012" y="346161"/>
            <a:ext cx="11562348" cy="609870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Je viens te l’annoncer ; descends que je t’embrasse ;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Ne me retarde point de grâce 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Je dois faire aujourd’hui vingt postes sans manquer.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Les tiens et toi pouvez vaquer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Sans nulle crainte à vos affaires 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Nous vous y servirons en frères.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Faites-en les feux dès ce soir.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Et cependant viens recevoir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baiser d’amour fraternelle.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387AFF2-42FA-45B1-92E3-B7FF81350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6451AAF-1AC7-423C-B42E-6D220FF997E6}"/>
              </a:ext>
            </a:extLst>
          </p:cNvPr>
          <p:cNvSpPr txBox="1"/>
          <p:nvPr/>
        </p:nvSpPr>
        <p:spPr>
          <a:xfrm>
            <a:off x="7594294" y="1659395"/>
            <a:ext cx="4404066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délivrer vingt messages</a:t>
            </a:r>
          </a:p>
        </p:txBody>
      </p:sp>
    </p:spTree>
    <p:extLst>
      <p:ext uri="{BB962C8B-B14F-4D97-AF65-F5344CB8AC3E}">
        <p14:creationId xmlns:p14="http://schemas.microsoft.com/office/powerpoint/2010/main" val="70374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A40163-CBE1-49E7-9F45-8783813DCF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553" y="315661"/>
            <a:ext cx="11169316" cy="600693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– Ami, reprit le Coq, je ne pouvais jamais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Apprendre une plus douce et meilleure nouvelle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Que celle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 cette paix.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ce m’est une double joie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 la tenir de toi.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</a:p>
          <a:p>
            <a:endParaRPr lang="fr-FR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2A722BB3-CA46-40D2-975F-7B754533B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6589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874" y="348634"/>
            <a:ext cx="11526252" cy="4313603"/>
          </a:xfrm>
        </p:spPr>
        <p:txBody>
          <a:bodyPr>
            <a:norm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vois deux Lévriers,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Qui, je m’assure, sont courriers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Que pour ce sujet on envoie.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Ils vont vite, et seront dans un moment à nous.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descends ; nous pourrons nous entre-baiser tous.</a:t>
            </a:r>
          </a:p>
          <a:p>
            <a:pPr>
              <a:lnSpc>
                <a:spcPct val="150000"/>
              </a:lnSpc>
            </a:pPr>
            <a:endParaRPr lang="fr-FR" dirty="0"/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F1954D2-7366-4529-82BD-6B70DE19C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B3A2A06-ED4F-448B-A7AF-939DB055B1C8}"/>
              </a:ext>
            </a:extLst>
          </p:cNvPr>
          <p:cNvSpPr txBox="1"/>
          <p:nvPr/>
        </p:nvSpPr>
        <p:spPr>
          <a:xfrm>
            <a:off x="5391646" y="1690974"/>
            <a:ext cx="5523508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porteurs de message</a:t>
            </a:r>
          </a:p>
        </p:txBody>
      </p:sp>
    </p:spTree>
    <p:extLst>
      <p:ext uri="{BB962C8B-B14F-4D97-AF65-F5344CB8AC3E}">
        <p14:creationId xmlns:p14="http://schemas.microsoft.com/office/powerpoint/2010/main" val="634524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A40163-CBE1-49E7-9F45-8783813DCF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553" y="315661"/>
            <a:ext cx="11169316" cy="600693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– Adieu, dit le Renard : ma traite est longue à faire.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nous réjouirons du succès de l’affaire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Une autre fois. » Le Galant aussitôt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Tire ses grègues, gagne au haut,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Mal content de son stratagème ;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</a:p>
          <a:p>
            <a:endParaRPr lang="fr-FR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2A722BB3-CA46-40D2-975F-7B754533B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4836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A40163-CBE1-49E7-9F45-8783813DCF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553" y="315661"/>
            <a:ext cx="11169316" cy="600693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notre vieux Coq en soi-même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Se mit à rire de sa peur ;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Car c’est double plaisir de tromper le trompeur.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</a:p>
          <a:p>
            <a:pPr algn="r"/>
            <a:r>
              <a:rPr lang="fr-FR" dirty="0"/>
              <a:t>LA FONTAINE, Fables, Livre II, 15, 1679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2A722BB3-CA46-40D2-975F-7B754533B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86828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2F34B31-6865-4261-8F15-84F8C9A1EEEC}"/>
              </a:ext>
            </a:extLst>
          </p:cNvPr>
          <p:cNvSpPr txBox="1"/>
          <p:nvPr/>
        </p:nvSpPr>
        <p:spPr>
          <a:xfrm>
            <a:off x="892342" y="3086100"/>
            <a:ext cx="651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On échange au bout de 1 min</a:t>
            </a:r>
            <a:r>
              <a:rPr lang="fr-FR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C91947-EA31-47AE-A760-7483DEFEA3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582" y="1895475"/>
            <a:ext cx="2381250" cy="2381250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55C45-73E5-46B6-A1E0-4CE3FD18F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1536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82AED9-3CD7-4223-90AE-310B01BAB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scores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99564565-FC82-4771-8FC9-FC6B1A57A1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7206" y="1537548"/>
            <a:ext cx="7414038" cy="2479572"/>
          </a:xfr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EB34DB4-6EDE-4481-B8EE-009F63BD2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4214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de la semaine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1132189" y="1629802"/>
            <a:ext cx="4421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 (dessus)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deux (2)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cependant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donc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jamais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exprès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5ACC014-EA3C-4D0E-B3D4-B48C95FAD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308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367" y="145826"/>
            <a:ext cx="10515600" cy="1325563"/>
          </a:xfrm>
        </p:spPr>
        <p:txBody>
          <a:bodyPr/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4045" y="1267137"/>
            <a:ext cx="3391894" cy="9819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exprès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12480" y="1785478"/>
            <a:ext cx="2368819" cy="845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deux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462090" y="1241821"/>
            <a:ext cx="2964899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b="1" dirty="0">
                <a:latin typeface="CrayonL" panose="00000500000000000000" pitchFamily="2" charset="0"/>
                <a:cs typeface="Arial" panose="020B0604020202020204" pitchFamily="34" charset="0"/>
              </a:rPr>
              <a:t>sur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438791" y="3344174"/>
            <a:ext cx="3235827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Caveat" panose="00000500000000000000" pitchFamily="2" charset="0"/>
                <a:cs typeface="Arial" panose="020B0604020202020204" pitchFamily="34" charset="0"/>
              </a:rPr>
              <a:t>donc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500346" y="2510933"/>
            <a:ext cx="3302000" cy="950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Baskerville Old Face" panose="02020602080505020303" pitchFamily="18" charset="0"/>
                <a:cs typeface="Arial" panose="020B0604020202020204" pitchFamily="34" charset="0"/>
              </a:rPr>
              <a:t>jamais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2063721" y="2533615"/>
            <a:ext cx="3153020" cy="751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cependant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518742" y="1569778"/>
            <a:ext cx="3142876" cy="5629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cependant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44950" y="4308260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deux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2462090" y="3955444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exprès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5192919" y="3881248"/>
            <a:ext cx="315302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donc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644284" y="374901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sur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610511" y="5202588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jamais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2865084" y="5272454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exprès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988482" y="5093220"/>
            <a:ext cx="3758517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sur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802346" y="2586659"/>
            <a:ext cx="2977173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cependant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8802347" y="4955028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deux</a:t>
            </a:r>
          </a:p>
        </p:txBody>
      </p:sp>
      <p:sp>
        <p:nvSpPr>
          <p:cNvPr id="16" name="Espace réservé du pied de page 15">
            <a:extLst>
              <a:ext uri="{FF2B5EF4-FFF2-40B4-BE49-F238E27FC236}">
                <a16:creationId xmlns:a16="http://schemas.microsoft.com/office/drawing/2014/main" id="{2C7F9687-0432-4EB2-8933-6619A8BD9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8376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lu la fable du coq et du renard.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travaillé sur les rimes.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4C704C-F07B-4DC3-9AEE-7DE91063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7529" y="1468280"/>
            <a:ext cx="2469209" cy="72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donc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3667476" y="387760"/>
            <a:ext cx="3557701" cy="845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624233" y="1147517"/>
            <a:ext cx="2551737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b="1" dirty="0">
                <a:latin typeface="Calibri" panose="020F0502020204030204" pitchFamily="34" charset="0"/>
                <a:cs typeface="Calibri" panose="020F0502020204030204" pitchFamily="34" charset="0"/>
              </a:rPr>
              <a:t>tantôt</a:t>
            </a:r>
            <a:endParaRPr lang="fr-FR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846123" y="2621168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Bahnschrift SemiLight" panose="020B0502040204020203" pitchFamily="34" charset="0"/>
                <a:cs typeface="Arial" panose="020B0604020202020204" pitchFamily="34" charset="0"/>
              </a:rPr>
              <a:t>sur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720089" y="2524901"/>
            <a:ext cx="3103069" cy="9789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cependant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312205" y="1468950"/>
            <a:ext cx="2298991" cy="618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soudain</a:t>
            </a: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4724263" y="3788614"/>
            <a:ext cx="3103069" cy="562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latin typeface="CrayonL" panose="00000500000000000000" pitchFamily="2" charset="0"/>
                <a:cs typeface="Arial" panose="020B0604020202020204" pitchFamily="34" charset="0"/>
              </a:rPr>
              <a:t>celui-ci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65596" y="3913033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165767" y="2744273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deux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8586864" y="387760"/>
            <a:ext cx="229899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sitôt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962598" y="384990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jamais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exprès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483280" y="5352637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010375" y="5056963"/>
            <a:ext cx="3192479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seulement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202854" y="2241743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souvent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9430958" y="4908934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9564FDAD-92C7-4399-9E2C-B93C6FBBE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6109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624DD8-0079-47EC-92AE-4DB40EDE7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Rappel de la leçon : la rime.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E022F1B-11BB-4F78-9D68-579DE37B23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43" y="1825625"/>
            <a:ext cx="10802957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Définition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: n.m. Retour, à la fin de deux ou plusieurs vers, de la même con</a:t>
            </a:r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son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ance de la terminaison, accentuée, du mot final.</a:t>
            </a:r>
          </a:p>
          <a:p>
            <a:endParaRPr lang="fr-FR" dirty="0"/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Faire rimer, c’est donc reproduire le même son à la fin de vers/de lignes de la poésie.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D627034-8E97-41FA-BC58-799113ACB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9010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0C726F5-DF3E-4E87-A74D-D685965DD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Richesse des rimes : pauvre/suffisante/riche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980396-BD7F-41FD-92C9-7994E55D6A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1344"/>
            <a:ext cx="10515600" cy="5100809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Une rime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pauvre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est caractérisée par la rime d’un seul son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exemple : comprom</a:t>
            </a:r>
            <a:r>
              <a:rPr lang="fr-FR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/ trah</a:t>
            </a:r>
            <a:r>
              <a:rPr lang="fr-FR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Une rime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suffisante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est caractérisée par la rime de deux sons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exemple : compro</a:t>
            </a:r>
            <a:r>
              <a:rPr lang="fr-FR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fr-FR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/infa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fr-FR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Une rime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riche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est caractérisée par la rime de trois sons (ou plus),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exemple : compr</a:t>
            </a:r>
            <a:r>
              <a:rPr lang="fr-FR" dirty="0">
                <a:solidFill>
                  <a:srgbClr val="FF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fr-FR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/astron</a:t>
            </a:r>
            <a:r>
              <a:rPr lang="fr-FR" dirty="0">
                <a:solidFill>
                  <a:srgbClr val="FF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fr-FR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8710AC9-7610-4DA6-952C-C0F6F9DC8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87585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0C726F5-DF3E-4E87-A74D-D685965DD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769" y="136525"/>
            <a:ext cx="11853231" cy="2014518"/>
          </a:xfrm>
        </p:spPr>
        <p:txBody>
          <a:bodyPr/>
          <a:lstStyle/>
          <a:p>
            <a:r>
              <a:rPr lang="fr-FR" dirty="0"/>
              <a:t>Disposition des rimes : plates/croisées/embrasées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980396-BD7F-41FD-92C9-7994E55D6A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1344"/>
            <a:ext cx="10515600" cy="5100809"/>
          </a:xfrm>
        </p:spPr>
        <p:txBody>
          <a:bodyPr>
            <a:norm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rimes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plates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se suivent par groupe de deux (forme AABB).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Sans nulle crainte à vos aff</a:t>
            </a:r>
            <a:r>
              <a:rPr lang="fr-FR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aires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Nous vous y servirons en fr</a:t>
            </a:r>
            <a:r>
              <a:rPr lang="fr-FR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ères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Faites-en les feux dès ce s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oir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Et cependant viens recev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oir</a:t>
            </a:r>
          </a:p>
          <a:p>
            <a:pPr marL="0" indent="0">
              <a:lnSpc>
                <a:spcPct val="170000"/>
              </a:lnSpc>
              <a:buNone/>
            </a:pPr>
            <a:endParaRPr lang="fr-FR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8710AC9-7610-4DA6-952C-C0F6F9DC8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6477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D3F48F-D001-47BB-BCB3-F0E9271F18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51692"/>
            <a:ext cx="10515600" cy="5725271"/>
          </a:xfrm>
        </p:spPr>
        <p:txBody>
          <a:bodyPr>
            <a:normAutofit/>
          </a:bodyPr>
          <a:lstStyle/>
          <a:p>
            <a:endParaRPr lang="fr-FR" dirty="0"/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rimes sont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croisées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en cas d’alternance (forme ABAB).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Maître Corbeau, sur un arbre per</a:t>
            </a:r>
            <a:r>
              <a:rPr lang="fr-FR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Tenait en son bec un from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Maître Renard, par l'odeur allé</a:t>
            </a:r>
            <a:r>
              <a:rPr lang="fr-FR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,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Lui tint à peu près ce lang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9B26B7D-74A6-4DE6-B208-5EA80CC4F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5917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D3F48F-D001-47BB-BCB3-F0E9271F18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51692"/>
            <a:ext cx="10515600" cy="5725271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rimes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embrassées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sont encadrées par une rime de sonorité différente (forme ABBA). 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– Ami, reprit le Coq, je ne pouvais jam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Apprendre une plus douce et meilleure nouv</a:t>
            </a:r>
            <a:r>
              <a:rPr lang="fr-FR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elle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Que c</a:t>
            </a:r>
            <a:r>
              <a:rPr lang="fr-FR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elle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De cette p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aix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9B26B7D-74A6-4DE6-B208-5EA80CC4F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8810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624DD8-0079-47EC-92AE-4DB40EDE7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reprise leçon : le futur.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E022F1B-11BB-4F78-9D68-579DE37B23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877" y="1825625"/>
            <a:ext cx="10780923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futur c’est ce qui arrivera plus tard.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demain, tout à l’heure, la semaine prochaine, l’année prochaine, dans 1 minute, bientôt……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Dans un an, après demain, la prochaine fois, quand je serai grand…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D627034-8E97-41FA-BC58-799113ACB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ACE3C2-F030-4633-B0DD-5B565067C3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5696" y="365125"/>
            <a:ext cx="2230686" cy="223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09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82DFFB-ACF4-4F3B-9466-E025CCB0B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C’est un temps que j’aime bien…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4218908-95CA-4497-89EB-E485CD2739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sz="3600" dirty="0"/>
              <a:t>… car ce sont toujours les mêmes terminaisons.</a:t>
            </a:r>
          </a:p>
          <a:p>
            <a:pPr marL="0" indent="0">
              <a:buNone/>
            </a:pPr>
            <a:endParaRPr lang="fr-FR" sz="3600" dirty="0"/>
          </a:p>
          <a:p>
            <a:pPr marL="0" indent="0" algn="ctr">
              <a:buNone/>
            </a:pPr>
            <a:r>
              <a:rPr lang="fr-FR" sz="4800" dirty="0">
                <a:solidFill>
                  <a:srgbClr val="FF0000"/>
                </a:solidFill>
              </a:rPr>
              <a:t>ai – as – a – </a:t>
            </a:r>
            <a:r>
              <a:rPr lang="fr-FR" sz="4800" dirty="0" err="1">
                <a:solidFill>
                  <a:srgbClr val="FF0000"/>
                </a:solidFill>
              </a:rPr>
              <a:t>ons</a:t>
            </a:r>
            <a:r>
              <a:rPr lang="fr-FR" sz="4800" dirty="0">
                <a:solidFill>
                  <a:srgbClr val="FF0000"/>
                </a:solidFill>
              </a:rPr>
              <a:t> – </a:t>
            </a:r>
            <a:r>
              <a:rPr lang="fr-FR" sz="4800" dirty="0" err="1">
                <a:solidFill>
                  <a:srgbClr val="FF0000"/>
                </a:solidFill>
              </a:rPr>
              <a:t>ez</a:t>
            </a:r>
            <a:r>
              <a:rPr lang="fr-FR" sz="4800" dirty="0">
                <a:solidFill>
                  <a:srgbClr val="FF0000"/>
                </a:solidFill>
              </a:rPr>
              <a:t> – ont</a:t>
            </a:r>
          </a:p>
          <a:p>
            <a:pPr marL="0" indent="0">
              <a:buNone/>
            </a:pPr>
            <a:endParaRPr lang="fr-FR" sz="3600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FF756F6-90D1-4CDD-94CD-BAE3AB2B4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3236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46417" y="596312"/>
            <a:ext cx="11499166" cy="5892623"/>
          </a:xfrm>
          <a:ln>
            <a:solidFill>
              <a:schemeClr val="bg1"/>
            </a:solidFill>
          </a:ln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fr-FR" sz="3600" baseline="30000" dirty="0">
                <a:latin typeface="Arial" panose="020B0604020202020204" pitchFamily="34" charset="0"/>
                <a:cs typeface="Arial" panose="020B0604020202020204" pitchFamily="34" charset="0"/>
              </a:rPr>
              <a:t>er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et 2 </a:t>
            </a:r>
            <a:r>
              <a:rPr lang="fr-FR" sz="3600" dirty="0" err="1">
                <a:latin typeface="Arial" panose="020B0604020202020204" pitchFamily="34" charset="0"/>
                <a:cs typeface="Arial" panose="020B0604020202020204" pitchFamily="34" charset="0"/>
              </a:rPr>
              <a:t>ème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groupe : on garde le verbe à l’infinitif.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On ajoute les terminaisons : 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 – as – a – </a:t>
            </a:r>
            <a:r>
              <a:rPr lang="fr-FR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ons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fr-FR" sz="36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  <a:r>
              <a:rPr lang="fr-FR" sz="3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ont.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Ex : 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grossir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Je </a:t>
            </a:r>
            <a:r>
              <a:rPr lang="fr-FR" sz="4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grossir</a:t>
            </a:r>
            <a:r>
              <a:rPr lang="fr-FR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			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nous</a:t>
            </a:r>
            <a:r>
              <a:rPr lang="fr-FR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4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grossir</a:t>
            </a:r>
            <a:r>
              <a:rPr lang="fr-FR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Tu </a:t>
            </a:r>
            <a:r>
              <a:rPr lang="fr-FR" sz="4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grossir</a:t>
            </a:r>
            <a:r>
              <a:rPr lang="fr-FR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		       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fr-FR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4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grossir</a:t>
            </a:r>
            <a:r>
              <a:rPr lang="fr-FR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Il </a:t>
            </a:r>
            <a:r>
              <a:rPr lang="fr-FR" sz="400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grossir</a:t>
            </a:r>
            <a:r>
              <a:rPr lang="fr-FR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			</a:t>
            </a: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ils </a:t>
            </a:r>
            <a:r>
              <a:rPr lang="fr-FR" sz="40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grossir</a:t>
            </a:r>
            <a:r>
              <a:rPr lang="fr-FR" sz="4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ont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60380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08282E-EA97-4284-8F17-A95F8357C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verbes du 3</a:t>
            </a:r>
            <a:r>
              <a:rPr lang="fr-FR" baseline="30000" dirty="0"/>
              <a:t>ème</a:t>
            </a:r>
            <a:r>
              <a:rPr lang="fr-FR" dirty="0"/>
              <a:t> groupe au futur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8542823-FE14-4FDA-ACD6-61F85AFEB2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spcAft>
                <a:spcPts val="600"/>
              </a:spcAft>
              <a:buNone/>
            </a:pPr>
            <a:r>
              <a:rPr lang="fr-FR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Pour conjuguer un verbe du 3</a:t>
            </a:r>
            <a:r>
              <a:rPr lang="fr-FR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ème</a:t>
            </a:r>
            <a:r>
              <a:rPr lang="fr-FR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groupe au futur, j’ajoute les terminaisons</a:t>
            </a:r>
          </a:p>
          <a:p>
            <a:pPr marL="0" indent="0" algn="ctr">
              <a:lnSpc>
                <a:spcPct val="150000"/>
              </a:lnSpc>
              <a:spcAft>
                <a:spcPts val="600"/>
              </a:spcAft>
              <a:buNone/>
            </a:pPr>
            <a:r>
              <a:rPr lang="fr-FR" sz="39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ai – as – a – </a:t>
            </a:r>
            <a:r>
              <a:rPr lang="fr-FR" sz="39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ons</a:t>
            </a:r>
            <a:r>
              <a:rPr lang="fr-FR" sz="39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– </a:t>
            </a:r>
            <a:r>
              <a:rPr lang="fr-FR" sz="39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ez</a:t>
            </a:r>
            <a:r>
              <a:rPr lang="fr-FR" sz="39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-ont</a:t>
            </a:r>
            <a:endParaRPr lang="fr-FR" sz="39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spcAft>
                <a:spcPts val="600"/>
              </a:spcAft>
              <a:buNone/>
            </a:pPr>
            <a:r>
              <a:rPr lang="fr-FR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 radical du futur.</a:t>
            </a:r>
          </a:p>
          <a:p>
            <a:pPr marL="0" indent="0">
              <a:lnSpc>
                <a:spcPct val="150000"/>
              </a:lnSpc>
              <a:spcAft>
                <a:spcPts val="600"/>
              </a:spcAft>
              <a:buNone/>
            </a:pPr>
            <a:r>
              <a:rPr lang="fr-FR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 je ne connais pas bien le radical, je me dis dans ma tête « demain ».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C45A15E-F840-472F-B0E8-51EF833C0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8475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A051BD-52C4-4CFE-9F2C-D6534B1EB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 de rappel.</a:t>
            </a:r>
          </a:p>
        </p:txBody>
      </p:sp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AEA6E24E-DA90-4799-98DA-B945FEC7EC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43973"/>
          <a:stretch/>
        </p:blipFill>
        <p:spPr>
          <a:xfrm>
            <a:off x="1825310" y="2190750"/>
            <a:ext cx="7688568" cy="2977729"/>
          </a:xfr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9583C58-C6F4-4D92-84CC-3F954BFB8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2905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49217" y="1924777"/>
            <a:ext cx="3458378" cy="4351338"/>
          </a:xfrm>
        </p:spPr>
        <p:txBody>
          <a:bodyPr/>
          <a:lstStyle/>
          <a:p>
            <a:r>
              <a:rPr lang="fr-FR" sz="3600" dirty="0"/>
              <a:t>Être :</a:t>
            </a:r>
          </a:p>
          <a:p>
            <a:pPr marL="0" indent="0">
              <a:buNone/>
            </a:pPr>
            <a:r>
              <a:rPr lang="fr-FR" sz="3600" dirty="0"/>
              <a:t>Je ser</a:t>
            </a:r>
            <a:r>
              <a:rPr lang="fr-FR" sz="3600" dirty="0">
                <a:solidFill>
                  <a:srgbClr val="FF0000"/>
                </a:solidFill>
              </a:rPr>
              <a:t>ai</a:t>
            </a:r>
          </a:p>
          <a:p>
            <a:pPr marL="0" indent="0">
              <a:buNone/>
            </a:pPr>
            <a:r>
              <a:rPr lang="fr-FR" sz="3600" dirty="0"/>
              <a:t>Tu ser</a:t>
            </a:r>
            <a:r>
              <a:rPr lang="fr-FR" sz="3600" dirty="0">
                <a:solidFill>
                  <a:srgbClr val="FF0000"/>
                </a:solidFill>
              </a:rPr>
              <a:t>as</a:t>
            </a:r>
          </a:p>
          <a:p>
            <a:pPr marL="0" indent="0">
              <a:buNone/>
            </a:pPr>
            <a:r>
              <a:rPr lang="fr-FR" sz="3600" dirty="0"/>
              <a:t>Il ser</a:t>
            </a:r>
            <a:r>
              <a:rPr lang="fr-FR" sz="3600" dirty="0">
                <a:solidFill>
                  <a:srgbClr val="FF0000"/>
                </a:solidFill>
              </a:rPr>
              <a:t>a</a:t>
            </a:r>
          </a:p>
          <a:p>
            <a:pPr marL="0" indent="0">
              <a:buNone/>
            </a:pPr>
            <a:r>
              <a:rPr lang="fr-FR" sz="3600" dirty="0"/>
              <a:t>Nous </a:t>
            </a:r>
            <a:r>
              <a:rPr lang="fr-FR" sz="3600" dirty="0">
                <a:solidFill>
                  <a:srgbClr val="FF0000"/>
                </a:solidFill>
              </a:rPr>
              <a:t>serons</a:t>
            </a:r>
          </a:p>
          <a:p>
            <a:pPr marL="0" indent="0">
              <a:buNone/>
            </a:pPr>
            <a:r>
              <a:rPr lang="fr-FR" sz="3600" dirty="0"/>
              <a:t>Vous ser</a:t>
            </a:r>
            <a:r>
              <a:rPr lang="fr-FR" sz="3600" dirty="0">
                <a:solidFill>
                  <a:srgbClr val="FF0000"/>
                </a:solidFill>
              </a:rPr>
              <a:t>ez</a:t>
            </a:r>
          </a:p>
          <a:p>
            <a:pPr marL="0" indent="0">
              <a:buNone/>
            </a:pPr>
            <a:r>
              <a:rPr lang="fr-FR" sz="3600" dirty="0"/>
              <a:t>Ils ser</a:t>
            </a:r>
            <a:r>
              <a:rPr lang="fr-FR" sz="3600" dirty="0">
                <a:solidFill>
                  <a:srgbClr val="FF0000"/>
                </a:solidFill>
              </a:rPr>
              <a:t>ont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CA36A43-0C9F-4C12-BD1C-1A4DC99CAB3F}"/>
              </a:ext>
            </a:extLst>
          </p:cNvPr>
          <p:cNvSpPr txBox="1"/>
          <p:nvPr/>
        </p:nvSpPr>
        <p:spPr>
          <a:xfrm>
            <a:off x="2776251" y="503098"/>
            <a:ext cx="4483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Demain …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63A8BDDA-E8F4-4560-8FCE-C0D876FE897C}"/>
              </a:ext>
            </a:extLst>
          </p:cNvPr>
          <p:cNvSpPr txBox="1">
            <a:spLocks/>
          </p:cNvSpPr>
          <p:nvPr/>
        </p:nvSpPr>
        <p:spPr>
          <a:xfrm>
            <a:off x="6096000" y="1924777"/>
            <a:ext cx="345837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dirty="0"/>
              <a:t>avoir 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dirty="0"/>
              <a:t>J’aur</a:t>
            </a:r>
            <a:r>
              <a:rPr lang="fr-FR" sz="3600" dirty="0">
                <a:solidFill>
                  <a:srgbClr val="FF0000"/>
                </a:solidFill>
              </a:rPr>
              <a:t>ai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dirty="0"/>
              <a:t>Tu aur</a:t>
            </a:r>
            <a:r>
              <a:rPr lang="fr-FR" sz="3600" dirty="0">
                <a:solidFill>
                  <a:srgbClr val="FF0000"/>
                </a:solidFill>
              </a:rPr>
              <a:t>as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dirty="0"/>
              <a:t>Il aur</a:t>
            </a:r>
            <a:r>
              <a:rPr lang="fr-FR" sz="3600" dirty="0">
                <a:solidFill>
                  <a:srgbClr val="FF0000"/>
                </a:solidFill>
              </a:rPr>
              <a:t>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dirty="0"/>
              <a:t>Nous </a:t>
            </a:r>
            <a:r>
              <a:rPr lang="fr-FR" sz="3600" dirty="0">
                <a:solidFill>
                  <a:srgbClr val="FF0000"/>
                </a:solidFill>
              </a:rPr>
              <a:t>aurons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dirty="0"/>
              <a:t>Vous aur</a:t>
            </a:r>
            <a:r>
              <a:rPr lang="fr-FR" sz="3600" dirty="0">
                <a:solidFill>
                  <a:srgbClr val="FF0000"/>
                </a:solidFill>
              </a:rPr>
              <a:t>ez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dirty="0"/>
              <a:t>Ils aur</a:t>
            </a:r>
            <a:r>
              <a:rPr lang="fr-FR" sz="3600" dirty="0">
                <a:solidFill>
                  <a:srgbClr val="FF0000"/>
                </a:solidFill>
              </a:rPr>
              <a:t>ont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480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3600" dirty="0"/>
              <a:t>faire :</a:t>
            </a:r>
          </a:p>
          <a:p>
            <a:pPr marL="0" indent="0">
              <a:buNone/>
            </a:pPr>
            <a:r>
              <a:rPr lang="fr-FR" sz="3600" dirty="0"/>
              <a:t>Je fer</a:t>
            </a:r>
            <a:r>
              <a:rPr lang="fr-FR" sz="3600" dirty="0">
                <a:solidFill>
                  <a:srgbClr val="FF0000"/>
                </a:solidFill>
              </a:rPr>
              <a:t>ai</a:t>
            </a:r>
          </a:p>
          <a:p>
            <a:pPr marL="0" indent="0">
              <a:buNone/>
            </a:pPr>
            <a:r>
              <a:rPr lang="fr-FR" sz="3600" dirty="0"/>
              <a:t>Tu fer</a:t>
            </a:r>
            <a:r>
              <a:rPr lang="fr-FR" sz="3600" dirty="0">
                <a:solidFill>
                  <a:srgbClr val="FF0000"/>
                </a:solidFill>
              </a:rPr>
              <a:t>as</a:t>
            </a:r>
          </a:p>
          <a:p>
            <a:pPr marL="0" indent="0">
              <a:buNone/>
            </a:pPr>
            <a:r>
              <a:rPr lang="fr-FR" sz="3600" dirty="0"/>
              <a:t>Il fer</a:t>
            </a:r>
            <a:r>
              <a:rPr lang="fr-FR" sz="3600" dirty="0">
                <a:solidFill>
                  <a:srgbClr val="FF0000"/>
                </a:solidFill>
              </a:rPr>
              <a:t>a</a:t>
            </a:r>
          </a:p>
          <a:p>
            <a:pPr marL="0" indent="0">
              <a:buNone/>
            </a:pPr>
            <a:r>
              <a:rPr lang="fr-FR" sz="3600" dirty="0"/>
              <a:t>Nous fer</a:t>
            </a:r>
            <a:r>
              <a:rPr lang="fr-FR" sz="3600" dirty="0">
                <a:solidFill>
                  <a:srgbClr val="FF0000"/>
                </a:solidFill>
              </a:rPr>
              <a:t>ons</a:t>
            </a:r>
          </a:p>
          <a:p>
            <a:pPr marL="0" indent="0">
              <a:buNone/>
            </a:pPr>
            <a:r>
              <a:rPr lang="fr-FR" sz="3600" dirty="0"/>
              <a:t>Vous fer</a:t>
            </a:r>
            <a:r>
              <a:rPr lang="fr-FR" sz="3600" dirty="0">
                <a:solidFill>
                  <a:srgbClr val="FF0000"/>
                </a:solidFill>
              </a:rPr>
              <a:t>ez</a:t>
            </a:r>
          </a:p>
          <a:p>
            <a:pPr marL="0" indent="0">
              <a:buNone/>
            </a:pPr>
            <a:r>
              <a:rPr lang="fr-FR" sz="3600" dirty="0"/>
              <a:t>Ils fer</a:t>
            </a:r>
            <a:r>
              <a:rPr lang="fr-FR" sz="3600" dirty="0">
                <a:solidFill>
                  <a:srgbClr val="FF0000"/>
                </a:solidFill>
              </a:rPr>
              <a:t>ont</a:t>
            </a:r>
          </a:p>
          <a:p>
            <a:endParaRPr 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5778910" y="1790752"/>
            <a:ext cx="28194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dirty="0"/>
              <a:t>aller :</a:t>
            </a:r>
          </a:p>
          <a:p>
            <a:pPr marL="0" indent="0">
              <a:buNone/>
            </a:pPr>
            <a:r>
              <a:rPr lang="fr-FR" sz="3600" dirty="0"/>
              <a:t>J’ ir</a:t>
            </a:r>
            <a:r>
              <a:rPr lang="fr-FR" sz="3600" dirty="0">
                <a:solidFill>
                  <a:srgbClr val="FF0000"/>
                </a:solidFill>
              </a:rPr>
              <a:t>ai</a:t>
            </a:r>
          </a:p>
          <a:p>
            <a:pPr marL="0" indent="0">
              <a:buNone/>
            </a:pPr>
            <a:r>
              <a:rPr lang="fr-FR" sz="3600" dirty="0"/>
              <a:t>Tu ir</a:t>
            </a:r>
            <a:r>
              <a:rPr lang="fr-FR" sz="3600" dirty="0">
                <a:solidFill>
                  <a:srgbClr val="FF0000"/>
                </a:solidFill>
              </a:rPr>
              <a:t>as</a:t>
            </a:r>
          </a:p>
          <a:p>
            <a:pPr marL="0" indent="0">
              <a:buNone/>
            </a:pPr>
            <a:r>
              <a:rPr lang="fr-FR" sz="3600" dirty="0"/>
              <a:t>Il ir</a:t>
            </a:r>
            <a:r>
              <a:rPr lang="fr-FR" sz="3600" dirty="0">
                <a:solidFill>
                  <a:srgbClr val="FF0000"/>
                </a:solidFill>
              </a:rPr>
              <a:t>a</a:t>
            </a:r>
          </a:p>
          <a:p>
            <a:pPr marL="0" indent="0">
              <a:buNone/>
            </a:pPr>
            <a:r>
              <a:rPr lang="fr-FR" sz="3600" dirty="0"/>
              <a:t>Nous ir</a:t>
            </a:r>
            <a:r>
              <a:rPr lang="fr-FR" sz="3600" dirty="0">
                <a:solidFill>
                  <a:srgbClr val="FF0000"/>
                </a:solidFill>
              </a:rPr>
              <a:t>ons</a:t>
            </a:r>
          </a:p>
          <a:p>
            <a:pPr marL="0" indent="0">
              <a:buNone/>
            </a:pPr>
            <a:r>
              <a:rPr lang="fr-FR" sz="3600" dirty="0"/>
              <a:t>Vous ir</a:t>
            </a:r>
            <a:r>
              <a:rPr lang="fr-FR" sz="3600" dirty="0">
                <a:solidFill>
                  <a:srgbClr val="FF0000"/>
                </a:solidFill>
              </a:rPr>
              <a:t>ez</a:t>
            </a:r>
          </a:p>
          <a:p>
            <a:pPr marL="0" indent="0">
              <a:buNone/>
            </a:pPr>
            <a:r>
              <a:rPr lang="fr-FR" sz="3600" dirty="0"/>
              <a:t>Ils ir</a:t>
            </a:r>
            <a:r>
              <a:rPr lang="fr-FR" sz="3600" dirty="0">
                <a:solidFill>
                  <a:srgbClr val="FF0000"/>
                </a:solidFill>
              </a:rPr>
              <a:t>ont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9494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Prendre et pouvoir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3600" dirty="0"/>
              <a:t>prendre :</a:t>
            </a:r>
          </a:p>
          <a:p>
            <a:pPr marL="0" indent="0">
              <a:buNone/>
            </a:pPr>
            <a:r>
              <a:rPr lang="fr-FR" sz="3600" dirty="0"/>
              <a:t>Je prendr</a:t>
            </a:r>
            <a:r>
              <a:rPr lang="fr-FR" sz="3600" dirty="0">
                <a:solidFill>
                  <a:srgbClr val="FF0000"/>
                </a:solidFill>
              </a:rPr>
              <a:t>ai</a:t>
            </a:r>
          </a:p>
          <a:p>
            <a:pPr marL="0" indent="0">
              <a:buNone/>
            </a:pPr>
            <a:r>
              <a:rPr lang="fr-FR" sz="3600" dirty="0"/>
              <a:t>Tu prendr</a:t>
            </a:r>
            <a:r>
              <a:rPr lang="fr-FR" sz="3600" dirty="0">
                <a:solidFill>
                  <a:srgbClr val="FF0000"/>
                </a:solidFill>
              </a:rPr>
              <a:t>as</a:t>
            </a:r>
          </a:p>
          <a:p>
            <a:pPr marL="0" indent="0">
              <a:buNone/>
            </a:pPr>
            <a:r>
              <a:rPr lang="fr-FR" sz="3600" dirty="0"/>
              <a:t>Il prendr</a:t>
            </a:r>
            <a:r>
              <a:rPr lang="fr-FR" sz="3600" dirty="0">
                <a:solidFill>
                  <a:srgbClr val="FF0000"/>
                </a:solidFill>
              </a:rPr>
              <a:t>a</a:t>
            </a:r>
          </a:p>
          <a:p>
            <a:pPr marL="0" indent="0">
              <a:buNone/>
            </a:pPr>
            <a:r>
              <a:rPr lang="fr-FR" sz="3600" dirty="0"/>
              <a:t>Nous prendr</a:t>
            </a:r>
            <a:r>
              <a:rPr lang="fr-FR" sz="3600" dirty="0">
                <a:solidFill>
                  <a:srgbClr val="FF0000"/>
                </a:solidFill>
              </a:rPr>
              <a:t>ons</a:t>
            </a:r>
          </a:p>
          <a:p>
            <a:pPr marL="0" indent="0">
              <a:buNone/>
            </a:pPr>
            <a:r>
              <a:rPr lang="fr-FR" sz="3600" dirty="0"/>
              <a:t>Vous prendr</a:t>
            </a:r>
            <a:r>
              <a:rPr lang="fr-FR" sz="3600" dirty="0">
                <a:solidFill>
                  <a:srgbClr val="FF0000"/>
                </a:solidFill>
              </a:rPr>
              <a:t>ez</a:t>
            </a:r>
          </a:p>
          <a:p>
            <a:pPr marL="0" indent="0">
              <a:buNone/>
            </a:pPr>
            <a:r>
              <a:rPr lang="fr-FR" sz="3600" dirty="0"/>
              <a:t>Ils prendr</a:t>
            </a:r>
            <a:r>
              <a:rPr lang="fr-FR" sz="3600" dirty="0">
                <a:solidFill>
                  <a:srgbClr val="FF0000"/>
                </a:solidFill>
              </a:rPr>
              <a:t>ont</a:t>
            </a:r>
          </a:p>
          <a:p>
            <a:endParaRPr 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5778909" y="1790752"/>
            <a:ext cx="363056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dirty="0"/>
              <a:t>pouvoir :</a:t>
            </a:r>
          </a:p>
          <a:p>
            <a:pPr marL="0" indent="0">
              <a:buNone/>
            </a:pPr>
            <a:r>
              <a:rPr lang="fr-FR" sz="3600" dirty="0"/>
              <a:t>Je pourr</a:t>
            </a:r>
            <a:r>
              <a:rPr lang="fr-FR" sz="3600" dirty="0">
                <a:solidFill>
                  <a:srgbClr val="FF0000"/>
                </a:solidFill>
              </a:rPr>
              <a:t>ai</a:t>
            </a:r>
          </a:p>
          <a:p>
            <a:pPr marL="0" indent="0">
              <a:buNone/>
            </a:pPr>
            <a:r>
              <a:rPr lang="fr-FR" sz="3600" dirty="0"/>
              <a:t>Tu pourr</a:t>
            </a:r>
            <a:r>
              <a:rPr lang="fr-FR" sz="3600" dirty="0">
                <a:solidFill>
                  <a:srgbClr val="FF0000"/>
                </a:solidFill>
              </a:rPr>
              <a:t>as</a:t>
            </a:r>
          </a:p>
          <a:p>
            <a:pPr marL="0" indent="0">
              <a:buNone/>
            </a:pPr>
            <a:r>
              <a:rPr lang="fr-FR" sz="3600" dirty="0"/>
              <a:t>Il pourr</a:t>
            </a:r>
            <a:r>
              <a:rPr lang="fr-FR" sz="3600" dirty="0">
                <a:solidFill>
                  <a:srgbClr val="FF0000"/>
                </a:solidFill>
              </a:rPr>
              <a:t>a</a:t>
            </a:r>
          </a:p>
          <a:p>
            <a:pPr marL="0" indent="0">
              <a:buNone/>
            </a:pPr>
            <a:r>
              <a:rPr lang="fr-FR" sz="3600" dirty="0"/>
              <a:t>Nous pourr</a:t>
            </a:r>
            <a:r>
              <a:rPr lang="fr-FR" sz="3600" dirty="0">
                <a:solidFill>
                  <a:srgbClr val="FF0000"/>
                </a:solidFill>
              </a:rPr>
              <a:t>ons</a:t>
            </a:r>
          </a:p>
          <a:p>
            <a:pPr marL="0" indent="0">
              <a:buNone/>
            </a:pPr>
            <a:r>
              <a:rPr lang="fr-FR" sz="3600" dirty="0"/>
              <a:t>Vous pourr</a:t>
            </a:r>
            <a:r>
              <a:rPr lang="fr-FR" sz="3600" dirty="0">
                <a:solidFill>
                  <a:srgbClr val="FF0000"/>
                </a:solidFill>
              </a:rPr>
              <a:t>ez</a:t>
            </a:r>
          </a:p>
          <a:p>
            <a:pPr marL="0" indent="0">
              <a:buNone/>
            </a:pPr>
            <a:r>
              <a:rPr lang="fr-FR" sz="3600" dirty="0"/>
              <a:t>Ils pourr</a:t>
            </a:r>
            <a:r>
              <a:rPr lang="fr-FR" sz="3600" dirty="0">
                <a:solidFill>
                  <a:srgbClr val="FF0000"/>
                </a:solidFill>
              </a:rPr>
              <a:t>ont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977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venir et mettre </a:t>
            </a:r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016910" cy="4351338"/>
          </a:xfrm>
        </p:spPr>
        <p:txBody>
          <a:bodyPr>
            <a:normAutofit/>
          </a:bodyPr>
          <a:lstStyle/>
          <a:p>
            <a:r>
              <a:rPr lang="fr-FR" sz="3600" dirty="0"/>
              <a:t>venir :</a:t>
            </a:r>
          </a:p>
          <a:p>
            <a:pPr marL="0" indent="0">
              <a:buNone/>
            </a:pPr>
            <a:r>
              <a:rPr lang="fr-FR" sz="3600" dirty="0"/>
              <a:t>Je viendr</a:t>
            </a:r>
            <a:r>
              <a:rPr lang="fr-FR" sz="3600" dirty="0">
                <a:solidFill>
                  <a:srgbClr val="FF0000"/>
                </a:solidFill>
              </a:rPr>
              <a:t>ai</a:t>
            </a:r>
          </a:p>
          <a:p>
            <a:pPr marL="0" indent="0">
              <a:buNone/>
            </a:pPr>
            <a:r>
              <a:rPr lang="fr-FR" sz="3600" dirty="0"/>
              <a:t>Tu viendr</a:t>
            </a:r>
            <a:r>
              <a:rPr lang="fr-FR" sz="3600" dirty="0">
                <a:solidFill>
                  <a:srgbClr val="FF0000"/>
                </a:solidFill>
              </a:rPr>
              <a:t>as</a:t>
            </a:r>
          </a:p>
          <a:p>
            <a:pPr marL="0" indent="0">
              <a:buNone/>
            </a:pPr>
            <a:r>
              <a:rPr lang="fr-FR" sz="3600" dirty="0"/>
              <a:t>Il viendr</a:t>
            </a:r>
            <a:r>
              <a:rPr lang="fr-FR" sz="3600" dirty="0">
                <a:solidFill>
                  <a:srgbClr val="FF0000"/>
                </a:solidFill>
              </a:rPr>
              <a:t>a</a:t>
            </a:r>
          </a:p>
          <a:p>
            <a:pPr marL="0" indent="0">
              <a:buNone/>
            </a:pPr>
            <a:r>
              <a:rPr lang="fr-FR" sz="3600" dirty="0"/>
              <a:t>Nous viendr</a:t>
            </a:r>
            <a:r>
              <a:rPr lang="fr-FR" sz="3600" dirty="0">
                <a:solidFill>
                  <a:srgbClr val="FF0000"/>
                </a:solidFill>
              </a:rPr>
              <a:t>ons</a:t>
            </a:r>
          </a:p>
          <a:p>
            <a:pPr marL="0" indent="0">
              <a:buNone/>
            </a:pPr>
            <a:r>
              <a:rPr lang="fr-FR" sz="3600" dirty="0"/>
              <a:t>Vous viendr</a:t>
            </a:r>
            <a:r>
              <a:rPr lang="fr-FR" sz="3600" dirty="0">
                <a:solidFill>
                  <a:srgbClr val="FF0000"/>
                </a:solidFill>
              </a:rPr>
              <a:t>ez</a:t>
            </a:r>
          </a:p>
          <a:p>
            <a:pPr marL="0" indent="0">
              <a:buNone/>
            </a:pPr>
            <a:r>
              <a:rPr lang="fr-FR" sz="3600" dirty="0"/>
              <a:t>Ils viendr</a:t>
            </a:r>
            <a:r>
              <a:rPr lang="fr-FR" sz="3600" dirty="0">
                <a:solidFill>
                  <a:srgbClr val="FF0000"/>
                </a:solidFill>
              </a:rPr>
              <a:t>ont</a:t>
            </a:r>
          </a:p>
          <a:p>
            <a:endParaRPr lang="fr-FR" dirty="0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5149645" y="1690688"/>
            <a:ext cx="501691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dirty="0"/>
              <a:t>mettre :</a:t>
            </a:r>
          </a:p>
          <a:p>
            <a:pPr marL="0" indent="0">
              <a:buNone/>
            </a:pPr>
            <a:r>
              <a:rPr lang="fr-FR" sz="3600" dirty="0"/>
              <a:t>Je mettr</a:t>
            </a:r>
            <a:r>
              <a:rPr lang="fr-FR" sz="3600" dirty="0">
                <a:solidFill>
                  <a:srgbClr val="FF0000"/>
                </a:solidFill>
              </a:rPr>
              <a:t>ai</a:t>
            </a:r>
          </a:p>
          <a:p>
            <a:pPr marL="0" indent="0">
              <a:buNone/>
            </a:pPr>
            <a:r>
              <a:rPr lang="fr-FR" sz="3600" dirty="0"/>
              <a:t>Tu mettr</a:t>
            </a:r>
            <a:r>
              <a:rPr lang="fr-FR" sz="3600" dirty="0">
                <a:solidFill>
                  <a:srgbClr val="FF0000"/>
                </a:solidFill>
              </a:rPr>
              <a:t>as</a:t>
            </a:r>
          </a:p>
          <a:p>
            <a:pPr marL="0" indent="0">
              <a:buNone/>
            </a:pPr>
            <a:r>
              <a:rPr lang="fr-FR" sz="3600" dirty="0"/>
              <a:t>Il mettr</a:t>
            </a:r>
            <a:r>
              <a:rPr lang="fr-FR" sz="3600" dirty="0">
                <a:solidFill>
                  <a:srgbClr val="FF0000"/>
                </a:solidFill>
              </a:rPr>
              <a:t>a</a:t>
            </a:r>
          </a:p>
          <a:p>
            <a:pPr marL="0" indent="0">
              <a:buNone/>
            </a:pPr>
            <a:r>
              <a:rPr lang="fr-FR" sz="3600" dirty="0"/>
              <a:t>Nous mettr</a:t>
            </a:r>
            <a:r>
              <a:rPr lang="fr-FR" sz="3600" dirty="0">
                <a:solidFill>
                  <a:srgbClr val="FF0000"/>
                </a:solidFill>
              </a:rPr>
              <a:t>ons</a:t>
            </a:r>
          </a:p>
          <a:p>
            <a:pPr marL="0" indent="0">
              <a:buNone/>
            </a:pPr>
            <a:r>
              <a:rPr lang="fr-FR" sz="3600" dirty="0"/>
              <a:t>Vous mettr</a:t>
            </a:r>
            <a:r>
              <a:rPr lang="fr-FR" sz="3600" dirty="0">
                <a:solidFill>
                  <a:srgbClr val="FF0000"/>
                </a:solidFill>
              </a:rPr>
              <a:t>ez</a:t>
            </a:r>
          </a:p>
          <a:p>
            <a:pPr marL="0" indent="0">
              <a:buNone/>
            </a:pPr>
            <a:r>
              <a:rPr lang="fr-FR" sz="3600" dirty="0"/>
              <a:t>Ils mettr</a:t>
            </a:r>
            <a:r>
              <a:rPr lang="fr-FR" sz="3600" dirty="0">
                <a:solidFill>
                  <a:srgbClr val="FF0000"/>
                </a:solidFill>
              </a:rPr>
              <a:t>ont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814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944DE62-132B-49ED-B2C2-C7B8E5DED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Collons la leçon.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6B7D90E-C5E4-424F-BC6C-4953FAB3D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F4F8C95-938D-402C-99F5-E0BFC1E283E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331" y="1825625"/>
            <a:ext cx="3076881" cy="3076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08510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875FE6-31F8-486D-A8CC-8E736A872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839C7F7E-84B9-4D87-AEC8-BF20F8B240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792574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2CFBA6E-58C1-4167-924C-6B77BD0BF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08991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0400F4A-C22A-4CEB-9A57-F14217B54C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061" y="1187239"/>
            <a:ext cx="10637062" cy="188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52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33156701-94D5-472C-8C2B-129F4B51D0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1373" y="902227"/>
            <a:ext cx="8414430" cy="2692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789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1031197" y="4453002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516614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7594" y="4453002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593744E-2E15-4362-A95D-3A83D5AA25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57" y="581182"/>
            <a:ext cx="8380319" cy="3647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132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561B801-7BFA-4C69-93CC-AFA4DF7B1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Correction :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0D43EE6-5025-4638-9EB1-5EBB93F3F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95FA882-CDAB-46AD-B887-576DF8A9182F}"/>
              </a:ext>
            </a:extLst>
          </p:cNvPr>
          <p:cNvSpPr txBox="1"/>
          <p:nvPr/>
        </p:nvSpPr>
        <p:spPr>
          <a:xfrm>
            <a:off x="838200" y="1547308"/>
            <a:ext cx="7128043" cy="4967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Sur la branche d’un arbre était en sentinelle</a:t>
            </a:r>
          </a:p>
          <a:p>
            <a:pPr>
              <a:lnSpc>
                <a:spcPct val="20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Un vieux Coq adroit et matois.</a:t>
            </a:r>
          </a:p>
          <a:p>
            <a:pPr>
              <a:lnSpc>
                <a:spcPct val="20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« Frère, dit un Renard, adoucissant sa voix,</a:t>
            </a:r>
          </a:p>
          <a:p>
            <a:pPr>
              <a:lnSpc>
                <a:spcPct val="20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Nous ne sommes plus en querelle :</a:t>
            </a:r>
          </a:p>
          <a:p>
            <a:pPr>
              <a:lnSpc>
                <a:spcPct val="200000"/>
              </a:lnSpc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Paix générale cette fois.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endParaRPr lang="fr-FR" sz="28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Encre 3">
                <a:extLst>
                  <a:ext uri="{FF2B5EF4-FFF2-40B4-BE49-F238E27FC236}">
                    <a16:creationId xmlns:a16="http://schemas.microsoft.com/office/drawing/2014/main" id="{8181B5E3-F91B-4D9C-8D75-191055D882D4}"/>
                  </a:ext>
                </a:extLst>
              </p14:cNvPr>
              <p14:cNvContentPartPr/>
              <p14:nvPr/>
            </p14:nvContentPartPr>
            <p14:xfrm>
              <a:off x="7314784" y="2137021"/>
              <a:ext cx="168480" cy="4680"/>
            </p14:xfrm>
          </p:contentPart>
        </mc:Choice>
        <mc:Fallback xmlns="">
          <p:pic>
            <p:nvPicPr>
              <p:cNvPr id="4" name="Encre 3">
                <a:extLst>
                  <a:ext uri="{FF2B5EF4-FFF2-40B4-BE49-F238E27FC236}">
                    <a16:creationId xmlns:a16="http://schemas.microsoft.com/office/drawing/2014/main" id="{8181B5E3-F91B-4D9C-8D75-191055D882D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243144" y="1993381"/>
                <a:ext cx="312120" cy="29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Encre 4">
                <a:extLst>
                  <a:ext uri="{FF2B5EF4-FFF2-40B4-BE49-F238E27FC236}">
                    <a16:creationId xmlns:a16="http://schemas.microsoft.com/office/drawing/2014/main" id="{BB133A2D-98A8-4F17-9359-FB3A4D37E340}"/>
                  </a:ext>
                </a:extLst>
              </p14:cNvPr>
              <p14:cNvContentPartPr/>
              <p14:nvPr/>
            </p14:nvContentPartPr>
            <p14:xfrm>
              <a:off x="7491544" y="2147821"/>
              <a:ext cx="329760" cy="46080"/>
            </p14:xfrm>
          </p:contentPart>
        </mc:Choice>
        <mc:Fallback xmlns="">
          <p:pic>
            <p:nvPicPr>
              <p:cNvPr id="5" name="Encre 4">
                <a:extLst>
                  <a:ext uri="{FF2B5EF4-FFF2-40B4-BE49-F238E27FC236}">
                    <a16:creationId xmlns:a16="http://schemas.microsoft.com/office/drawing/2014/main" id="{BB133A2D-98A8-4F17-9359-FB3A4D37E34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419544" y="2004181"/>
                <a:ext cx="473400" cy="33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8" name="Encre 7">
                <a:extLst>
                  <a:ext uri="{FF2B5EF4-FFF2-40B4-BE49-F238E27FC236}">
                    <a16:creationId xmlns:a16="http://schemas.microsoft.com/office/drawing/2014/main" id="{0D8536AC-DF7D-404F-BB67-94FD547B552A}"/>
                  </a:ext>
                </a:extLst>
              </p14:cNvPr>
              <p14:cNvContentPartPr/>
              <p14:nvPr/>
            </p14:nvContentPartPr>
            <p14:xfrm>
              <a:off x="5794504" y="4670341"/>
              <a:ext cx="441360" cy="34560"/>
            </p14:xfrm>
          </p:contentPart>
        </mc:Choice>
        <mc:Fallback xmlns="">
          <p:pic>
            <p:nvPicPr>
              <p:cNvPr id="8" name="Encre 7">
                <a:extLst>
                  <a:ext uri="{FF2B5EF4-FFF2-40B4-BE49-F238E27FC236}">
                    <a16:creationId xmlns:a16="http://schemas.microsoft.com/office/drawing/2014/main" id="{0D8536AC-DF7D-404F-BB67-94FD547B552A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722864" y="4526701"/>
                <a:ext cx="585000" cy="32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9" name="Encre 8">
                <a:extLst>
                  <a:ext uri="{FF2B5EF4-FFF2-40B4-BE49-F238E27FC236}">
                    <a16:creationId xmlns:a16="http://schemas.microsoft.com/office/drawing/2014/main" id="{AEA7FE5B-0954-4387-83DA-C9A7B6DC53F0}"/>
                  </a:ext>
                </a:extLst>
              </p14:cNvPr>
              <p14:cNvContentPartPr/>
              <p14:nvPr/>
            </p14:nvContentPartPr>
            <p14:xfrm>
              <a:off x="5199424" y="3029461"/>
              <a:ext cx="329760" cy="45360"/>
            </p14:xfrm>
          </p:contentPart>
        </mc:Choice>
        <mc:Fallback xmlns="">
          <p:pic>
            <p:nvPicPr>
              <p:cNvPr id="9" name="Encre 8">
                <a:extLst>
                  <a:ext uri="{FF2B5EF4-FFF2-40B4-BE49-F238E27FC236}">
                    <a16:creationId xmlns:a16="http://schemas.microsoft.com/office/drawing/2014/main" id="{AEA7FE5B-0954-4387-83DA-C9A7B6DC53F0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127784" y="2885461"/>
                <a:ext cx="473400" cy="33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0" name="Encre 9">
                <a:extLst>
                  <a:ext uri="{FF2B5EF4-FFF2-40B4-BE49-F238E27FC236}">
                    <a16:creationId xmlns:a16="http://schemas.microsoft.com/office/drawing/2014/main" id="{460829A1-A919-485F-91BC-B02BB9B7504E}"/>
                  </a:ext>
                </a:extLst>
              </p14:cNvPr>
              <p14:cNvContentPartPr/>
              <p14:nvPr/>
            </p14:nvContentPartPr>
            <p14:xfrm>
              <a:off x="7336744" y="3822541"/>
              <a:ext cx="325080" cy="360"/>
            </p14:xfrm>
          </p:contentPart>
        </mc:Choice>
        <mc:Fallback xmlns="">
          <p:pic>
            <p:nvPicPr>
              <p:cNvPr id="10" name="Encre 9">
                <a:extLst>
                  <a:ext uri="{FF2B5EF4-FFF2-40B4-BE49-F238E27FC236}">
                    <a16:creationId xmlns:a16="http://schemas.microsoft.com/office/drawing/2014/main" id="{460829A1-A919-485F-91BC-B02BB9B7504E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7265104" y="3678901"/>
                <a:ext cx="468720" cy="28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1" name="Encre 10">
                <a:extLst>
                  <a:ext uri="{FF2B5EF4-FFF2-40B4-BE49-F238E27FC236}">
                    <a16:creationId xmlns:a16="http://schemas.microsoft.com/office/drawing/2014/main" id="{685CA7CC-75B2-45EB-AD53-B2F5848BFED4}"/>
                  </a:ext>
                </a:extLst>
              </p14:cNvPr>
              <p14:cNvContentPartPr/>
              <p14:nvPr/>
            </p14:nvContentPartPr>
            <p14:xfrm>
              <a:off x="4274224" y="5519221"/>
              <a:ext cx="274680" cy="19800"/>
            </p14:xfrm>
          </p:contentPart>
        </mc:Choice>
        <mc:Fallback xmlns="">
          <p:pic>
            <p:nvPicPr>
              <p:cNvPr id="11" name="Encre 10">
                <a:extLst>
                  <a:ext uri="{FF2B5EF4-FFF2-40B4-BE49-F238E27FC236}">
                    <a16:creationId xmlns:a16="http://schemas.microsoft.com/office/drawing/2014/main" id="{685CA7CC-75B2-45EB-AD53-B2F5848BFED4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202584" y="5375221"/>
                <a:ext cx="418320" cy="307440"/>
              </a:xfrm>
              <a:prstGeom prst="rect">
                <a:avLst/>
              </a:prstGeom>
            </p:spPr>
          </p:pic>
        </mc:Fallback>
      </mc:AlternateContent>
      <p:sp>
        <p:nvSpPr>
          <p:cNvPr id="12" name="ZoneTexte 11">
            <a:extLst>
              <a:ext uri="{FF2B5EF4-FFF2-40B4-BE49-F238E27FC236}">
                <a16:creationId xmlns:a16="http://schemas.microsoft.com/office/drawing/2014/main" id="{CEE0180C-F3A4-483C-838F-21B50EFC720B}"/>
              </a:ext>
            </a:extLst>
          </p:cNvPr>
          <p:cNvSpPr txBox="1"/>
          <p:nvPr/>
        </p:nvSpPr>
        <p:spPr>
          <a:xfrm>
            <a:off x="9022815" y="3318021"/>
            <a:ext cx="25228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accent6"/>
                </a:solidFill>
              </a:rPr>
              <a:t>Rimes croisées</a:t>
            </a:r>
          </a:p>
        </p:txBody>
      </p:sp>
    </p:spTree>
    <p:extLst>
      <p:ext uri="{BB962C8B-B14F-4D97-AF65-F5344CB8AC3E}">
        <p14:creationId xmlns:p14="http://schemas.microsoft.com/office/powerpoint/2010/main" val="324761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build="allAtOnce"/>
      <p:bldP spid="1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relirons la fable et une autre qu’on apprendra en poésie.</a:t>
            </a:r>
          </a:p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nous travaillerons encore sur le futur des verbes du 3</a:t>
            </a:r>
            <a:r>
              <a:rPr lang="fr-FR" baseline="30000" dirty="0">
                <a:latin typeface="Arial" panose="020B0604020202020204" pitchFamily="34" charset="0"/>
                <a:cs typeface="Arial" panose="020B0604020202020204" pitchFamily="34" charset="0"/>
              </a:rPr>
              <a:t>ème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groupe.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6E60064-01A9-403E-A284-DC310755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à haute </a:t>
            </a:r>
            <a:r>
              <a:rPr lang="fr-FR" sz="3600"/>
              <a:t>voix.</a:t>
            </a:r>
            <a:endParaRPr lang="fr-FR" sz="36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83C1FD-5594-4674-8F7D-C4C0C8F39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59" y="914982"/>
            <a:ext cx="2701566" cy="71303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 crainte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accusé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la branche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le coq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48528" y="2493831"/>
            <a:ext cx="2326046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 conseils 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peur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9083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ce soir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58618" y="2946715"/>
            <a:ext cx="3678778" cy="10516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paix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968438" y="3319444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judicieux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aujourd’hui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402435" y="4047234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fraternelle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56545" y="5466395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 crainte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761731" y="4595625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Il disait.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8" y="5541283"/>
            <a:ext cx="5074136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un moment 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adroit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scène 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tribunal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860422" y="5886937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courage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minuit 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7998246" y="4537288"/>
            <a:ext cx="4344102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raisonnablement. 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89FE8567-FB20-4AB4-93BE-AE11825DD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celui-ci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60994" y="1188810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songer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arrêter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18798" y="2418410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bouger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92487" y="448130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vieux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494423" y="1608163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une ruse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60974" y="314886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soi-même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80934" y="4134368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payer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12633" y="3213031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comprendre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le succès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1" y="4922844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910493" y="4893168"/>
            <a:ext cx="4235807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son stratagème 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63928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en prison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08191" y="3407251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plaisir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716020" y="2469552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 sottises 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explications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943922" y="2555711"/>
            <a:ext cx="286709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renard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8508733" y="4066435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le juge</a:t>
            </a:r>
            <a:endParaRPr lang="fr-FR" sz="4000" b="1" dirty="0">
              <a:solidFill>
                <a:srgbClr val="CC0000"/>
              </a:solidFill>
              <a:latin typeface="CrayonL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2B599D0D-3CBA-4B75-BCF7-0898BBB27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5EB230D-EA71-41FD-97D2-F6E7D202CA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705080"/>
            <a:ext cx="10515600" cy="5471883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viens te l’annoncer ; descends que je t’embrasse ;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Ne me retarde point de grâce :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dois faire aujourd’hui vingt postes sans manquer.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tiens et toi pouvez vaquer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Sans nulle crainte à vos affaires :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vous y servirons en frères.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2942BE9-C89C-4C4A-96CF-A86056F96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Encre 4">
                <a:extLst>
                  <a:ext uri="{FF2B5EF4-FFF2-40B4-BE49-F238E27FC236}">
                    <a16:creationId xmlns:a16="http://schemas.microsoft.com/office/drawing/2014/main" id="{9076AF12-E055-4950-8A94-8159291836E3}"/>
                  </a:ext>
                </a:extLst>
              </p14:cNvPr>
              <p14:cNvContentPartPr/>
              <p14:nvPr/>
            </p14:nvContentPartPr>
            <p14:xfrm>
              <a:off x="7887904" y="1243861"/>
              <a:ext cx="555480" cy="12240"/>
            </p14:xfrm>
          </p:contentPart>
        </mc:Choice>
        <mc:Fallback xmlns="">
          <p:pic>
            <p:nvPicPr>
              <p:cNvPr id="5" name="Encre 4">
                <a:extLst>
                  <a:ext uri="{FF2B5EF4-FFF2-40B4-BE49-F238E27FC236}">
                    <a16:creationId xmlns:a16="http://schemas.microsoft.com/office/drawing/2014/main" id="{9076AF12-E055-4950-8A94-8159291836E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815904" y="1100221"/>
                <a:ext cx="699120" cy="29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Encre 5">
                <a:extLst>
                  <a:ext uri="{FF2B5EF4-FFF2-40B4-BE49-F238E27FC236}">
                    <a16:creationId xmlns:a16="http://schemas.microsoft.com/office/drawing/2014/main" id="{C49E1A0F-FB27-4F27-9D24-8AF1D468C7D7}"/>
                  </a:ext>
                </a:extLst>
              </p14:cNvPr>
              <p14:cNvContentPartPr/>
              <p14:nvPr/>
            </p14:nvContentPartPr>
            <p14:xfrm>
              <a:off x="4769944" y="2147821"/>
              <a:ext cx="422280" cy="34920"/>
            </p14:xfrm>
          </p:contentPart>
        </mc:Choice>
        <mc:Fallback xmlns="">
          <p:pic>
            <p:nvPicPr>
              <p:cNvPr id="6" name="Encre 5">
                <a:extLst>
                  <a:ext uri="{FF2B5EF4-FFF2-40B4-BE49-F238E27FC236}">
                    <a16:creationId xmlns:a16="http://schemas.microsoft.com/office/drawing/2014/main" id="{C49E1A0F-FB27-4F27-9D24-8AF1D468C7D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697944" y="2004181"/>
                <a:ext cx="565920" cy="322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Encre 6">
                <a:extLst>
                  <a:ext uri="{FF2B5EF4-FFF2-40B4-BE49-F238E27FC236}">
                    <a16:creationId xmlns:a16="http://schemas.microsoft.com/office/drawing/2014/main" id="{92D5C763-685B-4951-AA3F-A8196D015040}"/>
                  </a:ext>
                </a:extLst>
              </p14:cNvPr>
              <p14:cNvContentPartPr/>
              <p14:nvPr/>
            </p14:nvContentPartPr>
            <p14:xfrm>
              <a:off x="7865584" y="2985181"/>
              <a:ext cx="590400" cy="23040"/>
            </p14:xfrm>
          </p:contentPart>
        </mc:Choice>
        <mc:Fallback xmlns="">
          <p:pic>
            <p:nvPicPr>
              <p:cNvPr id="7" name="Encre 6">
                <a:extLst>
                  <a:ext uri="{FF2B5EF4-FFF2-40B4-BE49-F238E27FC236}">
                    <a16:creationId xmlns:a16="http://schemas.microsoft.com/office/drawing/2014/main" id="{92D5C763-685B-4951-AA3F-A8196D01504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793944" y="2841541"/>
                <a:ext cx="734040" cy="310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8" name="Encre 7">
                <a:extLst>
                  <a:ext uri="{FF2B5EF4-FFF2-40B4-BE49-F238E27FC236}">
                    <a16:creationId xmlns:a16="http://schemas.microsoft.com/office/drawing/2014/main" id="{8034471B-DE7B-4C4A-B9EE-1BBF139F97E9}"/>
                  </a:ext>
                </a:extLst>
              </p14:cNvPr>
              <p14:cNvContentPartPr/>
              <p14:nvPr/>
            </p14:nvContentPartPr>
            <p14:xfrm>
              <a:off x="4714864" y="3855661"/>
              <a:ext cx="540360" cy="23400"/>
            </p14:xfrm>
          </p:contentPart>
        </mc:Choice>
        <mc:Fallback xmlns="">
          <p:pic>
            <p:nvPicPr>
              <p:cNvPr id="8" name="Encre 7">
                <a:extLst>
                  <a:ext uri="{FF2B5EF4-FFF2-40B4-BE49-F238E27FC236}">
                    <a16:creationId xmlns:a16="http://schemas.microsoft.com/office/drawing/2014/main" id="{8034471B-DE7B-4C4A-B9EE-1BBF139F97E9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643224" y="3711661"/>
                <a:ext cx="684000" cy="31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9" name="Encre 8">
                <a:extLst>
                  <a:ext uri="{FF2B5EF4-FFF2-40B4-BE49-F238E27FC236}">
                    <a16:creationId xmlns:a16="http://schemas.microsoft.com/office/drawing/2014/main" id="{9E7E244D-82A0-4B8A-9CB4-9570F94A4636}"/>
                  </a:ext>
                </a:extLst>
              </p14:cNvPr>
              <p14:cNvContentPartPr/>
              <p14:nvPr/>
            </p14:nvContentPartPr>
            <p14:xfrm>
              <a:off x="5012224" y="4802461"/>
              <a:ext cx="440640" cy="12240"/>
            </p14:xfrm>
          </p:contentPart>
        </mc:Choice>
        <mc:Fallback xmlns="">
          <p:pic>
            <p:nvPicPr>
              <p:cNvPr id="9" name="Encre 8">
                <a:extLst>
                  <a:ext uri="{FF2B5EF4-FFF2-40B4-BE49-F238E27FC236}">
                    <a16:creationId xmlns:a16="http://schemas.microsoft.com/office/drawing/2014/main" id="{9E7E244D-82A0-4B8A-9CB4-9570F94A4636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940224" y="4658821"/>
                <a:ext cx="584280" cy="29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0" name="Encre 9">
                <a:extLst>
                  <a:ext uri="{FF2B5EF4-FFF2-40B4-BE49-F238E27FC236}">
                    <a16:creationId xmlns:a16="http://schemas.microsoft.com/office/drawing/2014/main" id="{4E90E5B3-3FCD-4944-B671-CE19D10CC3E8}"/>
                  </a:ext>
                </a:extLst>
              </p14:cNvPr>
              <p14:cNvContentPartPr/>
              <p14:nvPr/>
            </p14:nvContentPartPr>
            <p14:xfrm>
              <a:off x="5001424" y="5662141"/>
              <a:ext cx="495000" cy="360"/>
            </p14:xfrm>
          </p:contentPart>
        </mc:Choice>
        <mc:Fallback xmlns="">
          <p:pic>
            <p:nvPicPr>
              <p:cNvPr id="10" name="Encre 9">
                <a:extLst>
                  <a:ext uri="{FF2B5EF4-FFF2-40B4-BE49-F238E27FC236}">
                    <a16:creationId xmlns:a16="http://schemas.microsoft.com/office/drawing/2014/main" id="{4E90E5B3-3FCD-4944-B671-CE19D10CC3E8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929424" y="5518501"/>
                <a:ext cx="638640" cy="28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1" name="Encre 10">
                <a:extLst>
                  <a:ext uri="{FF2B5EF4-FFF2-40B4-BE49-F238E27FC236}">
                    <a16:creationId xmlns:a16="http://schemas.microsoft.com/office/drawing/2014/main" id="{B6C23F02-4220-49EA-AA8D-CE0722A4806F}"/>
                  </a:ext>
                </a:extLst>
              </p14:cNvPr>
              <p14:cNvContentPartPr/>
              <p14:nvPr/>
            </p14:nvContentPartPr>
            <p14:xfrm>
              <a:off x="5507944" y="4725781"/>
              <a:ext cx="51480" cy="51120"/>
            </p14:xfrm>
          </p:contentPart>
        </mc:Choice>
        <mc:Fallback xmlns="">
          <p:pic>
            <p:nvPicPr>
              <p:cNvPr id="11" name="Encre 10">
                <a:extLst>
                  <a:ext uri="{FF2B5EF4-FFF2-40B4-BE49-F238E27FC236}">
                    <a16:creationId xmlns:a16="http://schemas.microsoft.com/office/drawing/2014/main" id="{B6C23F02-4220-49EA-AA8D-CE0722A4806F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5436304" y="4582141"/>
                <a:ext cx="195120" cy="338760"/>
              </a:xfrm>
              <a:prstGeom prst="rect">
                <a:avLst/>
              </a:prstGeom>
            </p:spPr>
          </p:pic>
        </mc:Fallback>
      </mc:AlternateContent>
      <p:sp>
        <p:nvSpPr>
          <p:cNvPr id="12" name="ZoneTexte 11">
            <a:extLst>
              <a:ext uri="{FF2B5EF4-FFF2-40B4-BE49-F238E27FC236}">
                <a16:creationId xmlns:a16="http://schemas.microsoft.com/office/drawing/2014/main" id="{4515F493-BFE2-444F-A7F1-0CCBE1C32423}"/>
              </a:ext>
            </a:extLst>
          </p:cNvPr>
          <p:cNvSpPr txBox="1"/>
          <p:nvPr/>
        </p:nvSpPr>
        <p:spPr>
          <a:xfrm>
            <a:off x="9022815" y="3318021"/>
            <a:ext cx="25228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chemeClr val="accent6"/>
                </a:solidFill>
              </a:rPr>
              <a:t>Rimes plates</a:t>
            </a:r>
          </a:p>
        </p:txBody>
      </p:sp>
    </p:spTree>
    <p:extLst>
      <p:ext uri="{BB962C8B-B14F-4D97-AF65-F5344CB8AC3E}">
        <p14:creationId xmlns:p14="http://schemas.microsoft.com/office/powerpoint/2010/main" val="3205280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7ED5AC-93FD-4D04-94C4-470318F8C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Jean de la Fontaine.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FC0BBB8-C8A1-426B-AAD9-909C1FBD6F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315200" cy="4351338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Jean de La Fontaine est un poète français de grande renommée, principalement pour ses Fables.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a vécu dans les années 1650.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utilisait ses fables pour critiquer les comportements de son époque, notamment à la cour du roi.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986944B-C7D4-4AA2-B5E6-BA73E0A8B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BEE0DEF-D477-48DE-935B-ED3B842D1F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7708" y="503082"/>
            <a:ext cx="3399862" cy="435133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B8BBB1F5-4A33-4F83-953F-8886C5EE2B34}"/>
              </a:ext>
            </a:extLst>
          </p:cNvPr>
          <p:cNvSpPr txBox="1"/>
          <p:nvPr/>
        </p:nvSpPr>
        <p:spPr>
          <a:xfrm>
            <a:off x="8956713" y="4935557"/>
            <a:ext cx="2577947" cy="872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Jean de la Fontaine – 1621/1695</a:t>
            </a:r>
          </a:p>
        </p:txBody>
      </p:sp>
    </p:spTree>
    <p:extLst>
      <p:ext uri="{BB962C8B-B14F-4D97-AF65-F5344CB8AC3E}">
        <p14:creationId xmlns:p14="http://schemas.microsoft.com/office/powerpoint/2010/main" val="195963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CB797761-0256-483F-9E9D-E40AF4E878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77628" y="1062709"/>
            <a:ext cx="5790351" cy="4541063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74B282D-670D-427A-B67E-C1BADADE0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80169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tângulo de cantos arredondados 195">
            <a:extLst>
              <a:ext uri="{FF2B5EF4-FFF2-40B4-BE49-F238E27FC236}">
                <a16:creationId xmlns:a16="http://schemas.microsoft.com/office/drawing/2014/main" id="{77AF5AC4-9EAB-4F04-8C18-74447080C3CA}"/>
              </a:ext>
            </a:extLst>
          </p:cNvPr>
          <p:cNvSpPr/>
          <p:nvPr/>
        </p:nvSpPr>
        <p:spPr>
          <a:xfrm>
            <a:off x="9255371" y="4537086"/>
            <a:ext cx="1797290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1" name="Retângulo de cantos arredondados 195">
            <a:extLst>
              <a:ext uri="{FF2B5EF4-FFF2-40B4-BE49-F238E27FC236}">
                <a16:creationId xmlns:a16="http://schemas.microsoft.com/office/drawing/2014/main" id="{20D67D63-E3C8-40B3-9E20-C91C85356951}"/>
              </a:ext>
            </a:extLst>
          </p:cNvPr>
          <p:cNvSpPr/>
          <p:nvPr/>
        </p:nvSpPr>
        <p:spPr>
          <a:xfrm>
            <a:off x="9480608" y="2777739"/>
            <a:ext cx="1718354" cy="1580885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/>
          <a:lstStyle/>
          <a:p>
            <a:r>
              <a:rPr lang="fr-FR" dirty="0"/>
              <a:t>Les mots difficiles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469688" y="1001386"/>
            <a:ext cx="9089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sentinelle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féminin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0E4E579-C19B-4034-B273-0884992AD662}"/>
              </a:ext>
            </a:extLst>
          </p:cNvPr>
          <p:cNvSpPr txBox="1"/>
          <p:nvPr/>
        </p:nvSpPr>
        <p:spPr>
          <a:xfrm>
            <a:off x="469688" y="4197568"/>
            <a:ext cx="7668078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lévrier : 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nom masculin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28EEDA2-6B19-4859-9CA7-306DEFD29B4E}"/>
              </a:ext>
            </a:extLst>
          </p:cNvPr>
          <p:cNvSpPr txBox="1"/>
          <p:nvPr/>
        </p:nvSpPr>
        <p:spPr>
          <a:xfrm>
            <a:off x="469688" y="2905780"/>
            <a:ext cx="572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matois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adjectif</a:t>
            </a:r>
          </a:p>
        </p:txBody>
      </p:sp>
      <p:sp>
        <p:nvSpPr>
          <p:cNvPr id="17" name="Retângulo de cantos arredondados 195">
            <a:extLst>
              <a:ext uri="{FF2B5EF4-FFF2-40B4-BE49-F238E27FC236}">
                <a16:creationId xmlns:a16="http://schemas.microsoft.com/office/drawing/2014/main" id="{F5E9198F-C11C-4A88-AF32-4F9AC56E35FE}"/>
              </a:ext>
            </a:extLst>
          </p:cNvPr>
          <p:cNvSpPr/>
          <p:nvPr/>
        </p:nvSpPr>
        <p:spPr>
          <a:xfrm>
            <a:off x="8660901" y="340416"/>
            <a:ext cx="1718353" cy="1778471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CaixaDeTexto 109">
            <a:extLst>
              <a:ext uri="{FF2B5EF4-FFF2-40B4-BE49-F238E27FC236}">
                <a16:creationId xmlns:a16="http://schemas.microsoft.com/office/drawing/2014/main" id="{86E166C6-6A9E-4694-9262-3A825E379D4B}"/>
              </a:ext>
            </a:extLst>
          </p:cNvPr>
          <p:cNvSpPr txBox="1"/>
          <p:nvPr/>
        </p:nvSpPr>
        <p:spPr>
          <a:xfrm>
            <a:off x="8626647" y="40774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sentinelle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CaixaDeTexto 109">
            <a:extLst>
              <a:ext uri="{FF2B5EF4-FFF2-40B4-BE49-F238E27FC236}">
                <a16:creationId xmlns:a16="http://schemas.microsoft.com/office/drawing/2014/main" id="{CD3169C0-19D4-4C15-B3EF-85B2012C4C74}"/>
              </a:ext>
            </a:extLst>
          </p:cNvPr>
          <p:cNvSpPr txBox="1"/>
          <p:nvPr/>
        </p:nvSpPr>
        <p:spPr>
          <a:xfrm>
            <a:off x="9325360" y="2874040"/>
            <a:ext cx="2063115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matois</a:t>
            </a:r>
            <a:endParaRPr lang="fr-F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B0CCEE4-4DD1-41BA-A01A-1C04840A90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7753" y="968833"/>
            <a:ext cx="268247" cy="45724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D04621B-3F6A-4213-97E2-2A23ECFCA57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26471" y="2659114"/>
            <a:ext cx="268247" cy="45724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F1CE42D9-4EFB-475A-8139-A2413E1E1C6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0493" y="4308466"/>
            <a:ext cx="268247" cy="457240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47B80C9C-4174-4B02-B956-DC584B96CFC7}"/>
              </a:ext>
            </a:extLst>
          </p:cNvPr>
          <p:cNvSpPr txBox="1"/>
          <p:nvPr/>
        </p:nvSpPr>
        <p:spPr>
          <a:xfrm>
            <a:off x="443136" y="1485311"/>
            <a:ext cx="8027509" cy="11318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Soldat qui a la charge de faire le guet, </a:t>
            </a:r>
          </a:p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de protéger un lieu.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DB56F65-7B86-4681-A890-3F654E943E0D}"/>
              </a:ext>
            </a:extLst>
          </p:cNvPr>
          <p:cNvSpPr txBox="1"/>
          <p:nvPr/>
        </p:nvSpPr>
        <p:spPr>
          <a:xfrm>
            <a:off x="436204" y="3478836"/>
            <a:ext cx="8819167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rusé, roublard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2987D6B0-3EA6-4184-AEDE-BC7D008CC2E5}"/>
              </a:ext>
            </a:extLst>
          </p:cNvPr>
          <p:cNvSpPr txBox="1"/>
          <p:nvPr/>
        </p:nvSpPr>
        <p:spPr>
          <a:xfrm>
            <a:off x="469688" y="4986123"/>
            <a:ext cx="8269379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Chien à jambes hautes, au corps allongé, agile et rapide.</a:t>
            </a:r>
          </a:p>
        </p:txBody>
      </p:sp>
      <p:sp>
        <p:nvSpPr>
          <p:cNvPr id="20" name="CaixaDeTexto 109">
            <a:extLst>
              <a:ext uri="{FF2B5EF4-FFF2-40B4-BE49-F238E27FC236}">
                <a16:creationId xmlns:a16="http://schemas.microsoft.com/office/drawing/2014/main" id="{8FD119FD-2B6D-405B-B044-6B4DC7A3EF40}"/>
              </a:ext>
            </a:extLst>
          </p:cNvPr>
          <p:cNvSpPr txBox="1"/>
          <p:nvPr/>
        </p:nvSpPr>
        <p:spPr>
          <a:xfrm>
            <a:off x="9290353" y="4648233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lévrier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A6D4DCF2-7BAF-4528-A1AC-98D90F1D8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6982605-BEAD-487D-B558-71FADC1787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0077" y="4870351"/>
            <a:ext cx="1487824" cy="1487824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F4842528-D92B-4FD4-A790-5C99BABD5D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2250" y="3079133"/>
            <a:ext cx="1229333" cy="122933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69785B08-922F-4A58-96E2-B9D44ED1481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5558"/>
          <a:stretch/>
        </p:blipFill>
        <p:spPr>
          <a:xfrm>
            <a:off x="9255371" y="792847"/>
            <a:ext cx="549566" cy="1236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16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1" grpId="0" animBg="1"/>
      <p:bldP spid="2" grpId="0"/>
      <p:bldP spid="11" grpId="0"/>
      <p:bldP spid="13" grpId="0"/>
      <p:bldP spid="14" grpId="0"/>
      <p:bldP spid="17" grpId="0" animBg="1"/>
      <p:bldP spid="18" grpId="0"/>
      <p:bldP spid="22" grpId="0"/>
      <p:bldP spid="33" grpId="0"/>
      <p:bldP spid="35" grpId="0"/>
      <p:bldP spid="37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1D0BBA-B725-4CF1-BFC6-D513308BF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795" y="98641"/>
            <a:ext cx="10515600" cy="735764"/>
          </a:xfrm>
        </p:spPr>
        <p:txBody>
          <a:bodyPr/>
          <a:lstStyle/>
          <a:p>
            <a:r>
              <a:rPr lang="fr-FR" dirty="0"/>
              <a:t>Les mots difficiles 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046F456-1E1F-44CC-B3CC-ACF38E7A895A}"/>
              </a:ext>
            </a:extLst>
          </p:cNvPr>
          <p:cNvSpPr txBox="1"/>
          <p:nvPr/>
        </p:nvSpPr>
        <p:spPr>
          <a:xfrm>
            <a:off x="546025" y="1307368"/>
            <a:ext cx="9089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querelle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féminin</a:t>
            </a:r>
          </a:p>
        </p:txBody>
      </p:sp>
      <p:sp>
        <p:nvSpPr>
          <p:cNvPr id="17" name="Retângulo de cantos arredondados 195">
            <a:extLst>
              <a:ext uri="{FF2B5EF4-FFF2-40B4-BE49-F238E27FC236}">
                <a16:creationId xmlns:a16="http://schemas.microsoft.com/office/drawing/2014/main" id="{F5E9198F-C11C-4A88-AF32-4F9AC56E35FE}"/>
              </a:ext>
            </a:extLst>
          </p:cNvPr>
          <p:cNvSpPr/>
          <p:nvPr/>
        </p:nvSpPr>
        <p:spPr>
          <a:xfrm>
            <a:off x="8660901" y="340416"/>
            <a:ext cx="1797290" cy="187657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8" name="CaixaDeTexto 109">
            <a:extLst>
              <a:ext uri="{FF2B5EF4-FFF2-40B4-BE49-F238E27FC236}">
                <a16:creationId xmlns:a16="http://schemas.microsoft.com/office/drawing/2014/main" id="{86E166C6-6A9E-4694-9262-3A825E379D4B}"/>
              </a:ext>
            </a:extLst>
          </p:cNvPr>
          <p:cNvSpPr txBox="1"/>
          <p:nvPr/>
        </p:nvSpPr>
        <p:spPr>
          <a:xfrm>
            <a:off x="8626647" y="407745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querelle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1B0CCEE4-4DD1-41BA-A01A-1C04840A90C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22707" y="1288214"/>
            <a:ext cx="268247" cy="457240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47B80C9C-4174-4B02-B956-DC584B96CFC7}"/>
              </a:ext>
            </a:extLst>
          </p:cNvPr>
          <p:cNvSpPr txBox="1"/>
          <p:nvPr/>
        </p:nvSpPr>
        <p:spPr>
          <a:xfrm>
            <a:off x="555279" y="1856247"/>
            <a:ext cx="7598121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Vif désaccord entre personnes.</a:t>
            </a:r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57249966-453A-46D4-9AEA-96246920F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CA5C04B-2CEE-4062-8C98-FAF4B54B1EC6}"/>
              </a:ext>
            </a:extLst>
          </p:cNvPr>
          <p:cNvSpPr txBox="1"/>
          <p:nvPr/>
        </p:nvSpPr>
        <p:spPr>
          <a:xfrm>
            <a:off x="555279" y="3377896"/>
            <a:ext cx="9089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u="sng" dirty="0">
                <a:latin typeface="Arial" panose="020B0604020202020204" pitchFamily="34" charset="0"/>
                <a:cs typeface="Arial" panose="020B0604020202020204" pitchFamily="34" charset="0"/>
              </a:rPr>
              <a:t>stratagème :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nom masculin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9E2C725-BA65-46E3-A148-75C86454ECD5}"/>
              </a:ext>
            </a:extLst>
          </p:cNvPr>
          <p:cNvSpPr txBox="1"/>
          <p:nvPr/>
        </p:nvSpPr>
        <p:spPr>
          <a:xfrm>
            <a:off x="602507" y="4138020"/>
            <a:ext cx="7598121" cy="577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Ruse habile, bien combinée.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E7EFB45-650A-46F5-9E56-65387303709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2348" y="3410886"/>
            <a:ext cx="268247" cy="457240"/>
          </a:xfrm>
          <a:prstGeom prst="rect">
            <a:avLst/>
          </a:prstGeom>
        </p:spPr>
      </p:pic>
      <p:sp>
        <p:nvSpPr>
          <p:cNvPr id="14" name="Retângulo de cantos arredondados 195">
            <a:extLst>
              <a:ext uri="{FF2B5EF4-FFF2-40B4-BE49-F238E27FC236}">
                <a16:creationId xmlns:a16="http://schemas.microsoft.com/office/drawing/2014/main" id="{1C3A9D0B-E4FB-4463-9364-7F79EBD32D71}"/>
              </a:ext>
            </a:extLst>
          </p:cNvPr>
          <p:cNvSpPr/>
          <p:nvPr/>
        </p:nvSpPr>
        <p:spPr>
          <a:xfrm>
            <a:off x="8764555" y="3345239"/>
            <a:ext cx="1797290" cy="187657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fr-FR" dirty="0"/>
          </a:p>
        </p:txBody>
      </p:sp>
      <p:sp>
        <p:nvSpPr>
          <p:cNvPr id="15" name="CaixaDeTexto 109">
            <a:extLst>
              <a:ext uri="{FF2B5EF4-FFF2-40B4-BE49-F238E27FC236}">
                <a16:creationId xmlns:a16="http://schemas.microsoft.com/office/drawing/2014/main" id="{D6E0AD94-C541-444A-B0AD-655AE0C1E824}"/>
              </a:ext>
            </a:extLst>
          </p:cNvPr>
          <p:cNvSpPr txBox="1"/>
          <p:nvPr/>
        </p:nvSpPr>
        <p:spPr>
          <a:xfrm>
            <a:off x="8730301" y="3412568"/>
            <a:ext cx="1797290" cy="5866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t-BR" sz="2000" dirty="0">
                <a:solidFill>
                  <a:srgbClr val="000000"/>
                </a:solidFill>
                <a:latin typeface="Arial Unicode MS"/>
                <a:ea typeface="Arial Unicode MS"/>
                <a:cs typeface="Arial Unicode MS"/>
              </a:rPr>
              <a:t>stratagème</a:t>
            </a:r>
            <a:endParaRPr lang="fr-F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7C9F65E-B3D1-4F8E-B6C5-CFD77A9320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44535">
            <a:off x="9468745" y="905804"/>
            <a:ext cx="1058846" cy="105884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2C310F8-6402-4541-81EB-35B37AA26C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27050">
            <a:off x="8626647" y="940613"/>
            <a:ext cx="1060796" cy="105469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1DFBCE7-4879-4A8B-816E-F8DF837566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82841" y="3964123"/>
            <a:ext cx="1391309" cy="114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146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7" grpId="0" animBg="1"/>
      <p:bldP spid="18" grpId="0"/>
      <p:bldP spid="33" grpId="0"/>
      <p:bldP spid="10" grpId="0"/>
      <p:bldP spid="12" grpId="0"/>
      <p:bldP spid="14" grpId="0" animBg="1"/>
      <p:bldP spid="15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13764</TotalTime>
  <Words>1529</Words>
  <Application>Microsoft Office PowerPoint</Application>
  <PresentationFormat>Grand écran</PresentationFormat>
  <Paragraphs>337</Paragraphs>
  <Slides>43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43</vt:i4>
      </vt:variant>
    </vt:vector>
  </HeadingPairs>
  <TitlesOfParts>
    <vt:vector size="59" baseType="lpstr">
      <vt:lpstr>Agency FB</vt:lpstr>
      <vt:lpstr>Arial</vt:lpstr>
      <vt:lpstr>Arial Unicode MS</vt:lpstr>
      <vt:lpstr>AvenirNext LT Pro Regular</vt:lpstr>
      <vt:lpstr>Bahnschrift</vt:lpstr>
      <vt:lpstr>Bahnschrift Condensed</vt:lpstr>
      <vt:lpstr>Bahnschrift SemiLight</vt:lpstr>
      <vt:lpstr>Baskerville Old Face</vt:lpstr>
      <vt:lpstr>Bauhaus 93</vt:lpstr>
      <vt:lpstr>Blackadder ITC</vt:lpstr>
      <vt:lpstr>Calibri</vt:lpstr>
      <vt:lpstr>Calibri Light</vt:lpstr>
      <vt:lpstr>Caveat</vt:lpstr>
      <vt:lpstr>Comic Sans MS</vt:lpstr>
      <vt:lpstr>CrayonL</vt:lpstr>
      <vt:lpstr>Thème Office</vt:lpstr>
      <vt:lpstr>date </vt:lpstr>
      <vt:lpstr>Rappel</vt:lpstr>
      <vt:lpstr>Exercice de rappel.</vt:lpstr>
      <vt:lpstr>Correction :</vt:lpstr>
      <vt:lpstr>Présentation PowerPoint</vt:lpstr>
      <vt:lpstr>Jean de la Fontaine.</vt:lpstr>
      <vt:lpstr>Présentation PowerPoint</vt:lpstr>
      <vt:lpstr>Les mots difficiles :</vt:lpstr>
      <vt:lpstr>Les mots difficiles :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Lecture entrainement.</vt:lpstr>
      <vt:lpstr>Les scores :</vt:lpstr>
      <vt:lpstr>Les mots invariables de la semaine : </vt:lpstr>
      <vt:lpstr>Lecture rapide : chacun son tour</vt:lpstr>
      <vt:lpstr>Présentation PowerPoint</vt:lpstr>
      <vt:lpstr>Rappel de la leçon : la rime.</vt:lpstr>
      <vt:lpstr>Richesse des rimes : pauvre/suffisante/riche</vt:lpstr>
      <vt:lpstr>Disposition des rimes : plates/croisées/embrasées</vt:lpstr>
      <vt:lpstr>Présentation PowerPoint</vt:lpstr>
      <vt:lpstr>Présentation PowerPoint</vt:lpstr>
      <vt:lpstr>reprise leçon : le futur.</vt:lpstr>
      <vt:lpstr>C’est un temps que j’aime bien…</vt:lpstr>
      <vt:lpstr>Présentation PowerPoint</vt:lpstr>
      <vt:lpstr>Les verbes du 3ème groupe au futur :</vt:lpstr>
      <vt:lpstr>Présentation PowerPoint</vt:lpstr>
      <vt:lpstr>Présentation PowerPoint</vt:lpstr>
      <vt:lpstr>Prendre et pouvoir </vt:lpstr>
      <vt:lpstr>venir et mettre </vt:lpstr>
      <vt:lpstr>Collons la leçon.</vt:lpstr>
      <vt:lpstr>Exercices :</vt:lpstr>
      <vt:lpstr>Présentation PowerPoint</vt:lpstr>
      <vt:lpstr>Présentation PowerPoint</vt:lpstr>
      <vt:lpstr>Présentation PowerPoint</vt:lpstr>
      <vt:lpstr>Bilan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fabrice ledoux</cp:lastModifiedBy>
  <cp:revision>179</cp:revision>
  <dcterms:created xsi:type="dcterms:W3CDTF">2021-07-07T15:19:39Z</dcterms:created>
  <dcterms:modified xsi:type="dcterms:W3CDTF">2022-04-13T12:42:18Z</dcterms:modified>
</cp:coreProperties>
</file>