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343" r:id="rId2"/>
    <p:sldId id="257" r:id="rId3"/>
    <p:sldId id="696" r:id="rId4"/>
    <p:sldId id="675" r:id="rId5"/>
    <p:sldId id="684" r:id="rId6"/>
    <p:sldId id="689" r:id="rId7"/>
    <p:sldId id="676" r:id="rId8"/>
    <p:sldId id="279" r:id="rId9"/>
    <p:sldId id="306" r:id="rId10"/>
    <p:sldId id="691" r:id="rId11"/>
    <p:sldId id="693" r:id="rId12"/>
    <p:sldId id="694" r:id="rId13"/>
    <p:sldId id="647" r:id="rId14"/>
    <p:sldId id="648" r:id="rId15"/>
    <p:sldId id="510" r:id="rId16"/>
    <p:sldId id="389" r:id="rId17"/>
    <p:sldId id="512" r:id="rId18"/>
    <p:sldId id="698" r:id="rId19"/>
    <p:sldId id="826" r:id="rId20"/>
    <p:sldId id="827" r:id="rId21"/>
    <p:sldId id="828" r:id="rId22"/>
    <p:sldId id="829" r:id="rId23"/>
    <p:sldId id="837" r:id="rId24"/>
    <p:sldId id="841" r:id="rId25"/>
    <p:sldId id="838" r:id="rId26"/>
    <p:sldId id="839" r:id="rId27"/>
    <p:sldId id="842" r:id="rId28"/>
    <p:sldId id="840" r:id="rId29"/>
    <p:sldId id="843" r:id="rId30"/>
    <p:sldId id="844" r:id="rId31"/>
    <p:sldId id="845" r:id="rId32"/>
    <p:sldId id="846" r:id="rId33"/>
    <p:sldId id="834" r:id="rId34"/>
    <p:sldId id="836" r:id="rId35"/>
    <p:sldId id="341" r:id="rId36"/>
    <p:sldId id="354" r:id="rId37"/>
    <p:sldId id="357" r:id="rId38"/>
    <p:sldId id="356" r:id="rId39"/>
    <p:sldId id="847" r:id="rId40"/>
    <p:sldId id="821" r:id="rId41"/>
    <p:sldId id="823" r:id="rId42"/>
    <p:sldId id="848" r:id="rId43"/>
    <p:sldId id="608" r:id="rId44"/>
    <p:sldId id="609" r:id="rId45"/>
    <p:sldId id="610" r:id="rId46"/>
    <p:sldId id="611" r:id="rId47"/>
    <p:sldId id="612" r:id="rId4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ine ledoux" initials="al" lastIdx="27" clrIdx="0">
    <p:extLst>
      <p:ext uri="{19B8F6BF-5375-455C-9EA6-DF929625EA0E}">
        <p15:presenceInfo xmlns:p15="http://schemas.microsoft.com/office/powerpoint/2012/main" userId="c8bab70ecb5fafe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636" autoAdjust="0"/>
    <p:restoredTop sz="94660"/>
  </p:normalViewPr>
  <p:slideViewPr>
    <p:cSldViewPr snapToGrid="0">
      <p:cViewPr varScale="1">
        <p:scale>
          <a:sx n="87" d="100"/>
          <a:sy n="87" d="100"/>
        </p:scale>
        <p:origin x="39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commentAuthors" Target="commentAuthor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3:09:32.819"/>
    </inkml:context>
    <inkml:brush xml:id="br0">
      <inkml:brushProperty name="width" value="0.4" units="cm"/>
      <inkml:brushProperty name="height" value="0.8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0 158,'51'-2,"59"-11,6 0,-75 8,0-2,-1-1,0-3,-1-1,45-21,-21 10,-40 15,1 2,0 0,0 2,43-3,100 8,-77 2,-64-2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3:10:14.809"/>
    </inkml:context>
    <inkml:brush xml:id="br0">
      <inkml:brushProperty name="width" value="0.4" units="cm"/>
      <inkml:brushProperty name="height" value="0.8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93,'50'-3,"60"-9,-29 1,188-25,-96 10,-162 24,0 1,0 0,0 1,0 0,0 1,0 0,0 0,0 1,0 1,-1 0,1 0,-1 1,0 1,0-1,0 2,0-1,-1 1,9 8,-4-1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3:10:16.355"/>
    </inkml:context>
    <inkml:brush xml:id="br0">
      <inkml:brushProperty name="width" value="0.4" units="cm"/>
      <inkml:brushProperty name="height" value="0.8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1,'10'0,"9"0,6 0,20 0,23 0,31 5,20 2,-11 9,-13 4,-17-4,-17-3,-9-4,-7-4,-7-2,-10-2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3:10:18.269"/>
    </inkml:context>
    <inkml:brush xml:id="br0">
      <inkml:brushProperty name="width" value="0.4" units="cm"/>
      <inkml:brushProperty name="height" value="0.8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1,'0'5,"6"2,6 0,17-2,19-1,12-2,6 0,13-2,-2 0,-9 0,-6 0,-7-1,1 1,8 0,8 0,7 5,-4 2,-15-1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3:10:26.665"/>
    </inkml:context>
    <inkml:brush xml:id="br0">
      <inkml:brushProperty name="width" value="0.4" units="cm"/>
      <inkml:brushProperty name="height" value="0.8" units="cm"/>
      <inkml:brushProperty name="color" value="#FF40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0,'527'0,"-512"2,0 0,0 0,0 2,0 0,23 9,34 8,24-9,-72-10,0 0,0 2,0 1,-1 0,27 11,-23-4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3:10:28.714"/>
    </inkml:context>
    <inkml:brush xml:id="br0">
      <inkml:brushProperty name="width" value="0.4" units="cm"/>
      <inkml:brushProperty name="height" value="0.8" units="cm"/>
      <inkml:brushProperty name="color" value="#FF40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1,'10'0,"25"0,32 0,20 0,6 0,-3 0,-11 0,-14 0,-12 0,-11 10,9 4,6-1,-2-2,-5-3,-10 7,-8 1,-8-2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3:10:34.813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62,'157'2,"166"-4,-236-3,144-26,-149 19,0 3,163 4,-226 6,9-1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3:10:36.513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1,'979'0,"-761"15,-81-3,-90-10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3:10:41.576"/>
    </inkml:context>
    <inkml:brush xml:id="br0">
      <inkml:brushProperty name="width" value="0.4" units="cm"/>
      <inkml:brushProperty name="height" value="0.8" units="cm"/>
      <inkml:brushProperty name="color" value="#FF8517"/>
      <inkml:brushProperty name="tip" value="rectangle"/>
      <inkml:brushProperty name="rasterOp" value="maskPen"/>
      <inkml:brushProperty name="ignorePressure" value="1"/>
    </inkml:brush>
  </inkml:definitions>
  <inkml:trace contextRef="#ctx0" brushRef="#br0">0 221,'0'-6,"6"-1,6-10,7-2,10-9,11 1,8 5,8-4,9 2,4 5,1 6,-7 6,-8 3,-9 2,-12 8,-6 2,-9 5,-7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3:10:43.161"/>
    </inkml:context>
    <inkml:brush xml:id="br0">
      <inkml:brushProperty name="width" value="0.4" units="cm"/>
      <inkml:brushProperty name="height" value="0.8" units="cm"/>
      <inkml:brushProperty name="color" value="#FF8517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0,'5'0,"7"0,7 0,5 0,4 0,2 0,1 0,11 0,4 0,4 0,4 0,14 0,6 0,0 0,-12 5,-17 2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4:59:01.416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62,'157'2,"166"-4,-236-3,144-26,-149 19,0 3,163 4,-226 6,9-1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3:09:35.103"/>
    </inkml:context>
    <inkml:brush xml:id="br0">
      <inkml:brushProperty name="width" value="0.4" units="cm"/>
      <inkml:brushProperty name="height" value="0.8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1,'1165'0,"-1139"0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4:59:01.547"/>
    </inkml:context>
    <inkml:brush xml:id="br0">
      <inkml:brushProperty name="width" value="0.4" units="cm"/>
      <inkml:brushProperty name="height" value="0.8" units="cm"/>
      <inkml:brushProperty name="color" value="#A9D8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1,'979'0,"-761"15,-81-3,-90-10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3:09:40.707"/>
    </inkml:context>
    <inkml:brush xml:id="br0">
      <inkml:brushProperty name="width" value="0.4" units="cm"/>
      <inkml:brushProperty name="height" value="0.8" units="cm"/>
      <inkml:brushProperty name="color" value="#FF40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1,'54'3,"0"2,76 18,47 5,161 11,84 11,-380-47,-7-1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3:09:42.677"/>
    </inkml:context>
    <inkml:brush xml:id="br0">
      <inkml:brushProperty name="width" value="0.4" units="cm"/>
      <inkml:brushProperty name="height" value="0.8" units="cm"/>
      <inkml:brushProperty name="color" value="#FF40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94,'40'-2,"0"-3,0-1,0-2,43-14,54-12,-82 26,1 2,106 3,107 30,-207-21,-37-5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3:09:48.946"/>
    </inkml:context>
    <inkml:brush xml:id="br0">
      <inkml:brushProperty name="width" value="0.4" units="cm"/>
      <inkml:brushProperty name="height" value="0.8" units="cm"/>
      <inkml:brushProperty name="color" value="#00F9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31,'451'-15,"38"-1,299 17,-756-1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3:09:51.884"/>
    </inkml:context>
    <inkml:brush xml:id="br0">
      <inkml:brushProperty name="width" value="0.4" units="cm"/>
      <inkml:brushProperty name="height" value="0.8" units="cm"/>
      <inkml:brushProperty name="color" value="#00F900"/>
      <inkml:brushProperty name="tip" value="rectangle"/>
      <inkml:brushProperty name="rasterOp" value="maskPen"/>
      <inkml:brushProperty name="ignorePressure" value="1"/>
    </inkml:brush>
  </inkml:definitions>
  <inkml:trace contextRef="#ctx0" brushRef="#br0">0 243,'275'13,"-77"-2,762-3,-695-9,-258 2,1-1,-1-1,1 1,0-1,-1-1,1 1,-1-1,10-4,-15 4,1 1,0-1,0 0,-1 0,1-1,-1 1,0 0,0-1,1 0,-2 1,1-1,0 0,0 0,-1 0,0 0,0 0,0 0,0-1,0 1,0-6,0 3,0 1,0-1,-1 0,1 0,-1 0,-1 1,1-1,-1 0,0 0,-1 1,-3-11,3 13,0-1,0 1,0-1,-1 1,1 0,-1 0,0 0,0 0,0 1,0-1,-1 1,1 0,-1 0,1 0,-1 0,0 0,-6-1,-14-4,0 2,0 0,-1 2,-35-1,-107 8,60 1,-188-3,-295-35,357 10,177 19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3:10:04.708"/>
    </inkml:context>
    <inkml:brush xml:id="br0">
      <inkml:brushProperty name="width" value="0.4" units="cm"/>
      <inkml:brushProperty name="height" value="0.8" units="cm"/>
      <inkml:brushProperty name="color" value="#00FDFF"/>
      <inkml:brushProperty name="tip" value="rectangle"/>
      <inkml:brushProperty name="rasterOp" value="maskPen"/>
      <inkml:brushProperty name="ignorePressure" value="1"/>
    </inkml:brush>
  </inkml:definitions>
  <inkml:trace contextRef="#ctx0" brushRef="#br0">1 2,'188'-1,"426"14,-367 3,117 12,-294-24,71-4,36 2,-48 21,-103-19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3:10:06.978"/>
    </inkml:context>
    <inkml:brush xml:id="br0">
      <inkml:brushProperty name="width" value="0.4" units="cm"/>
      <inkml:brushProperty name="height" value="0.8" units="cm"/>
      <inkml:brushProperty name="color" value="#00FDFF"/>
      <inkml:brushProperty name="tip" value="rectangle"/>
      <inkml:brushProperty name="rasterOp" value="maskPen"/>
      <inkml:brushProperty name="ignorePressure" value="1"/>
    </inkml:brush>
  </inkml:definitions>
  <inkml:trace contextRef="#ctx0" brushRef="#br0">0 1,'557'31,"-129"-2,-351-28,-48-2,-1 1,1 2,-1 0,1 2,44 12,-39-6,1-3,0-1,60 3,3 1,-83-7,0 0,-1 1,1 1,13 7,-15-6,1-1,-1 0,1-1,23 4,-6-5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2-04-13T13:10:12.238"/>
    </inkml:context>
    <inkml:brush xml:id="br0">
      <inkml:brushProperty name="width" value="0.4" units="cm"/>
      <inkml:brushProperty name="height" value="0.8" units="cm"/>
      <inkml:brushProperty name="color" value="#FFFC00"/>
      <inkml:brushProperty name="tip" value="rectangle"/>
      <inkml:brushProperty name="rasterOp" value="maskPen"/>
      <inkml:brushProperty name="ignorePressure" value="1"/>
    </inkml:brush>
  </inkml:definitions>
  <inkml:trace contextRef="#ctx0" brushRef="#br0">1 1,'5'0,"13"0,23 0,21 0,10 0,3 0,-5 0,0 0,-7 0,-8 0,-8 0,-8 0,-4 0,-4 0,-1 0,-6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1C945B-39A5-4DB4-B1A5-574DD76DFD25}" type="datetimeFigureOut">
              <a:rPr lang="fr-FR" smtClean="0"/>
              <a:t>13/04/2022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F6604E-341A-4519-809B-E1568134DEE9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2961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AB6F0F-B100-404D-A594-882D708590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E0C94CBD-9B86-483A-967A-FE6FC42228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14FBC5-7A8B-4900-9C85-0FD296B32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81943-704F-4DE4-8850-A0005D2D25CB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8BF6AE-EDA1-4BA4-B3AC-9529CE292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C00004C-69AE-4543-8C94-C17AC4F6D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368812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A28EC3-84D8-4032-AD17-2F4709882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261C4CA4-C498-4CD2-80FB-FF754B83F5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906C46-AD03-42DF-8957-D286EAE107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A7C96-06E4-43E3-963E-CCFD9A100F15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DC515FC-BEA7-48FA-A6DB-D9D364BE7E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EBD4A6E-D8CA-4370-9C65-8AAED5591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7645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2349CC8C-C4AA-43F0-BD23-7240FE06B4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A6AEA36-2C34-4616-8A0F-9F7DD17821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91FBD17-3999-44C0-B14C-3BCB85F7C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EB5A1-7783-4F9B-8483-445549FEBE25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3FC40F4-A67D-4FEC-BB81-0C39FE910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2636E5F-C438-4FE0-B3B1-703DBC3366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7043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17AAF8-DF05-46EE-B472-546608ACB8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EED8FFD-5CF6-452A-95A1-4B1F85DBFE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4BFF855-E999-4283-A833-23A5155D2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8A7BC-133B-46C4-9E47-D473924B56E1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009FF0B-4502-45A4-BF9F-388BB8304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94FE35-A6A1-4820-ADDD-D1830C4C13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005376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962A0B-E786-4300-8CD1-7DE29CDD3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D2C54A0-F916-4E0F-BCBB-A2F024D94B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FF58586-786A-49D0-8F78-F5C8236AFD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4E6BA-7128-4686-8A31-29C51CFBC0CE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8704028-0553-4A43-B470-421D63E08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AD231F6-E175-47FD-A578-5E35A1B074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51049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DEBBA8E-387F-4BEE-9A5C-C5A021E87D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C340089-670A-44DC-9B21-A9BB7F7DDD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C76ED8-04F3-4733-A721-56732E20B1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4335BB2-44CA-44C8-83B5-9B956A8A63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AB7E8-F485-484C-972A-2F854A4F553C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4326505-9CB1-4E62-A00F-D5AF507C9D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99FE55AD-BD3B-4E3B-9EC8-53730A083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51794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FE70E86-6B92-4C47-9A63-821DAEA190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0C7C42-A8E2-4E55-9E77-35C6A9B229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CE53314-7A1A-44CE-88A7-C942247DF6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5810F398-8E57-4186-B94E-0D22D4E42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B6376583-496C-48F3-BC20-141328BF39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61DEF66A-9709-47CB-90C5-4330F2CF8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B05AAC-A39A-4DEA-AE5A-C05DBEE26458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87860900-ABFD-4AC8-B724-751BD5667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E201324E-C3BA-4FC1-9A08-1AE33BBB1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2201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DAD87-408F-46D2-99E9-CE36A57116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EB798947-4EBE-47F7-9E78-0CAAD48DC0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AE9B6-A5C9-4044-912D-CE628192D8D0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002BBFC-7A3D-407C-AB20-8DD37370A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FF9EB60-382E-469E-8BB6-F37BABAF43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033602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A50A2D88-665A-4E9C-BC83-5755B89A0B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F30BD-83B6-4223-B153-A0CA10E12A3B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F477C43-096E-45F8-8AB0-BC3220F081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C2F0D7F-7E0E-4263-BAB6-4823394CAD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26573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1DC728-CB44-4CF8-8011-0302E0655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49F61C-389C-4186-BA2E-122812CB8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B1BD9EC1-7D0A-405F-93F6-29EB878ED0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6C1C02C-21AA-4EBC-891E-1A8DC597B5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C022E-B635-465C-A76A-0BDCA64AA026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2FD5D96-B10D-42F7-8138-70E53A7C1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6450D5-A741-4B1C-A31A-B6A613B97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3451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9E46BD8-25F5-471D-9557-14B262094E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705CE5B-7DED-4ECD-8E6C-97B004E620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26595E8-A305-4648-B754-396E3B768C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F6C9DD33-A6DE-4424-90C8-494D296429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8911D9-CBA6-4D27-A71E-AFAB9C4C8E4C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8738339-AA99-47D7-823F-A79ADA2DA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94AC332-9A75-4236-A480-B1F399585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40815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3B2BAFF4-0459-414D-88F4-39E47F2D8A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8ED41F-ED98-4607-8853-56675B9890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377A596-7AFA-44FC-B3DF-6CAAC9D000B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A069F9-23C4-4166-A2F9-45E728ACEBE8}" type="datetime1">
              <a:rPr lang="fr-FR" smtClean="0"/>
              <a:t>13/04/2022</a:t>
            </a:fld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0FD743C0-BA24-4DEF-8A21-7562B2805D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www.dys-positif.fr</a:t>
            </a:r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388BA955-1941-4ABE-8CC3-B43B8DB0E5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3A7EE-25E2-419D-BED4-B77A3886F54D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009820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13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12" Type="http://schemas.openxmlformats.org/officeDocument/2006/relationships/customXml" Target="../ink/ink6.xml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3.xml"/><Relationship Id="rId11" Type="http://schemas.openxmlformats.org/officeDocument/2006/relationships/image" Target="../media/image24.png"/><Relationship Id="rId5" Type="http://schemas.openxmlformats.org/officeDocument/2006/relationships/image" Target="../media/image21.png"/><Relationship Id="rId10" Type="http://schemas.openxmlformats.org/officeDocument/2006/relationships/customXml" Target="../ink/ink5.xml"/><Relationship Id="rId4" Type="http://schemas.openxmlformats.org/officeDocument/2006/relationships/customXml" Target="../ink/ink2.xml"/><Relationship Id="rId9" Type="http://schemas.openxmlformats.org/officeDocument/2006/relationships/image" Target="../media/image2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customXml" Target="../ink/ink10.xml"/><Relationship Id="rId13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12" Type="http://schemas.openxmlformats.org/officeDocument/2006/relationships/customXml" Target="../ink/ink12.xml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9.xml"/><Relationship Id="rId11" Type="http://schemas.openxmlformats.org/officeDocument/2006/relationships/image" Target="../media/image30.png"/><Relationship Id="rId5" Type="http://schemas.openxmlformats.org/officeDocument/2006/relationships/image" Target="../media/image27.png"/><Relationship Id="rId10" Type="http://schemas.openxmlformats.org/officeDocument/2006/relationships/customXml" Target="../ink/ink11.xml"/><Relationship Id="rId4" Type="http://schemas.openxmlformats.org/officeDocument/2006/relationships/customXml" Target="../ink/ink8.xml"/><Relationship Id="rId9" Type="http://schemas.openxmlformats.org/officeDocument/2006/relationships/image" Target="../media/image2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customXml" Target="../ink/ink16.xml"/><Relationship Id="rId13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4.png"/><Relationship Id="rId12" Type="http://schemas.openxmlformats.org/officeDocument/2006/relationships/customXml" Target="../ink/ink18.xml"/><Relationship Id="rId17" Type="http://schemas.openxmlformats.org/officeDocument/2006/relationships/image" Target="../media/image39.png"/><Relationship Id="rId2" Type="http://schemas.openxmlformats.org/officeDocument/2006/relationships/customXml" Target="../ink/ink13.xml"/><Relationship Id="rId16" Type="http://schemas.openxmlformats.org/officeDocument/2006/relationships/customXml" Target="../ink/ink20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15.xml"/><Relationship Id="rId11" Type="http://schemas.openxmlformats.org/officeDocument/2006/relationships/image" Target="../media/image36.png"/><Relationship Id="rId5" Type="http://schemas.openxmlformats.org/officeDocument/2006/relationships/image" Target="../media/image33.png"/><Relationship Id="rId15" Type="http://schemas.openxmlformats.org/officeDocument/2006/relationships/image" Target="../media/image38.png"/><Relationship Id="rId10" Type="http://schemas.openxmlformats.org/officeDocument/2006/relationships/customXml" Target="../ink/ink17.xml"/><Relationship Id="rId4" Type="http://schemas.openxmlformats.org/officeDocument/2006/relationships/customXml" Target="../ink/ink14.xml"/><Relationship Id="rId9" Type="http://schemas.openxmlformats.org/officeDocument/2006/relationships/image" Target="../media/image35.png"/><Relationship Id="rId14" Type="http://schemas.openxmlformats.org/officeDocument/2006/relationships/customXml" Target="../ink/ink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0F14924-574F-4232-8F06-D29E2ECB7D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0489" y="667753"/>
            <a:ext cx="9144000" cy="1362325"/>
          </a:xfrm>
        </p:spPr>
        <p:txBody>
          <a:bodyPr>
            <a:normAutofit fontScale="90000"/>
          </a:bodyPr>
          <a:lstStyle/>
          <a:p>
            <a:r>
              <a:rPr lang="fr-FR" sz="6600" dirty="0">
                <a:latin typeface="Arial" panose="020B0604020202020204" pitchFamily="34" charset="0"/>
                <a:cs typeface="Arial" panose="020B0604020202020204" pitchFamily="34" charset="0"/>
              </a:rPr>
              <a:t>date</a:t>
            </a:r>
            <a:br>
              <a:rPr lang="fr-FR" sz="6600" dirty="0"/>
            </a:br>
            <a:endParaRPr lang="fr-FR" sz="6600" dirty="0">
              <a:solidFill>
                <a:srgbClr val="FF0000"/>
              </a:solidFill>
            </a:endParaRP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C5A3FDE-59D0-4058-BC93-BA4EED8AFAF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924092"/>
            <a:ext cx="9144000" cy="2985249"/>
          </a:xfrm>
        </p:spPr>
        <p:txBody>
          <a:bodyPr>
            <a:normAutofit/>
          </a:bodyPr>
          <a:lstStyle/>
          <a:p>
            <a:endParaRPr lang="fr-FR" sz="4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Texte 41</a:t>
            </a:r>
          </a:p>
          <a:p>
            <a:r>
              <a:rPr lang="fr-FR" sz="4800" dirty="0">
                <a:latin typeface="Arial" panose="020B0604020202020204" pitchFamily="34" charset="0"/>
                <a:cs typeface="Arial" panose="020B0604020202020204" pitchFamily="34" charset="0"/>
              </a:rPr>
              <a:t>Le coq et le Renard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B23EC4B5-2950-49EC-9837-4C09BCDB426E}"/>
              </a:ext>
            </a:extLst>
          </p:cNvPr>
          <p:cNvCxnSpPr/>
          <p:nvPr/>
        </p:nvCxnSpPr>
        <p:spPr>
          <a:xfrm>
            <a:off x="4724399" y="2477085"/>
            <a:ext cx="2803358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0351F2C-B94C-42AF-90A4-BF11A1097F8B}"/>
              </a:ext>
            </a:extLst>
          </p:cNvPr>
          <p:cNvCxnSpPr/>
          <p:nvPr/>
        </p:nvCxnSpPr>
        <p:spPr>
          <a:xfrm>
            <a:off x="1419726" y="279484"/>
            <a:ext cx="0" cy="6460958"/>
          </a:xfrm>
          <a:prstGeom prst="line">
            <a:avLst/>
          </a:prstGeom>
          <a:ln>
            <a:solidFill>
              <a:srgbClr val="C853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ZoneTexte 10">
            <a:extLst>
              <a:ext uri="{FF2B5EF4-FFF2-40B4-BE49-F238E27FC236}">
                <a16:creationId xmlns:a16="http://schemas.microsoft.com/office/drawing/2014/main" id="{A69193A5-1634-4443-B437-E3B9112FDD39}"/>
              </a:ext>
            </a:extLst>
          </p:cNvPr>
          <p:cNvSpPr txBox="1"/>
          <p:nvPr/>
        </p:nvSpPr>
        <p:spPr>
          <a:xfrm>
            <a:off x="0" y="531628"/>
            <a:ext cx="1710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NOM - Prénom</a:t>
            </a:r>
          </a:p>
          <a:p>
            <a:r>
              <a:rPr lang="fr-FR" sz="1600" dirty="0"/>
              <a:t>Classe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CF1636-40A1-401A-AE7A-51222AFF5D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772274" y="945363"/>
            <a:ext cx="930730" cy="608997"/>
          </a:xfrm>
          <a:prstGeom prst="rect">
            <a:avLst/>
          </a:prstGeom>
        </p:spPr>
      </p:pic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4AAA9BE5-8D1E-4FA9-AF6B-FA9237A3F0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7277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874" y="348634"/>
            <a:ext cx="11526252" cy="4313603"/>
          </a:xfrm>
        </p:spPr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vois deux Lévriers,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Qui, je m’assure, sont courriers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pour ce sujet on envoie.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Ils vont vite, et seront dans un moment à nous.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Je descends ; nous pourrons nous entre-baiser tous.</a:t>
            </a:r>
          </a:p>
          <a:p>
            <a:pPr>
              <a:lnSpc>
                <a:spcPct val="150000"/>
              </a:lnSpc>
            </a:pPr>
            <a:endParaRPr lang="fr-FR" dirty="0"/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1954D2-7366-4529-82BD-6B70DE19C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5B3A2A06-ED4F-448B-A7AF-939DB055B1C8}"/>
              </a:ext>
            </a:extLst>
          </p:cNvPr>
          <p:cNvSpPr txBox="1"/>
          <p:nvPr/>
        </p:nvSpPr>
        <p:spPr>
          <a:xfrm>
            <a:off x="5391646" y="1690974"/>
            <a:ext cx="5523508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porteurs de message</a:t>
            </a:r>
          </a:p>
        </p:txBody>
      </p:sp>
    </p:spTree>
    <p:extLst>
      <p:ext uri="{BB962C8B-B14F-4D97-AF65-F5344CB8AC3E}">
        <p14:creationId xmlns:p14="http://schemas.microsoft.com/office/powerpoint/2010/main" val="634524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A40163-CBE1-49E7-9F45-8783813DC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553" y="315661"/>
            <a:ext cx="11169316" cy="600693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– Adieu, dit le Renard : ma traite est longue à faire.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nous réjouirons du succès de l’affaire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autre fois. » Le Galant aussitôt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Tire ses grègues, gagne au haut,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Mal content de son stratagème 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</a:p>
          <a:p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A722BB3-CA46-40D2-975F-7B754533B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4836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A40163-CBE1-49E7-9F45-8783813DC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553" y="315661"/>
            <a:ext cx="11169316" cy="600693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notre vieux Coq en soi-même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Se mit à rire de sa peur 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Car c’est double plaisir de tromper le trompeur.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</a:p>
          <a:p>
            <a:pPr algn="r"/>
            <a:r>
              <a:rPr lang="fr-FR" dirty="0"/>
              <a:t>LA FONTAINE, Fables, Livre II, 15, 1679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A722BB3-CA46-40D2-975F-7B754533B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8682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CD0EFE2-749C-4C53-B977-7BE77EB1E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Lecture entrainement.</a:t>
            </a:r>
          </a:p>
        </p:txBody>
      </p:sp>
      <p:pic>
        <p:nvPicPr>
          <p:cNvPr id="4" name="Espace réservé du contenu 3">
            <a:extLst>
              <a:ext uri="{FF2B5EF4-FFF2-40B4-BE49-F238E27FC236}">
                <a16:creationId xmlns:a16="http://schemas.microsoft.com/office/drawing/2014/main" id="{E9F5A2CC-C318-46B4-A999-4C2D1AADF1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1293" y="365125"/>
            <a:ext cx="1272507" cy="1272507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2F34B31-6865-4261-8F15-84F8C9A1EEEC}"/>
              </a:ext>
            </a:extLst>
          </p:cNvPr>
          <p:cNvSpPr txBox="1"/>
          <p:nvPr/>
        </p:nvSpPr>
        <p:spPr>
          <a:xfrm>
            <a:off x="892342" y="3086100"/>
            <a:ext cx="6519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On échange au bout de 1 min</a:t>
            </a:r>
            <a:r>
              <a:rPr lang="fr-FR" dirty="0"/>
              <a:t>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2C91947-EA31-47AE-A760-7483DEFEA3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98582" y="1895475"/>
            <a:ext cx="2381250" cy="2381250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055C45-73E5-46B6-A1E0-4CE3FD18F3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15365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A82AED9-3CD7-4223-90AE-310B01BAB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scores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99564565-FC82-4771-8FC9-FC6B1A57A1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87206" y="1537548"/>
            <a:ext cx="7414038" cy="2479572"/>
          </a:xfr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EB34DB4-6EDE-4481-B8EE-009F63BD2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4214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mots invariables de la semaine :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0F4D5AF3-F070-4E8B-AC13-AC2A7F8CBA8C}"/>
              </a:ext>
            </a:extLst>
          </p:cNvPr>
          <p:cNvSpPr txBox="1"/>
          <p:nvPr/>
        </p:nvSpPr>
        <p:spPr>
          <a:xfrm>
            <a:off x="1132189" y="1629802"/>
            <a:ext cx="4421360" cy="4403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sur (dessus)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deux (2)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cependant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donc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jamais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fr-FR" sz="28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exprès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5ACC014-EA3C-4D0E-B3D4-B48C95FAD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3080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3367" y="145826"/>
            <a:ext cx="10515600" cy="1325563"/>
          </a:xfrm>
        </p:spPr>
        <p:txBody>
          <a:bodyPr/>
          <a:lstStyle/>
          <a:p>
            <a:r>
              <a:rPr lang="fr-FR" dirty="0"/>
              <a:t>Lecture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4045" y="1267137"/>
            <a:ext cx="3391894" cy="9819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exprès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12480" y="1785478"/>
            <a:ext cx="2368819" cy="8453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deux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462090" y="1241821"/>
            <a:ext cx="2964899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b="1" dirty="0">
                <a:latin typeface="CrayonL" panose="00000500000000000000" pitchFamily="2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438791" y="3344174"/>
            <a:ext cx="323582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Caveat" panose="00000500000000000000" pitchFamily="2" charset="0"/>
                <a:cs typeface="Arial" panose="020B0604020202020204" pitchFamily="34" charset="0"/>
              </a:rPr>
              <a:t>donc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500346" y="2510933"/>
            <a:ext cx="3302000" cy="950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Baskerville Old Face" panose="02020602080505020303" pitchFamily="18" charset="0"/>
                <a:cs typeface="Arial" panose="020B0604020202020204" pitchFamily="34" charset="0"/>
              </a:rPr>
              <a:t>jamais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2063721" y="2533615"/>
            <a:ext cx="3153020" cy="7519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cependant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8518742" y="1569778"/>
            <a:ext cx="3142876" cy="56299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cependant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244950" y="4308260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deux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2462090" y="3955444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exprès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5192919" y="3881248"/>
            <a:ext cx="315302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donc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644284" y="374901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610511" y="5202588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jamais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2865084" y="5272454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exprès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988482" y="5093220"/>
            <a:ext cx="3758517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8802346" y="2586659"/>
            <a:ext cx="2977173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cependant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8802347" y="4955028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deux</a:t>
            </a:r>
          </a:p>
        </p:txBody>
      </p:sp>
      <p:sp>
        <p:nvSpPr>
          <p:cNvPr id="16" name="Espace réservé du pied de page 15">
            <a:extLst>
              <a:ext uri="{FF2B5EF4-FFF2-40B4-BE49-F238E27FC236}">
                <a16:creationId xmlns:a16="http://schemas.microsoft.com/office/drawing/2014/main" id="{2C7F9687-0432-4EB2-8933-6619A8BD9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83760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27529" y="1468280"/>
            <a:ext cx="2469209" cy="7265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donc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3667476" y="387760"/>
            <a:ext cx="3557701" cy="8453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624233" y="1147517"/>
            <a:ext cx="2551737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b="1" dirty="0">
                <a:latin typeface="Calibri" panose="020F0502020204030204" pitchFamily="34" charset="0"/>
                <a:cs typeface="Calibri" panose="020F0502020204030204" pitchFamily="34" charset="0"/>
              </a:rPr>
              <a:t>tantôt</a:t>
            </a:r>
            <a:endParaRPr lang="fr-FR" sz="4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846123" y="2621168"/>
            <a:ext cx="2298991" cy="10173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Bahnschrift SemiLight" panose="020B0502040204020203" pitchFamily="34" charset="0"/>
                <a:cs typeface="Arial" panose="020B0604020202020204" pitchFamily="34" charset="0"/>
              </a:rPr>
              <a:t>sur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5720089" y="2524901"/>
            <a:ext cx="3103069" cy="9789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  <a:cs typeface="Arial" panose="020B0604020202020204" pitchFamily="34" charset="0"/>
              </a:rPr>
              <a:t>cependant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3312205" y="1468950"/>
            <a:ext cx="2298991" cy="61894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3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soudain</a:t>
            </a:r>
            <a:r>
              <a:rPr lang="fr-FR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4724263" y="3788614"/>
            <a:ext cx="3103069" cy="5629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800" b="1" dirty="0">
                <a:latin typeface="CrayonL" panose="00000500000000000000" pitchFamily="2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65596" y="3913033"/>
            <a:ext cx="3235827" cy="89432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165767" y="2744273"/>
            <a:ext cx="3153020" cy="9661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deux</a:t>
            </a:r>
          </a:p>
        </p:txBody>
      </p:sp>
      <p:sp>
        <p:nvSpPr>
          <p:cNvPr id="13" name="Espace réservé du contenu 2">
            <a:extLst>
              <a:ext uri="{FF2B5EF4-FFF2-40B4-BE49-F238E27FC236}">
                <a16:creationId xmlns:a16="http://schemas.microsoft.com/office/drawing/2014/main" id="{D3FBA76B-75EE-45D4-86BE-B2DF09EB9F63}"/>
              </a:ext>
            </a:extLst>
          </p:cNvPr>
          <p:cNvSpPr txBox="1">
            <a:spLocks/>
          </p:cNvSpPr>
          <p:nvPr/>
        </p:nvSpPr>
        <p:spPr>
          <a:xfrm>
            <a:off x="8586864" y="387760"/>
            <a:ext cx="2298990" cy="9245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1">
                    <a:lumMod val="50000"/>
                  </a:schemeClr>
                </a:solidFill>
                <a:latin typeface="Comic Sans MS" panose="030F0702030302020204" pitchFamily="66" charset="0"/>
                <a:cs typeface="Arial" panose="020B0604020202020204" pitchFamily="34" charset="0"/>
              </a:rPr>
              <a:t>sitôt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8962598" y="3849906"/>
            <a:ext cx="2298991" cy="10033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jamais</a:t>
            </a: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776637" y="5164473"/>
            <a:ext cx="2389130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1">
                    <a:lumMod val="50000"/>
                  </a:schemeClr>
                </a:solidFill>
                <a:latin typeface="Bahnschrift Condensed" panose="020B0502040204020203" pitchFamily="34" charset="0"/>
                <a:cs typeface="Arial" panose="020B0604020202020204" pitchFamily="34" charset="0"/>
              </a:rPr>
              <a:t>exprès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483280" y="5352637"/>
            <a:ext cx="3103070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tôt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010375" y="5056963"/>
            <a:ext cx="3192479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seulement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9202854" y="2241743"/>
            <a:ext cx="2332642" cy="10535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souvent</a:t>
            </a:r>
          </a:p>
        </p:txBody>
      </p:sp>
      <p:sp>
        <p:nvSpPr>
          <p:cNvPr id="20" name="Espace réservé du contenu 2">
            <a:extLst>
              <a:ext uri="{FF2B5EF4-FFF2-40B4-BE49-F238E27FC236}">
                <a16:creationId xmlns:a16="http://schemas.microsoft.com/office/drawing/2014/main" id="{C67F94BA-6ED9-4E5B-8FBD-FE4BC3C559F6}"/>
              </a:ext>
            </a:extLst>
          </p:cNvPr>
          <p:cNvSpPr txBox="1">
            <a:spLocks/>
          </p:cNvSpPr>
          <p:nvPr/>
        </p:nvSpPr>
        <p:spPr>
          <a:xfrm>
            <a:off x="9430958" y="4908934"/>
            <a:ext cx="2909792" cy="10145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</a:t>
            </a:r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9564FDAD-92C7-4399-9E2C-B93C6FBB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6109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624DD8-0079-47EC-92AE-4DB40EDE7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Rappel de la leçon : la rime.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022F1B-11BB-4F78-9D68-579DE37B23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0843" y="1825625"/>
            <a:ext cx="10802957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Définition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: n.m. Retour, à la fin de deux ou plusieurs vers, de la même con</a:t>
            </a:r>
            <a:r>
              <a:rPr lang="fr-FR" sz="3200" b="1" dirty="0">
                <a:latin typeface="Arial" panose="020B0604020202020204" pitchFamily="34" charset="0"/>
                <a:cs typeface="Arial" panose="020B0604020202020204" pitchFamily="34" charset="0"/>
              </a:rPr>
              <a:t>son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ance de la terminaison, accentuée, du mot final.</a:t>
            </a:r>
          </a:p>
          <a:p>
            <a:endParaRPr lang="fr-FR" dirty="0"/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Faire rimer, c’est donc reproduire le même son à la fin de vers/de lignes de la poésie.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D627034-8E97-41FA-BC58-799113ACB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9010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C726F5-DF3E-4E87-A74D-D685965DD5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Richesse des rimes : pauvre/suffisante/riche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980396-BD7F-41FD-92C9-7994E55D6A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1344"/>
            <a:ext cx="10515600" cy="5100809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rime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pauvre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est caractérisée par la rime d’un seul son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exemple : comprom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/ trah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rime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suffisante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est caractérisée par la rime de deux sons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exemple : compro</a:t>
            </a:r>
            <a:r>
              <a:rPr lang="fr-FR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/infa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Une rime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riche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est caractérisée par la rime de trois sons (ou plus),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exemple : compr</a:t>
            </a:r>
            <a:r>
              <a:rPr lang="fr-FR" dirty="0">
                <a:solidFill>
                  <a:srgbClr val="FF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/astron</a:t>
            </a:r>
            <a:r>
              <a:rPr lang="fr-FR" dirty="0">
                <a:solidFill>
                  <a:srgbClr val="FF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8710AC9-7610-4DA6-952C-C0F6F9DC8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8758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41B47-2347-4737-A023-BFB42ABEF0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6250" y="281953"/>
            <a:ext cx="10515600" cy="928010"/>
          </a:xfrm>
        </p:spPr>
        <p:txBody>
          <a:bodyPr>
            <a:no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Rappel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26B0763F-253A-41EE-B0FC-964DB5073E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250" y="1209963"/>
            <a:ext cx="10515600" cy="928009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 la dernière séance, que vous revient-il ?</a:t>
            </a:r>
          </a:p>
        </p:txBody>
      </p:sp>
      <p:sp>
        <p:nvSpPr>
          <p:cNvPr id="6" name="Espace réservé du contenu 3">
            <a:extLst>
              <a:ext uri="{FF2B5EF4-FFF2-40B4-BE49-F238E27FC236}">
                <a16:creationId xmlns:a16="http://schemas.microsoft.com/office/drawing/2014/main" id="{C8E61FD7-BB94-4DB8-B482-1F2DD24D5515}"/>
              </a:ext>
            </a:extLst>
          </p:cNvPr>
          <p:cNvSpPr txBox="1">
            <a:spLocks/>
          </p:cNvSpPr>
          <p:nvPr/>
        </p:nvSpPr>
        <p:spPr>
          <a:xfrm>
            <a:off x="401546" y="2194649"/>
            <a:ext cx="11422153" cy="4381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fr-FR" sz="3200" dirty="0"/>
              <a:t>On a lu la fable du coq et du renard.</a:t>
            </a:r>
          </a:p>
          <a:p>
            <a:pPr>
              <a:lnSpc>
                <a:spcPct val="150000"/>
              </a:lnSpc>
            </a:pPr>
            <a:r>
              <a:rPr lang="fr-FR" sz="3200" dirty="0"/>
              <a:t>On a travaillé sur le futur.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59C8C59-11C1-49B0-B672-2BDC7F47CD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04451" y="1153286"/>
            <a:ext cx="330113" cy="542164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54C704C-F07B-4DC3-9AEE-7DE9106334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33527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0C726F5-DF3E-4E87-A74D-D685965DD5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8769" y="136525"/>
            <a:ext cx="11853231" cy="2014518"/>
          </a:xfrm>
        </p:spPr>
        <p:txBody>
          <a:bodyPr/>
          <a:lstStyle/>
          <a:p>
            <a:r>
              <a:rPr lang="fr-FR" dirty="0"/>
              <a:t>Disposition des rimes : plates/croisées/embrasées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09980396-BD7F-41FD-92C9-7994E55D6A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1344"/>
            <a:ext cx="10515600" cy="5100809"/>
          </a:xfrm>
        </p:spPr>
        <p:txBody>
          <a:bodyPr>
            <a:normAutofit/>
          </a:bodyPr>
          <a:lstStyle/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rimes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plates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se suivent par groupe de deux (forme AABB).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Sans nulle crainte à vos aff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aires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Nous vous y servirons en fr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ères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Faites-en les feux dès ce s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oir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Et cependant viens recev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oir</a:t>
            </a:r>
          </a:p>
          <a:p>
            <a:pPr marL="0" indent="0">
              <a:lnSpc>
                <a:spcPct val="170000"/>
              </a:lnSpc>
              <a:buNone/>
            </a:pPr>
            <a:endParaRPr lang="fr-FR" dirty="0">
              <a:solidFill>
                <a:schemeClr val="accent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D8710AC9-7610-4DA6-952C-C0F6F9DC81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6477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D3F48F-D001-47BB-BCB3-F0E9271F18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51692"/>
            <a:ext cx="10515600" cy="5725271"/>
          </a:xfrm>
        </p:spPr>
        <p:txBody>
          <a:bodyPr>
            <a:normAutofit/>
          </a:bodyPr>
          <a:lstStyle/>
          <a:p>
            <a:endParaRPr lang="fr-FR" dirty="0"/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rimes sont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croisées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en cas d’alternance (forme ABAB).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Maître Corbeau, sur un arbre per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Tenait en son bec un from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Maître Renard, par l'odeur allé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ché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,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Lui tint à peu près ce lang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: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9B26B7D-74A6-4DE6-B208-5EA80CC4F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5917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0D3F48F-D001-47BB-BCB3-F0E9271F18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51692"/>
            <a:ext cx="10515600" cy="5725271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Les rimes </a:t>
            </a: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embrassées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sont encadrées par une rime de sonorité différente (forme ABBA). </a:t>
            </a:r>
          </a:p>
          <a:p>
            <a:pPr marL="0" indent="0">
              <a:lnSpc>
                <a:spcPct val="150000"/>
              </a:lnSpc>
              <a:buNone/>
            </a:pP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– Ami, reprit le Coq, je ne pouvais jam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Apprendre une plus douce et meilleure nouv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Que c</a:t>
            </a:r>
            <a:r>
              <a:rPr lang="fr-FR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elle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De cette p</a:t>
            </a:r>
            <a:r>
              <a:rPr lang="fr-FR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aix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9B26B7D-74A6-4DE6-B208-5EA80CC4F5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8810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71B4119-D5C9-49C9-9CAE-70BA19B1C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Nous allons apprendre une poésie.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3957FE9-2F86-4726-AE92-1E6D8D93A1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C’est une autre fable de Jean de La fontaine que vous connaissez peut-être.</a:t>
            </a:r>
          </a:p>
          <a:p>
            <a:pPr>
              <a:lnSpc>
                <a:spcPct val="20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allons la lire, puis nous chercherons les rimes.</a:t>
            </a:r>
          </a:p>
          <a:p>
            <a:pPr>
              <a:lnSpc>
                <a:spcPct val="20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Seulement après, nous commencerons à l’apprendre.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5379A27-405D-47CB-8544-CB92129F0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515388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729C34A-0D52-40F9-8344-C25371A64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3649820-2B76-481B-BC3C-1D2CF4242D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8762" y="460178"/>
            <a:ext cx="3987614" cy="5937644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2825AE4-F9F5-448C-BB8D-8EF400A9EE15}"/>
              </a:ext>
            </a:extLst>
          </p:cNvPr>
          <p:cNvSpPr txBox="1"/>
          <p:nvPr/>
        </p:nvSpPr>
        <p:spPr>
          <a:xfrm>
            <a:off x="1160017" y="1156771"/>
            <a:ext cx="3597925" cy="43088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Que voyez-vous ?</a:t>
            </a:r>
          </a:p>
          <a:p>
            <a:pPr>
              <a:lnSpc>
                <a:spcPct val="200000"/>
              </a:lnSpc>
            </a:pP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À votre avis, </a:t>
            </a:r>
          </a:p>
          <a:p>
            <a:pPr>
              <a:lnSpc>
                <a:spcPct val="200000"/>
              </a:lnSpc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que se passe-t-il ?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8687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ADCA7D-E0ED-412A-A320-BD082FF64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 CORBEAU ET LE RENARD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78D03A-3B49-4DCB-B173-273351D38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49877" cy="4351338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Maître Corbeau, sur un arbre perché,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Tenait en son bec un fromage.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Maître Renard, par l'odeur alléché,</a:t>
            </a:r>
            <a:endParaRPr lang="fr-FR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Lui tint à peu près ce langage :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bonjour, Monsieur du Corbeau,</a:t>
            </a:r>
            <a:endParaRPr lang="fr-FR" sz="24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Que vous êtes joli ! que vous me semblez beau !</a:t>
            </a: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B62878D-CB0F-4E5B-BC9E-EF9F78784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301A5FB-EB20-48BD-8A47-5B575E3292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225" y="768580"/>
            <a:ext cx="2114090" cy="211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018E4A2-D373-4C10-A27A-30282AEE3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8752" y="2921227"/>
            <a:ext cx="1325563" cy="1325563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8E35CB8-A0B8-42C0-B6ED-68D584D2B0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739" y="3702851"/>
            <a:ext cx="3018624" cy="3018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6853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78D03A-3B49-4DCB-B173-273351D38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3298"/>
            <a:ext cx="7315200" cy="529561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Sans mentir, si votre ramage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rapporte à votre plumage,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êtes le Phénix des hôtes de ces bois.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À ces mots le Corbeau ne se sent pas de joie,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pour montrer sa belle voix,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ouvre un large bec, laisse tomber sa proie.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B62878D-CB0F-4E5B-BC9E-EF9F78784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4091571-61BB-492E-A889-6D03A6B36B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0488" y="2583455"/>
            <a:ext cx="1293334" cy="1293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D29CB4D-C119-423F-9221-A069827B49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9404" y="405560"/>
            <a:ext cx="1662399" cy="1662399"/>
          </a:xfrm>
          <a:prstGeom prst="rect">
            <a:avLst/>
          </a:prstGeom>
        </p:spPr>
      </p:pic>
      <p:grpSp>
        <p:nvGrpSpPr>
          <p:cNvPr id="8" name="Groupe 7">
            <a:extLst>
              <a:ext uri="{FF2B5EF4-FFF2-40B4-BE49-F238E27FC236}">
                <a16:creationId xmlns:a16="http://schemas.microsoft.com/office/drawing/2014/main" id="{01EF37B7-82A7-4195-A90D-21B0E0FAB2EE}"/>
              </a:ext>
            </a:extLst>
          </p:cNvPr>
          <p:cNvGrpSpPr/>
          <p:nvPr/>
        </p:nvGrpSpPr>
        <p:grpSpPr>
          <a:xfrm>
            <a:off x="9470488" y="4483865"/>
            <a:ext cx="1883312" cy="1741431"/>
            <a:chOff x="9271995" y="4021157"/>
            <a:chExt cx="2081805" cy="2204139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4B37DDF5-534C-4A69-A505-C608A8CDF3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271995" y="4021157"/>
              <a:ext cx="2081805" cy="2081805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FD147ADC-3E60-4A6B-A103-DD2F74741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713262" y="4937890"/>
              <a:ext cx="1287406" cy="12874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46311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5878D03A-3B49-4DCB-B173-273351D38C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43298"/>
            <a:ext cx="7315200" cy="529561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 Renard s'en saisit, et dit : Mon bon Monsieur,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Apprenez que tout flatteur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Vit aux dépens de celui qui l'écoute.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Cette leçon vaut bien un fromage sans doute.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 Corbeau honteux et confus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Jura, mais un peu tard, qu'on ne l'y prendrait plus.</a:t>
            </a:r>
          </a:p>
          <a:p>
            <a:pPr marL="0" indent="0" algn="r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Jean de la Fontaine.</a:t>
            </a:r>
            <a:endParaRPr lang="fr-FR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B62878D-CB0F-4E5B-BC9E-EF9F78784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1BD2DE65-BA10-4304-91EE-38EEF5728EE6}"/>
              </a:ext>
            </a:extLst>
          </p:cNvPr>
          <p:cNvGrpSpPr/>
          <p:nvPr/>
        </p:nvGrpSpPr>
        <p:grpSpPr>
          <a:xfrm>
            <a:off x="9913321" y="545803"/>
            <a:ext cx="1654390" cy="1719792"/>
            <a:chOff x="9109090" y="942410"/>
            <a:chExt cx="1654390" cy="1719792"/>
          </a:xfrm>
        </p:grpSpPr>
        <p:pic>
          <p:nvPicPr>
            <p:cNvPr id="3074" name="Picture 2">
              <a:extLst>
                <a:ext uri="{FF2B5EF4-FFF2-40B4-BE49-F238E27FC236}">
                  <a16:creationId xmlns:a16="http://schemas.microsoft.com/office/drawing/2014/main" id="{754FCA2D-619A-4FF6-BFC3-7D90E4A0DD6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09090" y="1145754"/>
              <a:ext cx="1516448" cy="15164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Image 4">
              <a:extLst>
                <a:ext uri="{FF2B5EF4-FFF2-40B4-BE49-F238E27FC236}">
                  <a16:creationId xmlns:a16="http://schemas.microsoft.com/office/drawing/2014/main" id="{0A9CC95A-7B3C-498C-BD82-1CF9A7A6A8E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827046" y="942410"/>
              <a:ext cx="936434" cy="936434"/>
            </a:xfrm>
            <a:prstGeom prst="rect">
              <a:avLst/>
            </a:prstGeom>
          </p:spPr>
        </p:pic>
      </p:grpSp>
      <p:pic>
        <p:nvPicPr>
          <p:cNvPr id="7" name="Image 6">
            <a:extLst>
              <a:ext uri="{FF2B5EF4-FFF2-40B4-BE49-F238E27FC236}">
                <a16:creationId xmlns:a16="http://schemas.microsoft.com/office/drawing/2014/main" id="{7C310CAC-7326-468B-BFA1-2526378DF4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7213" y="4218543"/>
            <a:ext cx="1492556" cy="1492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61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7771094-B2DB-4E9E-A2A3-6B01ED7E95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ruse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8D56C3F-B206-47A5-A9F8-0EF26EC8F3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Vous l’avez compris, le renard obtient le fromage par ruse.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dit qu’il a très envie d’écouter le corbeau chanter.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corbeau se fait avoir.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Il fait tomber son fromage.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renard n’a pas eu besoin de la force pour l’obtenir.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457EFD86-1EA1-4AD6-815F-FCD3D9FE9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376301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D99426-256B-4A03-A45E-521B8525C0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 vous distribue le texte.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9C02FE7-7F2D-4738-A4DE-7C04EBADFC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4000" dirty="0"/>
              <a:t>Mettez les rimes en couleurs.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3F283E5-B2CB-4E13-8F01-8046E119B2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756507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9A051BD-52C4-4CFE-9F2C-D6534B1EB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 de rappel.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39583C58-C6F4-4D92-84CC-3F954BFB8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8" name="Espace réservé du contenu 7">
            <a:extLst>
              <a:ext uri="{FF2B5EF4-FFF2-40B4-BE49-F238E27FC236}">
                <a16:creationId xmlns:a16="http://schemas.microsoft.com/office/drawing/2014/main" id="{D80216BC-993D-4727-B6C8-0AB0C4CD14F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3841" y="2253443"/>
            <a:ext cx="11410045" cy="2024152"/>
          </a:xfrm>
        </p:spPr>
      </p:pic>
    </p:spTree>
    <p:extLst>
      <p:ext uri="{BB962C8B-B14F-4D97-AF65-F5344CB8AC3E}">
        <p14:creationId xmlns:p14="http://schemas.microsoft.com/office/powerpoint/2010/main" val="2929059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5070881-78B9-4DCF-94A4-15ACA106DD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correction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4DEDBFE-3DB1-4560-AD90-2F41B1B3E8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Maître Corbeau, sur un arbre perché,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Tenait en son bec un fromage.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Maître Renard, par l'odeur alléché,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Lui tint à peu près ce langage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bonjour, Monsieur du Corbeau,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vous êtes joli ! que vous me semblez beau !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546E5F6A-56EC-4D64-B930-D00E736D9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Encre 4">
                <a:extLst>
                  <a:ext uri="{FF2B5EF4-FFF2-40B4-BE49-F238E27FC236}">
                    <a16:creationId xmlns:a16="http://schemas.microsoft.com/office/drawing/2014/main" id="{50B090B1-27AB-4036-9977-06D7B4B9819F}"/>
                  </a:ext>
                </a:extLst>
              </p14:cNvPr>
              <p14:cNvContentPartPr/>
              <p14:nvPr/>
            </p14:nvContentPartPr>
            <p14:xfrm>
              <a:off x="6224344" y="2201461"/>
              <a:ext cx="385560" cy="57240"/>
            </p14:xfrm>
          </p:contentPart>
        </mc:Choice>
        <mc:Fallback xmlns="">
          <p:pic>
            <p:nvPicPr>
              <p:cNvPr id="5" name="Encre 4">
                <a:extLst>
                  <a:ext uri="{FF2B5EF4-FFF2-40B4-BE49-F238E27FC236}">
                    <a16:creationId xmlns:a16="http://schemas.microsoft.com/office/drawing/2014/main" id="{50B090B1-27AB-4036-9977-06D7B4B9819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152344" y="2057461"/>
                <a:ext cx="529200" cy="344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Encre 5">
                <a:extLst>
                  <a:ext uri="{FF2B5EF4-FFF2-40B4-BE49-F238E27FC236}">
                    <a16:creationId xmlns:a16="http://schemas.microsoft.com/office/drawing/2014/main" id="{15E588C2-45A7-4823-9310-CBE348551816}"/>
                  </a:ext>
                </a:extLst>
              </p14:cNvPr>
              <p14:cNvContentPartPr/>
              <p14:nvPr/>
            </p14:nvContentPartPr>
            <p14:xfrm>
              <a:off x="5794504" y="3657301"/>
              <a:ext cx="429120" cy="360"/>
            </p14:xfrm>
          </p:contentPart>
        </mc:Choice>
        <mc:Fallback xmlns="">
          <p:pic>
            <p:nvPicPr>
              <p:cNvPr id="6" name="Encre 5">
                <a:extLst>
                  <a:ext uri="{FF2B5EF4-FFF2-40B4-BE49-F238E27FC236}">
                    <a16:creationId xmlns:a16="http://schemas.microsoft.com/office/drawing/2014/main" id="{15E588C2-45A7-4823-9310-CBE34855181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722864" y="3513661"/>
                <a:ext cx="572760" cy="28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09F0F802-BAD7-4CE3-8B19-39E610CF4080}"/>
                  </a:ext>
                </a:extLst>
              </p14:cNvPr>
              <p14:cNvContentPartPr/>
              <p14:nvPr/>
            </p14:nvContentPartPr>
            <p14:xfrm>
              <a:off x="5078464" y="2908141"/>
              <a:ext cx="450720" cy="5544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09F0F802-BAD7-4CE3-8B19-39E610CF408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006464" y="2764501"/>
                <a:ext cx="594360" cy="34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8" name="Encre 7">
                <a:extLst>
                  <a:ext uri="{FF2B5EF4-FFF2-40B4-BE49-F238E27FC236}">
                    <a16:creationId xmlns:a16="http://schemas.microsoft.com/office/drawing/2014/main" id="{F45600A4-F8C7-490F-AEC5-DAD7DD05C57D}"/>
                  </a:ext>
                </a:extLst>
              </p14:cNvPr>
              <p14:cNvContentPartPr/>
              <p14:nvPr/>
            </p14:nvContentPartPr>
            <p14:xfrm>
              <a:off x="5111584" y="4372621"/>
              <a:ext cx="363600" cy="34200"/>
            </p14:xfrm>
          </p:contentPart>
        </mc:Choice>
        <mc:Fallback xmlns="">
          <p:pic>
            <p:nvPicPr>
              <p:cNvPr id="8" name="Encre 7">
                <a:extLst>
                  <a:ext uri="{FF2B5EF4-FFF2-40B4-BE49-F238E27FC236}">
                    <a16:creationId xmlns:a16="http://schemas.microsoft.com/office/drawing/2014/main" id="{F45600A4-F8C7-490F-AEC5-DAD7DD05C57D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039944" y="4228621"/>
                <a:ext cx="507240" cy="32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9" name="Encre 8">
                <a:extLst>
                  <a:ext uri="{FF2B5EF4-FFF2-40B4-BE49-F238E27FC236}">
                    <a16:creationId xmlns:a16="http://schemas.microsoft.com/office/drawing/2014/main" id="{D0424471-FDDB-4233-9F05-92C8856610BB}"/>
                  </a:ext>
                </a:extLst>
              </p14:cNvPr>
              <p14:cNvContentPartPr/>
              <p14:nvPr/>
            </p14:nvContentPartPr>
            <p14:xfrm>
              <a:off x="5419744" y="5122501"/>
              <a:ext cx="634320" cy="11520"/>
            </p14:xfrm>
          </p:contentPart>
        </mc:Choice>
        <mc:Fallback xmlns="">
          <p:pic>
            <p:nvPicPr>
              <p:cNvPr id="9" name="Encre 8">
                <a:extLst>
                  <a:ext uri="{FF2B5EF4-FFF2-40B4-BE49-F238E27FC236}">
                    <a16:creationId xmlns:a16="http://schemas.microsoft.com/office/drawing/2014/main" id="{D0424471-FDDB-4233-9F05-92C8856610BB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348104" y="4978501"/>
                <a:ext cx="777960" cy="29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0" name="Encre 9">
                <a:extLst>
                  <a:ext uri="{FF2B5EF4-FFF2-40B4-BE49-F238E27FC236}">
                    <a16:creationId xmlns:a16="http://schemas.microsoft.com/office/drawing/2014/main" id="{8335A516-D274-47BA-BA1B-907D7E8F0D62}"/>
                  </a:ext>
                </a:extLst>
              </p14:cNvPr>
              <p14:cNvContentPartPr/>
              <p14:nvPr/>
            </p14:nvContentPartPr>
            <p14:xfrm>
              <a:off x="7656424" y="5817301"/>
              <a:ext cx="654840" cy="99360"/>
            </p14:xfrm>
          </p:contentPart>
        </mc:Choice>
        <mc:Fallback xmlns="">
          <p:pic>
            <p:nvPicPr>
              <p:cNvPr id="10" name="Encre 9">
                <a:extLst>
                  <a:ext uri="{FF2B5EF4-FFF2-40B4-BE49-F238E27FC236}">
                    <a16:creationId xmlns:a16="http://schemas.microsoft.com/office/drawing/2014/main" id="{8335A516-D274-47BA-BA1B-907D7E8F0D62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584424" y="5673301"/>
                <a:ext cx="798480" cy="387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3527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BE447019-8C77-4C31-B3AE-8749993CA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66940"/>
            <a:ext cx="10515600" cy="4910023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Sans mentir, si votre ramage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 rapporte à votre plumage,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Vous êtes le Phénix des hôtes de ces bois.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À ces mots le Corbeau ne se sent pas de joie,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Et pour montrer sa belle voix,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ouvre un large bec, laisse tomber sa proie.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93935E64-2DC6-46B3-9E46-B60965A53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7844BCF8-BD45-4327-AC41-8D0B3B31E882}"/>
                  </a:ext>
                </a:extLst>
              </p14:cNvPr>
              <p14:cNvContentPartPr/>
              <p14:nvPr/>
            </p14:nvContentPartPr>
            <p14:xfrm>
              <a:off x="4351264" y="1618621"/>
              <a:ext cx="704520" cy="3312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7844BCF8-BD45-4327-AC41-8D0B3B31E88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79624" y="1474981"/>
                <a:ext cx="848160" cy="320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8" name="Encre 7">
                <a:extLst>
                  <a:ext uri="{FF2B5EF4-FFF2-40B4-BE49-F238E27FC236}">
                    <a16:creationId xmlns:a16="http://schemas.microsoft.com/office/drawing/2014/main" id="{FA9A6970-912E-4C4B-B74A-2850DCE9EC88}"/>
                  </a:ext>
                </a:extLst>
              </p14:cNvPr>
              <p14:cNvContentPartPr/>
              <p14:nvPr/>
            </p14:nvContentPartPr>
            <p14:xfrm>
              <a:off x="4395544" y="2445541"/>
              <a:ext cx="642600" cy="66600"/>
            </p14:xfrm>
          </p:contentPart>
        </mc:Choice>
        <mc:Fallback xmlns="">
          <p:pic>
            <p:nvPicPr>
              <p:cNvPr id="8" name="Encre 7">
                <a:extLst>
                  <a:ext uri="{FF2B5EF4-FFF2-40B4-BE49-F238E27FC236}">
                    <a16:creationId xmlns:a16="http://schemas.microsoft.com/office/drawing/2014/main" id="{FA9A6970-912E-4C4B-B74A-2850DCE9EC8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23544" y="2301901"/>
                <a:ext cx="786240" cy="354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9" name="Encre 8">
                <a:extLst>
                  <a:ext uri="{FF2B5EF4-FFF2-40B4-BE49-F238E27FC236}">
                    <a16:creationId xmlns:a16="http://schemas.microsoft.com/office/drawing/2014/main" id="{C00C8B87-6B0C-4963-A463-82AB0243D36D}"/>
                  </a:ext>
                </a:extLst>
              </p14:cNvPr>
              <p14:cNvContentPartPr/>
              <p14:nvPr/>
            </p14:nvContentPartPr>
            <p14:xfrm>
              <a:off x="6807904" y="3359941"/>
              <a:ext cx="265680" cy="360"/>
            </p14:xfrm>
          </p:contentPart>
        </mc:Choice>
        <mc:Fallback xmlns="">
          <p:pic>
            <p:nvPicPr>
              <p:cNvPr id="9" name="Encre 8">
                <a:extLst>
                  <a:ext uri="{FF2B5EF4-FFF2-40B4-BE49-F238E27FC236}">
                    <a16:creationId xmlns:a16="http://schemas.microsoft.com/office/drawing/2014/main" id="{C00C8B87-6B0C-4963-A463-82AB0243D36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736264" y="3216301"/>
                <a:ext cx="409320" cy="28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0" name="Encre 9">
                <a:extLst>
                  <a:ext uri="{FF2B5EF4-FFF2-40B4-BE49-F238E27FC236}">
                    <a16:creationId xmlns:a16="http://schemas.microsoft.com/office/drawing/2014/main" id="{26E0A609-E899-4734-BD72-0A49F74A7EB9}"/>
                  </a:ext>
                </a:extLst>
              </p14:cNvPr>
              <p14:cNvContentPartPr/>
              <p14:nvPr/>
            </p14:nvContentPartPr>
            <p14:xfrm>
              <a:off x="7182664" y="4142221"/>
              <a:ext cx="326160" cy="33480"/>
            </p14:xfrm>
          </p:contentPart>
        </mc:Choice>
        <mc:Fallback xmlns="">
          <p:pic>
            <p:nvPicPr>
              <p:cNvPr id="10" name="Encre 9">
                <a:extLst>
                  <a:ext uri="{FF2B5EF4-FFF2-40B4-BE49-F238E27FC236}">
                    <a16:creationId xmlns:a16="http://schemas.microsoft.com/office/drawing/2014/main" id="{26E0A609-E899-4734-BD72-0A49F74A7EB9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111024" y="3998581"/>
                <a:ext cx="469800" cy="32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1" name="Encre 10">
                <a:extLst>
                  <a:ext uri="{FF2B5EF4-FFF2-40B4-BE49-F238E27FC236}">
                    <a16:creationId xmlns:a16="http://schemas.microsoft.com/office/drawing/2014/main" id="{4E51253F-FB40-4FC4-A310-7AD8E03FB112}"/>
                  </a:ext>
                </a:extLst>
              </p14:cNvPr>
              <p14:cNvContentPartPr/>
              <p14:nvPr/>
            </p14:nvContentPartPr>
            <p14:xfrm>
              <a:off x="4803064" y="4946461"/>
              <a:ext cx="321120" cy="34560"/>
            </p14:xfrm>
          </p:contentPart>
        </mc:Choice>
        <mc:Fallback xmlns="">
          <p:pic>
            <p:nvPicPr>
              <p:cNvPr id="11" name="Encre 10">
                <a:extLst>
                  <a:ext uri="{FF2B5EF4-FFF2-40B4-BE49-F238E27FC236}">
                    <a16:creationId xmlns:a16="http://schemas.microsoft.com/office/drawing/2014/main" id="{4E51253F-FB40-4FC4-A310-7AD8E03FB112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731424" y="4802821"/>
                <a:ext cx="464760" cy="32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2" name="Encre 11">
                <a:extLst>
                  <a:ext uri="{FF2B5EF4-FFF2-40B4-BE49-F238E27FC236}">
                    <a16:creationId xmlns:a16="http://schemas.microsoft.com/office/drawing/2014/main" id="{FC886E50-71FA-4094-AE0F-488FF5FBB1A5}"/>
                  </a:ext>
                </a:extLst>
              </p14:cNvPr>
              <p14:cNvContentPartPr/>
              <p14:nvPr/>
            </p14:nvContentPartPr>
            <p14:xfrm>
              <a:off x="6918424" y="5783461"/>
              <a:ext cx="348840" cy="18360"/>
            </p14:xfrm>
          </p:contentPart>
        </mc:Choice>
        <mc:Fallback xmlns="">
          <p:pic>
            <p:nvPicPr>
              <p:cNvPr id="12" name="Encre 11">
                <a:extLst>
                  <a:ext uri="{FF2B5EF4-FFF2-40B4-BE49-F238E27FC236}">
                    <a16:creationId xmlns:a16="http://schemas.microsoft.com/office/drawing/2014/main" id="{FC886E50-71FA-4094-AE0F-488FF5FBB1A5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6846424" y="5639821"/>
                <a:ext cx="492480" cy="30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3287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BED921C-32F8-4B0D-971F-08A869625E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48299"/>
            <a:ext cx="10515600" cy="5328664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 Renard s'en saisit, et dit : Mon bon Monsieur,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Apprenez que tout flatteur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Vit aux dépens de celui qui l'écoute.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Cette leçon vaut bien un fromage sans doute.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 Corbeau honteux et confus</a:t>
            </a:r>
          </a:p>
          <a:p>
            <a:pPr marL="0" indent="0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Jura, mais un peu tard, qu'on ne l'y prendrait plus.</a:t>
            </a:r>
          </a:p>
          <a:p>
            <a:pPr marL="0" indent="0" algn="r">
              <a:lnSpc>
                <a:spcPct val="150000"/>
              </a:lnSpc>
              <a:spcAft>
                <a:spcPts val="800"/>
              </a:spcAft>
              <a:buNone/>
              <a:tabLst>
                <a:tab pos="771525" algn="l"/>
              </a:tabLst>
            </a:pPr>
            <a:r>
              <a:rPr lang="fr-FR" sz="2800" dirty="0">
                <a:latin typeface="Arial" panose="020B0604020202020204" pitchFamily="34" charset="0"/>
                <a:cs typeface="Arial" panose="020B0604020202020204" pitchFamily="34" charset="0"/>
              </a:rPr>
              <a:t>Jean de la Fontaine.</a:t>
            </a:r>
            <a:endParaRPr lang="fr-FR" sz="4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07479A0-4174-4EE8-8E37-CC31B489E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Encre 4">
                <a:extLst>
                  <a:ext uri="{FF2B5EF4-FFF2-40B4-BE49-F238E27FC236}">
                    <a16:creationId xmlns:a16="http://schemas.microsoft.com/office/drawing/2014/main" id="{2A6CC2C8-26BE-4DEA-8EEC-F2E7D4FAEFE4}"/>
                  </a:ext>
                </a:extLst>
              </p14:cNvPr>
              <p14:cNvContentPartPr/>
              <p14:nvPr/>
            </p14:nvContentPartPr>
            <p14:xfrm>
              <a:off x="7546264" y="1134421"/>
              <a:ext cx="361800" cy="38160"/>
            </p14:xfrm>
          </p:contentPart>
        </mc:Choice>
        <mc:Fallback xmlns="">
          <p:pic>
            <p:nvPicPr>
              <p:cNvPr id="5" name="Encre 4">
                <a:extLst>
                  <a:ext uri="{FF2B5EF4-FFF2-40B4-BE49-F238E27FC236}">
                    <a16:creationId xmlns:a16="http://schemas.microsoft.com/office/drawing/2014/main" id="{2A6CC2C8-26BE-4DEA-8EEC-F2E7D4FAEFE4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7474624" y="990421"/>
                <a:ext cx="505440" cy="32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Encre 5">
                <a:extLst>
                  <a:ext uri="{FF2B5EF4-FFF2-40B4-BE49-F238E27FC236}">
                    <a16:creationId xmlns:a16="http://schemas.microsoft.com/office/drawing/2014/main" id="{063E30D6-6619-4EAD-9ED7-CAC8EFEACC40}"/>
                  </a:ext>
                </a:extLst>
              </p14:cNvPr>
              <p14:cNvContentPartPr/>
              <p14:nvPr/>
            </p14:nvContentPartPr>
            <p14:xfrm>
              <a:off x="4351264" y="1927501"/>
              <a:ext cx="335160" cy="36720"/>
            </p14:xfrm>
          </p:contentPart>
        </mc:Choice>
        <mc:Fallback xmlns="">
          <p:pic>
            <p:nvPicPr>
              <p:cNvPr id="6" name="Encre 5">
                <a:extLst>
                  <a:ext uri="{FF2B5EF4-FFF2-40B4-BE49-F238E27FC236}">
                    <a16:creationId xmlns:a16="http://schemas.microsoft.com/office/drawing/2014/main" id="{063E30D6-6619-4EAD-9ED7-CAC8EFEACC4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79624" y="1783861"/>
                <a:ext cx="478800" cy="32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1BCEE2A3-6737-4E02-9056-AD95648C35F5}"/>
                  </a:ext>
                </a:extLst>
              </p14:cNvPr>
              <p14:cNvContentPartPr/>
              <p14:nvPr/>
            </p14:nvContentPartPr>
            <p14:xfrm>
              <a:off x="5541064" y="2687821"/>
              <a:ext cx="451800" cy="2304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1BCEE2A3-6737-4E02-9056-AD95648C35F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469064" y="2543821"/>
                <a:ext cx="595440" cy="31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8" name="Encre 7">
                <a:extLst>
                  <a:ext uri="{FF2B5EF4-FFF2-40B4-BE49-F238E27FC236}">
                    <a16:creationId xmlns:a16="http://schemas.microsoft.com/office/drawing/2014/main" id="{B51CD72C-0180-47A1-AF0D-ECF43D884359}"/>
                  </a:ext>
                </a:extLst>
              </p14:cNvPr>
              <p14:cNvContentPartPr/>
              <p14:nvPr/>
            </p14:nvContentPartPr>
            <p14:xfrm>
              <a:off x="6951184" y="3359941"/>
              <a:ext cx="497520" cy="11160"/>
            </p14:xfrm>
          </p:contentPart>
        </mc:Choice>
        <mc:Fallback xmlns="">
          <p:pic>
            <p:nvPicPr>
              <p:cNvPr id="8" name="Encre 7">
                <a:extLst>
                  <a:ext uri="{FF2B5EF4-FFF2-40B4-BE49-F238E27FC236}">
                    <a16:creationId xmlns:a16="http://schemas.microsoft.com/office/drawing/2014/main" id="{B51CD72C-0180-47A1-AF0D-ECF43D884359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879544" y="3216301"/>
                <a:ext cx="641160" cy="29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9" name="Encre 8">
                <a:extLst>
                  <a:ext uri="{FF2B5EF4-FFF2-40B4-BE49-F238E27FC236}">
                    <a16:creationId xmlns:a16="http://schemas.microsoft.com/office/drawing/2014/main" id="{A5C55E56-122D-4A9C-B641-2C58521B4694}"/>
                  </a:ext>
                </a:extLst>
              </p14:cNvPr>
              <p14:cNvContentPartPr/>
              <p14:nvPr/>
            </p14:nvContentPartPr>
            <p14:xfrm>
              <a:off x="5078464" y="4096141"/>
              <a:ext cx="241920" cy="79560"/>
            </p14:xfrm>
          </p:contentPart>
        </mc:Choice>
        <mc:Fallback xmlns="">
          <p:pic>
            <p:nvPicPr>
              <p:cNvPr id="9" name="Encre 8">
                <a:extLst>
                  <a:ext uri="{FF2B5EF4-FFF2-40B4-BE49-F238E27FC236}">
                    <a16:creationId xmlns:a16="http://schemas.microsoft.com/office/drawing/2014/main" id="{A5C55E56-122D-4A9C-B641-2C58521B4694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006464" y="3952141"/>
                <a:ext cx="385560" cy="367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0" name="Encre 9">
                <a:extLst>
                  <a:ext uri="{FF2B5EF4-FFF2-40B4-BE49-F238E27FC236}">
                    <a16:creationId xmlns:a16="http://schemas.microsoft.com/office/drawing/2014/main" id="{2D9F2725-D758-4056-BA4D-61A4FBEC132B}"/>
                  </a:ext>
                </a:extLst>
              </p14:cNvPr>
              <p14:cNvContentPartPr/>
              <p14:nvPr/>
            </p14:nvContentPartPr>
            <p14:xfrm>
              <a:off x="7854784" y="4924501"/>
              <a:ext cx="239400" cy="4680"/>
            </p14:xfrm>
          </p:contentPart>
        </mc:Choice>
        <mc:Fallback xmlns="">
          <p:pic>
            <p:nvPicPr>
              <p:cNvPr id="10" name="Encre 9">
                <a:extLst>
                  <a:ext uri="{FF2B5EF4-FFF2-40B4-BE49-F238E27FC236}">
                    <a16:creationId xmlns:a16="http://schemas.microsoft.com/office/drawing/2014/main" id="{2D9F2725-D758-4056-BA4D-61A4FBEC132B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783144" y="4780501"/>
                <a:ext cx="383040" cy="29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1" name="Encre 10">
                <a:extLst>
                  <a:ext uri="{FF2B5EF4-FFF2-40B4-BE49-F238E27FC236}">
                    <a16:creationId xmlns:a16="http://schemas.microsoft.com/office/drawing/2014/main" id="{92F4FF9A-B476-4FC3-81CF-E2F1F43F86D2}"/>
                  </a:ext>
                </a:extLst>
              </p14:cNvPr>
              <p14:cNvContentPartPr/>
              <p14:nvPr/>
            </p14:nvContentPartPr>
            <p14:xfrm>
              <a:off x="5541064" y="2654770"/>
              <a:ext cx="451800" cy="23040"/>
            </p14:xfrm>
          </p:contentPart>
        </mc:Choice>
        <mc:Fallback>
          <p:pic>
            <p:nvPicPr>
              <p:cNvPr id="11" name="Encre 10">
                <a:extLst>
                  <a:ext uri="{FF2B5EF4-FFF2-40B4-BE49-F238E27FC236}">
                    <a16:creationId xmlns:a16="http://schemas.microsoft.com/office/drawing/2014/main" id="{92F4FF9A-B476-4FC3-81CF-E2F1F43F86D2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469064" y="2512985"/>
                <a:ext cx="595440" cy="30625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12" name="Encre 11">
                <a:extLst>
                  <a:ext uri="{FF2B5EF4-FFF2-40B4-BE49-F238E27FC236}">
                    <a16:creationId xmlns:a16="http://schemas.microsoft.com/office/drawing/2014/main" id="{5D1B8BE6-7C79-4287-B820-9A7EAE511A07}"/>
                  </a:ext>
                </a:extLst>
              </p14:cNvPr>
              <p14:cNvContentPartPr/>
              <p14:nvPr/>
            </p14:nvContentPartPr>
            <p14:xfrm>
              <a:off x="6951184" y="3326890"/>
              <a:ext cx="497520" cy="11160"/>
            </p14:xfrm>
          </p:contentPart>
        </mc:Choice>
        <mc:Fallback>
          <p:pic>
            <p:nvPicPr>
              <p:cNvPr id="12" name="Encre 11">
                <a:extLst>
                  <a:ext uri="{FF2B5EF4-FFF2-40B4-BE49-F238E27FC236}">
                    <a16:creationId xmlns:a16="http://schemas.microsoft.com/office/drawing/2014/main" id="{5D1B8BE6-7C79-4287-B820-9A7EAE511A07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6879184" y="3178090"/>
                <a:ext cx="641160" cy="30838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8636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624DD8-0079-47EC-92AE-4DB40EDE74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reprise leçon : le futur.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E022F1B-11BB-4F78-9D68-579DE37B23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877" y="1825625"/>
            <a:ext cx="10780923" cy="4351338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Le futur c’est ce qui arrivera plus tard.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demain, tout à l’heure, la semaine prochaine, l’année prochaine, dans 1 minute, bientôt……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Dans un an, après demain, la prochaine fois, quand je serai grand…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D627034-8E97-41FA-BC58-799113ACB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ACE3C2-F030-4633-B0DD-5B565067C3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5696" y="365125"/>
            <a:ext cx="2230686" cy="223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091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08282E-EA97-4284-8F17-A95F8357C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verbes du 3</a:t>
            </a:r>
            <a:r>
              <a:rPr lang="fr-FR" baseline="30000" dirty="0"/>
              <a:t>ème</a:t>
            </a:r>
            <a:r>
              <a:rPr lang="fr-FR" dirty="0"/>
              <a:t> groupe au futur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8542823-FE14-4FDA-ACD6-61F85AFEB2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Pour conjuguer un verbe du 3</a:t>
            </a:r>
            <a:r>
              <a:rPr lang="fr-FR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ème</a:t>
            </a:r>
            <a:r>
              <a:rPr lang="fr-FR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groupe au futur, j’ajoute les terminaisons</a:t>
            </a:r>
          </a:p>
          <a:p>
            <a:pPr marL="0" indent="0" algn="ctr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sz="39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ai – as – a – </a:t>
            </a:r>
            <a:r>
              <a:rPr lang="fr-FR" sz="39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ons</a:t>
            </a:r>
            <a:r>
              <a:rPr lang="fr-FR" sz="39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</a:t>
            </a:r>
            <a:r>
              <a:rPr lang="fr-FR" sz="3900" b="1" dirty="0" err="1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ez</a:t>
            </a:r>
            <a:r>
              <a:rPr lang="fr-FR" sz="3900" b="1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-ont</a:t>
            </a:r>
            <a:endParaRPr lang="fr-FR" sz="39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au radical du futur.</a:t>
            </a:r>
          </a:p>
          <a:p>
            <a:pPr marL="0" indent="0">
              <a:lnSpc>
                <a:spcPct val="150000"/>
              </a:lnSpc>
              <a:spcAft>
                <a:spcPts val="600"/>
              </a:spcAft>
              <a:buNone/>
            </a:pPr>
            <a:r>
              <a:rPr lang="fr-FR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 je ne connais pas bien le radical, je me dis dans ma tête « demain ».</a:t>
            </a:r>
          </a:p>
          <a:p>
            <a:endParaRPr lang="fr-FR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C45A15E-F840-472F-B0E8-51EF833C0D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184752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49217" y="1924777"/>
            <a:ext cx="3458378" cy="4351338"/>
          </a:xfrm>
        </p:spPr>
        <p:txBody>
          <a:bodyPr/>
          <a:lstStyle/>
          <a:p>
            <a:r>
              <a:rPr lang="fr-FR" sz="3600" dirty="0"/>
              <a:t>Être :</a:t>
            </a:r>
          </a:p>
          <a:p>
            <a:pPr marL="0" indent="0">
              <a:buNone/>
            </a:pPr>
            <a:r>
              <a:rPr lang="fr-FR" sz="3600" dirty="0"/>
              <a:t>Je ser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ser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ser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</a:t>
            </a:r>
            <a:r>
              <a:rPr lang="fr-FR" sz="3600" dirty="0">
                <a:solidFill>
                  <a:srgbClr val="FF0000"/>
                </a:solidFill>
              </a:rPr>
              <a:t>serons</a:t>
            </a:r>
          </a:p>
          <a:p>
            <a:pPr marL="0" indent="0">
              <a:buNone/>
            </a:pPr>
            <a:r>
              <a:rPr lang="fr-FR" sz="3600" dirty="0"/>
              <a:t>Vous ser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ser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CA36A43-0C9F-4C12-BD1C-1A4DC99CAB3F}"/>
              </a:ext>
            </a:extLst>
          </p:cNvPr>
          <p:cNvSpPr txBox="1"/>
          <p:nvPr/>
        </p:nvSpPr>
        <p:spPr>
          <a:xfrm>
            <a:off x="2776251" y="503098"/>
            <a:ext cx="4483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Demain …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63A8BDDA-E8F4-4560-8FCE-C0D876FE897C}"/>
              </a:ext>
            </a:extLst>
          </p:cNvPr>
          <p:cNvSpPr txBox="1">
            <a:spLocks/>
          </p:cNvSpPr>
          <p:nvPr/>
        </p:nvSpPr>
        <p:spPr>
          <a:xfrm>
            <a:off x="6096000" y="1924777"/>
            <a:ext cx="345837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avoir :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J’aur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Tu aur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Il aur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Nous </a:t>
            </a:r>
            <a:r>
              <a:rPr lang="fr-FR" sz="3600" dirty="0">
                <a:solidFill>
                  <a:srgbClr val="FF0000"/>
                </a:solidFill>
              </a:rPr>
              <a:t>aurons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Vous aur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fr-FR" sz="3600" dirty="0"/>
              <a:t>Ils aur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8480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3600" dirty="0"/>
              <a:t>faire :</a:t>
            </a:r>
          </a:p>
          <a:p>
            <a:pPr marL="0" indent="0">
              <a:buNone/>
            </a:pPr>
            <a:r>
              <a:rPr lang="fr-FR" sz="3600" dirty="0"/>
              <a:t>Je fer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fer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fer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fer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fer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fer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5778910" y="1790752"/>
            <a:ext cx="28194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aller :</a:t>
            </a:r>
          </a:p>
          <a:p>
            <a:pPr marL="0" indent="0">
              <a:buNone/>
            </a:pPr>
            <a:r>
              <a:rPr lang="fr-FR" sz="3600" dirty="0"/>
              <a:t>J’ ir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ir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ir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ir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ir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ir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9494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Prendre et pouvoir 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3600" dirty="0"/>
              <a:t>prendre :</a:t>
            </a:r>
          </a:p>
          <a:p>
            <a:pPr marL="0" indent="0">
              <a:buNone/>
            </a:pPr>
            <a:r>
              <a:rPr lang="fr-FR" sz="3600" dirty="0"/>
              <a:t>Je prendr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prendr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prendr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prendr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prendr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prendr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5778909" y="1790752"/>
            <a:ext cx="363056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pouvoir :</a:t>
            </a:r>
          </a:p>
          <a:p>
            <a:pPr marL="0" indent="0">
              <a:buNone/>
            </a:pPr>
            <a:r>
              <a:rPr lang="fr-FR" sz="3600" dirty="0"/>
              <a:t>Je pourr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pourr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pourr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pourr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pourr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pourr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977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venir et mettre </a:t>
            </a:r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016910" cy="4351338"/>
          </a:xfrm>
        </p:spPr>
        <p:txBody>
          <a:bodyPr>
            <a:normAutofit/>
          </a:bodyPr>
          <a:lstStyle/>
          <a:p>
            <a:r>
              <a:rPr lang="fr-FR" sz="3600" dirty="0"/>
              <a:t>venir :</a:t>
            </a:r>
          </a:p>
          <a:p>
            <a:pPr marL="0" indent="0">
              <a:buNone/>
            </a:pPr>
            <a:r>
              <a:rPr lang="fr-FR" sz="3600" dirty="0"/>
              <a:t>Je viendr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viendr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viendr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viendr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viendr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viendr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5149645" y="1690688"/>
            <a:ext cx="501691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mettre :</a:t>
            </a:r>
          </a:p>
          <a:p>
            <a:pPr marL="0" indent="0">
              <a:buNone/>
            </a:pPr>
            <a:r>
              <a:rPr lang="fr-FR" sz="3600" dirty="0"/>
              <a:t>Je mettr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mettr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mettr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mettr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mettr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mettr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68145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dire et voir</a:t>
            </a:r>
          </a:p>
        </p:txBody>
      </p:sp>
      <p:sp>
        <p:nvSpPr>
          <p:cNvPr id="5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016910" cy="4351338"/>
          </a:xfrm>
        </p:spPr>
        <p:txBody>
          <a:bodyPr>
            <a:normAutofit/>
          </a:bodyPr>
          <a:lstStyle/>
          <a:p>
            <a:r>
              <a:rPr lang="fr-FR" sz="3600" dirty="0"/>
              <a:t>dire :</a:t>
            </a:r>
          </a:p>
          <a:p>
            <a:pPr marL="0" indent="0">
              <a:buNone/>
            </a:pPr>
            <a:r>
              <a:rPr lang="fr-FR" sz="3600" dirty="0"/>
              <a:t>Je dir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dir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dir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dir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dir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dir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  <p:sp>
        <p:nvSpPr>
          <p:cNvPr id="6" name="Espace réservé du contenu 2"/>
          <p:cNvSpPr txBox="1">
            <a:spLocks/>
          </p:cNvSpPr>
          <p:nvPr/>
        </p:nvSpPr>
        <p:spPr>
          <a:xfrm>
            <a:off x="5149645" y="1690688"/>
            <a:ext cx="501691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dirty="0"/>
              <a:t>voir :</a:t>
            </a:r>
          </a:p>
          <a:p>
            <a:pPr marL="0" indent="0">
              <a:buNone/>
            </a:pPr>
            <a:r>
              <a:rPr lang="fr-FR" sz="3600" dirty="0"/>
              <a:t>Je verr</a:t>
            </a:r>
            <a:r>
              <a:rPr lang="fr-FR" sz="3600" dirty="0">
                <a:solidFill>
                  <a:srgbClr val="FF0000"/>
                </a:solidFill>
              </a:rPr>
              <a:t>ai</a:t>
            </a:r>
          </a:p>
          <a:p>
            <a:pPr marL="0" indent="0">
              <a:buNone/>
            </a:pPr>
            <a:r>
              <a:rPr lang="fr-FR" sz="3600" dirty="0"/>
              <a:t>Tu verr</a:t>
            </a:r>
            <a:r>
              <a:rPr lang="fr-FR" sz="3600" dirty="0">
                <a:solidFill>
                  <a:srgbClr val="FF0000"/>
                </a:solidFill>
              </a:rPr>
              <a:t>as</a:t>
            </a:r>
          </a:p>
          <a:p>
            <a:pPr marL="0" indent="0">
              <a:buNone/>
            </a:pPr>
            <a:r>
              <a:rPr lang="fr-FR" sz="3600" dirty="0"/>
              <a:t>Il verr</a:t>
            </a:r>
            <a:r>
              <a:rPr lang="fr-FR" sz="3600" dirty="0">
                <a:solidFill>
                  <a:srgbClr val="FF0000"/>
                </a:solidFill>
              </a:rPr>
              <a:t>a</a:t>
            </a:r>
          </a:p>
          <a:p>
            <a:pPr marL="0" indent="0">
              <a:buNone/>
            </a:pPr>
            <a:r>
              <a:rPr lang="fr-FR" sz="3600" dirty="0"/>
              <a:t>Nous verr</a:t>
            </a:r>
            <a:r>
              <a:rPr lang="fr-FR" sz="3600" dirty="0">
                <a:solidFill>
                  <a:srgbClr val="FF0000"/>
                </a:solidFill>
              </a:rPr>
              <a:t>ons</a:t>
            </a:r>
          </a:p>
          <a:p>
            <a:pPr marL="0" indent="0">
              <a:buNone/>
            </a:pPr>
            <a:r>
              <a:rPr lang="fr-FR" sz="3600" dirty="0"/>
              <a:t>Vous verr</a:t>
            </a:r>
            <a:r>
              <a:rPr lang="fr-FR" sz="3600" dirty="0">
                <a:solidFill>
                  <a:srgbClr val="FF0000"/>
                </a:solidFill>
              </a:rPr>
              <a:t>ez</a:t>
            </a:r>
          </a:p>
          <a:p>
            <a:pPr marL="0" indent="0">
              <a:buNone/>
            </a:pPr>
            <a:r>
              <a:rPr lang="fr-FR" sz="3600" dirty="0"/>
              <a:t>Ils verr</a:t>
            </a:r>
            <a:r>
              <a:rPr lang="fr-FR" sz="3600" dirty="0">
                <a:solidFill>
                  <a:srgbClr val="FF0000"/>
                </a:solidFill>
              </a:rPr>
              <a:t>ont</a:t>
            </a:r>
          </a:p>
          <a:p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D348B49-FE56-4B83-9A01-71FC0170D9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3494" y="330200"/>
            <a:ext cx="3048000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543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3B63C-D5EC-47DE-845D-B86C906B6C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7384" y="350804"/>
            <a:ext cx="10515600" cy="1325563"/>
          </a:xfrm>
        </p:spPr>
        <p:txBody>
          <a:bodyPr/>
          <a:lstStyle/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Correction :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56874CEF-5E01-4D9E-A1DF-747003FBB340}"/>
              </a:ext>
            </a:extLst>
          </p:cNvPr>
          <p:cNvSpPr txBox="1">
            <a:spLocks/>
          </p:cNvSpPr>
          <p:nvPr/>
        </p:nvSpPr>
        <p:spPr>
          <a:xfrm>
            <a:off x="1132189" y="3749033"/>
            <a:ext cx="10616211" cy="19611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Font typeface="Arial" panose="020B0604020202020204" pitchFamily="34" charset="0"/>
              <a:buNone/>
            </a:pPr>
            <a:r>
              <a:rPr lang="fr-FR" sz="3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FR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20D43EE6-5025-4638-9EB1-5EBB93F3F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0AF49EB-EDD2-43C6-A1F0-CCD75BC8C1D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6312"/>
          <a:stretch/>
        </p:blipFill>
        <p:spPr>
          <a:xfrm>
            <a:off x="757384" y="2023908"/>
            <a:ext cx="10066701" cy="2804054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199374C-DD63-4382-9867-49C25A6644E2}"/>
              </a:ext>
            </a:extLst>
          </p:cNvPr>
          <p:cNvSpPr txBox="1"/>
          <p:nvPr/>
        </p:nvSpPr>
        <p:spPr>
          <a:xfrm>
            <a:off x="1242185" y="2518062"/>
            <a:ext cx="2354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prendr</a:t>
            </a:r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FC1473EC-36BC-4FAB-B3C2-BDF7337C12C1}"/>
              </a:ext>
            </a:extLst>
          </p:cNvPr>
          <p:cNvSpPr txBox="1"/>
          <p:nvPr/>
        </p:nvSpPr>
        <p:spPr>
          <a:xfrm>
            <a:off x="1242185" y="3251545"/>
            <a:ext cx="2354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prendr</a:t>
            </a:r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64A3D27F-5C88-4311-95E1-82DC311B6B6D}"/>
              </a:ext>
            </a:extLst>
          </p:cNvPr>
          <p:cNvSpPr txBox="1"/>
          <p:nvPr/>
        </p:nvSpPr>
        <p:spPr>
          <a:xfrm>
            <a:off x="1242185" y="3867030"/>
            <a:ext cx="2354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prendr</a:t>
            </a:r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C1B88321-0E3F-4A09-AA9C-1ADB7BC95EEA}"/>
              </a:ext>
            </a:extLst>
          </p:cNvPr>
          <p:cNvSpPr txBox="1"/>
          <p:nvPr/>
        </p:nvSpPr>
        <p:spPr>
          <a:xfrm>
            <a:off x="7178165" y="2548773"/>
            <a:ext cx="2354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prendr</a:t>
            </a:r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FB8B0BA2-AA10-4B3B-A4C7-744BBFB93629}"/>
              </a:ext>
            </a:extLst>
          </p:cNvPr>
          <p:cNvSpPr txBox="1"/>
          <p:nvPr/>
        </p:nvSpPr>
        <p:spPr>
          <a:xfrm>
            <a:off x="7178165" y="3240735"/>
            <a:ext cx="2354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prendr</a:t>
            </a:r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ez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B431DF10-E3EE-43A3-8A2B-88CDDC84323B}"/>
              </a:ext>
            </a:extLst>
          </p:cNvPr>
          <p:cNvSpPr txBox="1"/>
          <p:nvPr/>
        </p:nvSpPr>
        <p:spPr>
          <a:xfrm>
            <a:off x="7178165" y="3965241"/>
            <a:ext cx="23545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prendr</a:t>
            </a:r>
            <a:r>
              <a:rPr lang="fr-FR" sz="32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</a:t>
            </a:r>
          </a:p>
        </p:txBody>
      </p:sp>
    </p:spTree>
    <p:extLst>
      <p:ext uri="{BB962C8B-B14F-4D97-AF65-F5344CB8AC3E}">
        <p14:creationId xmlns:p14="http://schemas.microsoft.com/office/powerpoint/2010/main" val="324761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75FE6-31F8-486D-A8CC-8E736A872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Exercices :</a:t>
            </a:r>
          </a:p>
        </p:txBody>
      </p:sp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839C7F7E-84B9-4D87-AEC8-BF20F8B240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20331" y="1792574"/>
            <a:ext cx="4351338" cy="4351338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F2CFBA6E-58C1-4167-924C-6B77BD0BFA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9089919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5D35A94-4123-4BA4-848A-E8AE4D4A02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6065"/>
          <a:stretch/>
        </p:blipFill>
        <p:spPr>
          <a:xfrm>
            <a:off x="1757842" y="1010411"/>
            <a:ext cx="8124288" cy="1949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529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09F3344-7B65-48F8-89F4-18BDDFE4CD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A8865BD-1778-4508-88C7-8DED3039BA81}"/>
              </a:ext>
            </a:extLst>
          </p:cNvPr>
          <p:cNvSpPr txBox="1"/>
          <p:nvPr/>
        </p:nvSpPr>
        <p:spPr>
          <a:xfrm>
            <a:off x="954078" y="3898231"/>
            <a:ext cx="91359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Que devez vous faire ?</a:t>
            </a:r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B1AC2C55-E5D4-406E-9441-1E6202B31BE7}"/>
              </a:ext>
            </a:extLst>
          </p:cNvPr>
          <p:cNvSpPr txBox="1">
            <a:spLocks/>
          </p:cNvSpPr>
          <p:nvPr/>
        </p:nvSpPr>
        <p:spPr>
          <a:xfrm>
            <a:off x="954078" y="472724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Comment faire pour réussir ce travail ?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64DFE2A-1794-452E-BF72-6B1ED609DC43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3527" y="3989624"/>
            <a:ext cx="384081" cy="646232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3267E0AF-09A1-4EEC-A612-F3A0AEB102C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5881" y="4964279"/>
            <a:ext cx="384081" cy="64623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635D3920-AEAF-47AA-B148-26E3DEC4B1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2958" y="1361447"/>
            <a:ext cx="9186083" cy="206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693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7B6151E-5B50-44B7-8948-E5EC6B2A81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Bilan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0596420-1370-4961-9EA7-E626A84AA5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4813" y="1505350"/>
            <a:ext cx="10515600" cy="788882"/>
          </a:xfrm>
        </p:spPr>
        <p:txBody>
          <a:bodyPr/>
          <a:lstStyle/>
          <a:p>
            <a:r>
              <a:rPr lang="fr-FR" dirty="0"/>
              <a:t>Qu’avons-nous appris ?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084306E-5AD1-4B9C-8284-2651BE7E4C8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96930" y="1304135"/>
            <a:ext cx="390210" cy="656427"/>
          </a:xfrm>
          <a:prstGeom prst="rect">
            <a:avLst/>
          </a:prstGeom>
        </p:spPr>
      </p:pic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C577B58-FC40-40B1-AA80-752BDA1802BA}"/>
              </a:ext>
            </a:extLst>
          </p:cNvPr>
          <p:cNvSpPr txBox="1">
            <a:spLocks/>
          </p:cNvSpPr>
          <p:nvPr/>
        </p:nvSpPr>
        <p:spPr>
          <a:xfrm>
            <a:off x="338667" y="2519680"/>
            <a:ext cx="11507893" cy="37727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60000"/>
              </a:lnSpc>
            </a:pPr>
            <a:endParaRPr lang="fr-FR" sz="3200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561B801-7BFA-4C69-93CC-AFA4DF7B19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8997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1E61A0-2490-4183-822F-9E9FCC12EE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La prochaine fois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4F4DA87-D3F0-4047-A099-D4D353E281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186" y="2242079"/>
            <a:ext cx="10515600" cy="2373842"/>
          </a:xfrm>
        </p:spPr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apprendrons en poésie.</a:t>
            </a:r>
          </a:p>
          <a:p>
            <a:pPr>
              <a:lnSpc>
                <a:spcPct val="150000"/>
              </a:lnSpc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nous travaillerons encore sur le futur des verbes du 3</a:t>
            </a:r>
            <a:r>
              <a:rPr lang="fr-FR" baseline="30000" dirty="0">
                <a:latin typeface="Arial" panose="020B0604020202020204" pitchFamily="34" charset="0"/>
                <a:cs typeface="Arial" panose="020B0604020202020204" pitchFamily="34" charset="0"/>
              </a:rPr>
              <a:t>ème</a:t>
            </a: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groupe.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46BE2A-6A8D-48F2-B9AD-2B3912DC32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82150" y="470429"/>
            <a:ext cx="1771650" cy="1771650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86E60064-01A9-403E-A284-DC31075511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0654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5692713-694F-455D-B898-645DE92D8E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Devoirs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300D477-FC8F-4B00-8EF2-2535664DC2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747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Relire le texte à haute voix.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0303FA-F7A4-4380-B965-7009C54F9F1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1124" y="666196"/>
            <a:ext cx="1761897" cy="1761897"/>
          </a:xfrm>
          <a:prstGeom prst="rect">
            <a:avLst/>
          </a:prstGeom>
        </p:spPr>
      </p:pic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4583C1FD-5594-4674-8F7D-C4C0C8F39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0464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24459" y="914982"/>
            <a:ext cx="2701566" cy="713038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 crainte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229862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accusé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970986" y="1282962"/>
            <a:ext cx="2403653" cy="91149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la branche 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le coq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048528" y="2493831"/>
            <a:ext cx="2326046" cy="702634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 conseils 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72894" y="837375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peur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222948" y="1602298"/>
            <a:ext cx="29083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ce soir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558618" y="2946715"/>
            <a:ext cx="3678778" cy="10516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paix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968438" y="3319444"/>
            <a:ext cx="2828010" cy="10935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judicieux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6557218" y="3388104"/>
            <a:ext cx="2773597" cy="93665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aujourd’hui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402435" y="4047234"/>
            <a:ext cx="3884338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fraternelle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56545" y="5466395"/>
            <a:ext cx="2646154" cy="84108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sans crainte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4761731" y="4595625"/>
            <a:ext cx="3535129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Il disait.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6796448" y="5541283"/>
            <a:ext cx="5074136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un moment 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468705" y="3488502"/>
            <a:ext cx="2133837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adroit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scène 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3443455" y="2189554"/>
            <a:ext cx="29083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tribunal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860422" y="5886937"/>
            <a:ext cx="3432008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courage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566332" y="2493831"/>
            <a:ext cx="306705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minuit 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7998246" y="4537288"/>
            <a:ext cx="4344102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b="1" dirty="0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raisonnablement. </a:t>
            </a: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89FE8567-FB20-4AB4-93BE-AE11825DDB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4276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71DF8C1-E775-439B-B6A4-49A9D722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807" y="117079"/>
            <a:ext cx="10515600" cy="954828"/>
          </a:xfrm>
        </p:spPr>
        <p:txBody>
          <a:bodyPr>
            <a:normAutofit/>
          </a:bodyPr>
          <a:lstStyle/>
          <a:p>
            <a:r>
              <a:rPr lang="fr-FR" sz="3200" dirty="0"/>
              <a:t>Lecture mots rapide : chacun son tour</a:t>
            </a:r>
          </a:p>
        </p:txBody>
      </p:sp>
      <p:sp>
        <p:nvSpPr>
          <p:cNvPr id="4" name="Espace réservé du contenu 2">
            <a:extLst>
              <a:ext uri="{FF2B5EF4-FFF2-40B4-BE49-F238E27FC236}">
                <a16:creationId xmlns:a16="http://schemas.microsoft.com/office/drawing/2014/main" id="{46AF363D-9795-4F7C-B118-ED9CA91927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7878" y="1314903"/>
            <a:ext cx="1908509" cy="713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mentir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B2EB32F3-BEF7-4A4B-9F0A-FB0C51F27178}"/>
              </a:ext>
            </a:extLst>
          </p:cNvPr>
          <p:cNvSpPr txBox="1">
            <a:spLocks/>
          </p:cNvSpPr>
          <p:nvPr/>
        </p:nvSpPr>
        <p:spPr>
          <a:xfrm>
            <a:off x="422541" y="1051489"/>
            <a:ext cx="1961145" cy="9089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celui-ci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1D3D23FA-871F-443F-BE59-3C57F720B069}"/>
              </a:ext>
            </a:extLst>
          </p:cNvPr>
          <p:cNvSpPr txBox="1">
            <a:spLocks/>
          </p:cNvSpPr>
          <p:nvPr/>
        </p:nvSpPr>
        <p:spPr>
          <a:xfrm>
            <a:off x="2760994" y="1188810"/>
            <a:ext cx="2107866" cy="9114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latin typeface="Agency FB" panose="020B0503020202020204" pitchFamily="34" charset="0"/>
                <a:cs typeface="Arial" panose="020B0604020202020204" pitchFamily="34" charset="0"/>
              </a:rPr>
              <a:t>songer</a:t>
            </a:r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DA4E737C-2A09-4865-8478-1AF54FE0A2AC}"/>
              </a:ext>
            </a:extLst>
          </p:cNvPr>
          <p:cNvSpPr txBox="1">
            <a:spLocks/>
          </p:cNvSpPr>
          <p:nvPr/>
        </p:nvSpPr>
        <p:spPr>
          <a:xfrm>
            <a:off x="589458" y="1966626"/>
            <a:ext cx="2403654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latin typeface="Bahnschrift" panose="020B0502040204020203" pitchFamily="34" charset="0"/>
                <a:cs typeface="Arial" panose="020B0604020202020204" pitchFamily="34" charset="0"/>
              </a:rPr>
              <a:t>arrêter</a:t>
            </a:r>
          </a:p>
        </p:txBody>
      </p:sp>
      <p:sp>
        <p:nvSpPr>
          <p:cNvPr id="8" name="Espace réservé du contenu 2">
            <a:extLst>
              <a:ext uri="{FF2B5EF4-FFF2-40B4-BE49-F238E27FC236}">
                <a16:creationId xmlns:a16="http://schemas.microsoft.com/office/drawing/2014/main" id="{CD57077F-0A7C-4ED7-9674-BF2239CCA85A}"/>
              </a:ext>
            </a:extLst>
          </p:cNvPr>
          <p:cNvSpPr txBox="1">
            <a:spLocks/>
          </p:cNvSpPr>
          <p:nvPr/>
        </p:nvSpPr>
        <p:spPr>
          <a:xfrm>
            <a:off x="6218798" y="2418410"/>
            <a:ext cx="2259784" cy="8169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bouger</a:t>
            </a:r>
          </a:p>
        </p:txBody>
      </p:sp>
      <p:sp>
        <p:nvSpPr>
          <p:cNvPr id="9" name="Espace réservé du contenu 2">
            <a:extLst>
              <a:ext uri="{FF2B5EF4-FFF2-40B4-BE49-F238E27FC236}">
                <a16:creationId xmlns:a16="http://schemas.microsoft.com/office/drawing/2014/main" id="{85B2A665-4A71-4BE1-9F11-01BE6C4C2AA3}"/>
              </a:ext>
            </a:extLst>
          </p:cNvPr>
          <p:cNvSpPr txBox="1">
            <a:spLocks/>
          </p:cNvSpPr>
          <p:nvPr/>
        </p:nvSpPr>
        <p:spPr>
          <a:xfrm>
            <a:off x="9492487" y="448130"/>
            <a:ext cx="2203779" cy="78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800" b="1" dirty="0">
                <a:solidFill>
                  <a:schemeClr val="accent6">
                    <a:lumMod val="75000"/>
                  </a:schemeClr>
                </a:solidFill>
                <a:latin typeface="CrayonL" panose="00000500000000000000" pitchFamily="2" charset="0"/>
                <a:cs typeface="Arial" panose="020B0604020202020204" pitchFamily="34" charset="0"/>
              </a:rPr>
              <a:t>vieux</a:t>
            </a:r>
          </a:p>
        </p:txBody>
      </p:sp>
      <p:sp>
        <p:nvSpPr>
          <p:cNvPr id="10" name="Espace réservé du contenu 2">
            <a:extLst>
              <a:ext uri="{FF2B5EF4-FFF2-40B4-BE49-F238E27FC236}">
                <a16:creationId xmlns:a16="http://schemas.microsoft.com/office/drawing/2014/main" id="{D1F12ED7-3FB1-4423-861A-DBF5DDFF2E2B}"/>
              </a:ext>
            </a:extLst>
          </p:cNvPr>
          <p:cNvSpPr txBox="1">
            <a:spLocks/>
          </p:cNvSpPr>
          <p:nvPr/>
        </p:nvSpPr>
        <p:spPr>
          <a:xfrm>
            <a:off x="7494423" y="1608163"/>
            <a:ext cx="3496100" cy="7614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Bauhaus 93" panose="04030905020B02020C02" pitchFamily="82" charset="0"/>
                <a:cs typeface="Arial" panose="020B0604020202020204" pitchFamily="34" charset="0"/>
              </a:rPr>
              <a:t>une ruse</a:t>
            </a:r>
          </a:p>
        </p:txBody>
      </p:sp>
      <p:sp>
        <p:nvSpPr>
          <p:cNvPr id="11" name="Espace réservé du contenu 2">
            <a:extLst>
              <a:ext uri="{FF2B5EF4-FFF2-40B4-BE49-F238E27FC236}">
                <a16:creationId xmlns:a16="http://schemas.microsoft.com/office/drawing/2014/main" id="{070B3CB5-E5D8-4FE4-9201-A2F798266920}"/>
              </a:ext>
            </a:extLst>
          </p:cNvPr>
          <p:cNvSpPr txBox="1">
            <a:spLocks/>
          </p:cNvSpPr>
          <p:nvPr/>
        </p:nvSpPr>
        <p:spPr>
          <a:xfrm>
            <a:off x="360974" y="3148869"/>
            <a:ext cx="3705397" cy="10822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soi-même</a:t>
            </a:r>
          </a:p>
        </p:txBody>
      </p:sp>
      <p:sp>
        <p:nvSpPr>
          <p:cNvPr id="12" name="Espace réservé du contenu 2">
            <a:extLst>
              <a:ext uri="{FF2B5EF4-FFF2-40B4-BE49-F238E27FC236}">
                <a16:creationId xmlns:a16="http://schemas.microsoft.com/office/drawing/2014/main" id="{6B8FAE43-4160-4940-A5E2-10E3458AAEB7}"/>
              </a:ext>
            </a:extLst>
          </p:cNvPr>
          <p:cNvSpPr txBox="1">
            <a:spLocks/>
          </p:cNvSpPr>
          <p:nvPr/>
        </p:nvSpPr>
        <p:spPr>
          <a:xfrm>
            <a:off x="3780934" y="4134368"/>
            <a:ext cx="2457131" cy="841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payer</a:t>
            </a:r>
          </a:p>
        </p:txBody>
      </p:sp>
      <p:sp>
        <p:nvSpPr>
          <p:cNvPr id="14" name="Espace réservé du contenu 2">
            <a:extLst>
              <a:ext uri="{FF2B5EF4-FFF2-40B4-BE49-F238E27FC236}">
                <a16:creationId xmlns:a16="http://schemas.microsoft.com/office/drawing/2014/main" id="{F086A9A7-F5B3-46A5-BBD0-072FDB83E40C}"/>
              </a:ext>
            </a:extLst>
          </p:cNvPr>
          <p:cNvSpPr txBox="1">
            <a:spLocks/>
          </p:cNvSpPr>
          <p:nvPr/>
        </p:nvSpPr>
        <p:spPr>
          <a:xfrm>
            <a:off x="5012633" y="3213031"/>
            <a:ext cx="3496100" cy="936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5800" dirty="0">
                <a:latin typeface="Blackadder ITC" panose="04020505051007020D02" pitchFamily="82" charset="0"/>
                <a:cs typeface="Arial" panose="020B0604020202020204" pitchFamily="34" charset="0"/>
              </a:rPr>
              <a:t>comprendre</a:t>
            </a:r>
            <a:endParaRPr lang="fr-FR" sz="4400" dirty="0">
              <a:latin typeface="Blackadder ITC" panose="04020505051007020D02" pitchFamily="82" charset="0"/>
              <a:cs typeface="Arial" panose="020B0604020202020204" pitchFamily="34" charset="0"/>
            </a:endParaRPr>
          </a:p>
        </p:txBody>
      </p:sp>
      <p:sp>
        <p:nvSpPr>
          <p:cNvPr id="15" name="Espace réservé du contenu 2">
            <a:extLst>
              <a:ext uri="{FF2B5EF4-FFF2-40B4-BE49-F238E27FC236}">
                <a16:creationId xmlns:a16="http://schemas.microsoft.com/office/drawing/2014/main" id="{5B572CBA-7E1A-4C83-B8DC-6AAC4B9399B2}"/>
              </a:ext>
            </a:extLst>
          </p:cNvPr>
          <p:cNvSpPr txBox="1">
            <a:spLocks/>
          </p:cNvSpPr>
          <p:nvPr/>
        </p:nvSpPr>
        <p:spPr>
          <a:xfrm>
            <a:off x="543049" y="4167387"/>
            <a:ext cx="2953475" cy="838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latin typeface="Arial" panose="020B0604020202020204" pitchFamily="34" charset="0"/>
                <a:cs typeface="Arial" panose="020B0604020202020204" pitchFamily="34" charset="0"/>
              </a:rPr>
              <a:t>le succès</a:t>
            </a:r>
          </a:p>
        </p:txBody>
      </p:sp>
      <p:sp>
        <p:nvSpPr>
          <p:cNvPr id="17" name="Espace réservé du contenu 2">
            <a:extLst>
              <a:ext uri="{FF2B5EF4-FFF2-40B4-BE49-F238E27FC236}">
                <a16:creationId xmlns:a16="http://schemas.microsoft.com/office/drawing/2014/main" id="{FE58760D-B704-4983-912F-9BCE16199BAF}"/>
              </a:ext>
            </a:extLst>
          </p:cNvPr>
          <p:cNvSpPr txBox="1">
            <a:spLocks/>
          </p:cNvSpPr>
          <p:nvPr/>
        </p:nvSpPr>
        <p:spPr>
          <a:xfrm>
            <a:off x="3897611" y="4922844"/>
            <a:ext cx="2260936" cy="841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pendant</a:t>
            </a:r>
          </a:p>
        </p:txBody>
      </p:sp>
      <p:sp>
        <p:nvSpPr>
          <p:cNvPr id="18" name="Espace réservé du contenu 2">
            <a:extLst>
              <a:ext uri="{FF2B5EF4-FFF2-40B4-BE49-F238E27FC236}">
                <a16:creationId xmlns:a16="http://schemas.microsoft.com/office/drawing/2014/main" id="{39877AC0-AB57-43C4-BFB2-0EE49E769C45}"/>
              </a:ext>
            </a:extLst>
          </p:cNvPr>
          <p:cNvSpPr txBox="1">
            <a:spLocks/>
          </p:cNvSpPr>
          <p:nvPr/>
        </p:nvSpPr>
        <p:spPr>
          <a:xfrm>
            <a:off x="6910493" y="4893168"/>
            <a:ext cx="4235807" cy="1000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latin typeface="Arial" panose="020B0604020202020204" pitchFamily="34" charset="0"/>
                <a:cs typeface="Arial" panose="020B0604020202020204" pitchFamily="34" charset="0"/>
              </a:rPr>
              <a:t>son stratagème .</a:t>
            </a:r>
          </a:p>
        </p:txBody>
      </p:sp>
      <p:sp>
        <p:nvSpPr>
          <p:cNvPr id="19" name="Espace réservé du contenu 2">
            <a:extLst>
              <a:ext uri="{FF2B5EF4-FFF2-40B4-BE49-F238E27FC236}">
                <a16:creationId xmlns:a16="http://schemas.microsoft.com/office/drawing/2014/main" id="{4D14FE6E-017C-4975-AA20-714C9A68E772}"/>
              </a:ext>
            </a:extLst>
          </p:cNvPr>
          <p:cNvSpPr txBox="1">
            <a:spLocks/>
          </p:cNvSpPr>
          <p:nvPr/>
        </p:nvSpPr>
        <p:spPr>
          <a:xfrm>
            <a:off x="7494423" y="5763928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000" dirty="0">
                <a:solidFill>
                  <a:srgbClr val="CC0000"/>
                </a:solidFill>
                <a:latin typeface="AvenirNext LT Pro Regular" panose="020B0504020202020204" pitchFamily="34" charset="0"/>
                <a:cs typeface="Arial" panose="020B0604020202020204" pitchFamily="34" charset="0"/>
              </a:rPr>
              <a:t>en prison</a:t>
            </a:r>
          </a:p>
        </p:txBody>
      </p:sp>
      <p:sp>
        <p:nvSpPr>
          <p:cNvPr id="21" name="Espace réservé du contenu 2">
            <a:extLst>
              <a:ext uri="{FF2B5EF4-FFF2-40B4-BE49-F238E27FC236}">
                <a16:creationId xmlns:a16="http://schemas.microsoft.com/office/drawing/2014/main" id="{0AA308BE-C5A2-406C-AF7A-D18047BAB5DA}"/>
              </a:ext>
            </a:extLst>
          </p:cNvPr>
          <p:cNvSpPr txBox="1">
            <a:spLocks/>
          </p:cNvSpPr>
          <p:nvPr/>
        </p:nvSpPr>
        <p:spPr>
          <a:xfrm>
            <a:off x="9108191" y="3407251"/>
            <a:ext cx="2154258" cy="761458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toujours</a:t>
            </a:r>
          </a:p>
        </p:txBody>
      </p:sp>
      <p:sp>
        <p:nvSpPr>
          <p:cNvPr id="22" name="Espace réservé du contenu 2">
            <a:extLst>
              <a:ext uri="{FF2B5EF4-FFF2-40B4-BE49-F238E27FC236}">
                <a16:creationId xmlns:a16="http://schemas.microsoft.com/office/drawing/2014/main" id="{51F33A2B-4316-4A8D-A459-7D6C57B84341}"/>
              </a:ext>
            </a:extLst>
          </p:cNvPr>
          <p:cNvSpPr txBox="1">
            <a:spLocks/>
          </p:cNvSpPr>
          <p:nvPr/>
        </p:nvSpPr>
        <p:spPr>
          <a:xfrm>
            <a:off x="321416" y="5008961"/>
            <a:ext cx="3535129" cy="1024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plaisir</a:t>
            </a:r>
          </a:p>
        </p:txBody>
      </p:sp>
      <p:sp>
        <p:nvSpPr>
          <p:cNvPr id="23" name="Espace réservé du contenu 2">
            <a:extLst>
              <a:ext uri="{FF2B5EF4-FFF2-40B4-BE49-F238E27FC236}">
                <a16:creationId xmlns:a16="http://schemas.microsoft.com/office/drawing/2014/main" id="{224D0CB1-AD0A-4B2F-861D-93B51C7387E6}"/>
              </a:ext>
            </a:extLst>
          </p:cNvPr>
          <p:cNvSpPr txBox="1">
            <a:spLocks/>
          </p:cNvSpPr>
          <p:nvPr/>
        </p:nvSpPr>
        <p:spPr>
          <a:xfrm>
            <a:off x="2716020" y="2469552"/>
            <a:ext cx="3496100" cy="9837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 sottises </a:t>
            </a:r>
          </a:p>
        </p:txBody>
      </p:sp>
      <p:sp>
        <p:nvSpPr>
          <p:cNvPr id="24" name="Espace réservé du contenu 2">
            <a:extLst>
              <a:ext uri="{FF2B5EF4-FFF2-40B4-BE49-F238E27FC236}">
                <a16:creationId xmlns:a16="http://schemas.microsoft.com/office/drawing/2014/main" id="{977D5F13-8D8B-4435-BD14-B498F969C5B9}"/>
              </a:ext>
            </a:extLst>
          </p:cNvPr>
          <p:cNvSpPr txBox="1">
            <a:spLocks/>
          </p:cNvSpPr>
          <p:nvPr/>
        </p:nvSpPr>
        <p:spPr>
          <a:xfrm>
            <a:off x="1791284" y="5767458"/>
            <a:ext cx="4027055" cy="84108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 explications</a:t>
            </a:r>
          </a:p>
        </p:txBody>
      </p:sp>
      <p:sp>
        <p:nvSpPr>
          <p:cNvPr id="25" name="Espace réservé du contenu 2">
            <a:extLst>
              <a:ext uri="{FF2B5EF4-FFF2-40B4-BE49-F238E27FC236}">
                <a16:creationId xmlns:a16="http://schemas.microsoft.com/office/drawing/2014/main" id="{66420127-5943-4165-BDFA-0ABB5C91AF2D}"/>
              </a:ext>
            </a:extLst>
          </p:cNvPr>
          <p:cNvSpPr txBox="1">
            <a:spLocks/>
          </p:cNvSpPr>
          <p:nvPr/>
        </p:nvSpPr>
        <p:spPr>
          <a:xfrm>
            <a:off x="8943922" y="2555711"/>
            <a:ext cx="2867090" cy="10387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4400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renard</a:t>
            </a:r>
          </a:p>
        </p:txBody>
      </p:sp>
      <p:sp>
        <p:nvSpPr>
          <p:cNvPr id="26" name="Espace réservé du contenu 2">
            <a:extLst>
              <a:ext uri="{FF2B5EF4-FFF2-40B4-BE49-F238E27FC236}">
                <a16:creationId xmlns:a16="http://schemas.microsoft.com/office/drawing/2014/main" id="{5E1489C7-875F-4AF0-BFAE-EE9286812561}"/>
              </a:ext>
            </a:extLst>
          </p:cNvPr>
          <p:cNvSpPr txBox="1">
            <a:spLocks/>
          </p:cNvSpPr>
          <p:nvPr/>
        </p:nvSpPr>
        <p:spPr>
          <a:xfrm>
            <a:off x="8508733" y="4066435"/>
            <a:ext cx="3535130" cy="9837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fr-FR" sz="4000" b="1">
                <a:solidFill>
                  <a:srgbClr val="CC0000"/>
                </a:solidFill>
                <a:latin typeface="CrayonL" panose="00000500000000000000" pitchFamily="2" charset="0"/>
                <a:cs typeface="Arial" panose="020B0604020202020204" pitchFamily="34" charset="0"/>
              </a:rPr>
              <a:t>le juge</a:t>
            </a:r>
            <a:endParaRPr lang="fr-FR" sz="4000" b="1" dirty="0">
              <a:solidFill>
                <a:srgbClr val="CC0000"/>
              </a:solidFill>
              <a:latin typeface="CrayonL" panose="00000500000000000000" pitchFamily="2" charset="0"/>
              <a:cs typeface="Arial" panose="020B0604020202020204" pitchFamily="34" charset="0"/>
            </a:endParaRPr>
          </a:p>
        </p:txBody>
      </p:sp>
      <p:sp>
        <p:nvSpPr>
          <p:cNvPr id="13" name="Espace réservé du pied de page 12">
            <a:extLst>
              <a:ext uri="{FF2B5EF4-FFF2-40B4-BE49-F238E27FC236}">
                <a16:creationId xmlns:a16="http://schemas.microsoft.com/office/drawing/2014/main" id="{2B599D0D-3CBA-4B75-BCF7-0898BBB27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www.dys-positif.fr</a:t>
            </a:r>
          </a:p>
        </p:txBody>
      </p:sp>
    </p:spTree>
    <p:extLst>
      <p:ext uri="{BB962C8B-B14F-4D97-AF65-F5344CB8AC3E}">
        <p14:creationId xmlns:p14="http://schemas.microsoft.com/office/powerpoint/2010/main" val="2981256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7ED5AC-93FD-4D04-94C4-470318F8CE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Jean de la Fontaine.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FC0BBB8-C8A1-426B-AAD9-909C1FBD6F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315200" cy="4351338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Jean de La Fontaine est un poète français de grande renommée, principalement pour ses Fables.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a vécu dans les années 1650.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3200" dirty="0">
                <a:latin typeface="Arial" panose="020B0604020202020204" pitchFamily="34" charset="0"/>
                <a:cs typeface="Arial" panose="020B0604020202020204" pitchFamily="34" charset="0"/>
              </a:rPr>
              <a:t>Il utilisait ses fables pour critiquer les comportements de son époque, notamment à la cour du roi.</a:t>
            </a:r>
            <a:endParaRPr lang="fr-F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986944B-C7D4-4AA2-B5E6-BA73E0A8B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BEE0DEF-D477-48DE-935B-ED3B842D1F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7708" y="503082"/>
            <a:ext cx="3399862" cy="435133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B8BBB1F5-4A33-4F83-953F-8886C5EE2B34}"/>
              </a:ext>
            </a:extLst>
          </p:cNvPr>
          <p:cNvSpPr txBox="1"/>
          <p:nvPr/>
        </p:nvSpPr>
        <p:spPr>
          <a:xfrm>
            <a:off x="8956713" y="4935557"/>
            <a:ext cx="2577947" cy="872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b="1" dirty="0">
                <a:latin typeface="Arial" panose="020B0604020202020204" pitchFamily="34" charset="0"/>
                <a:cs typeface="Arial" panose="020B0604020202020204" pitchFamily="34" charset="0"/>
              </a:rPr>
              <a:t>Jean de la Fontaine – 1621/1695</a:t>
            </a:r>
          </a:p>
        </p:txBody>
      </p:sp>
    </p:spTree>
    <p:extLst>
      <p:ext uri="{BB962C8B-B14F-4D97-AF65-F5344CB8AC3E}">
        <p14:creationId xmlns:p14="http://schemas.microsoft.com/office/powerpoint/2010/main" val="1959636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du contenu 4">
            <a:extLst>
              <a:ext uri="{FF2B5EF4-FFF2-40B4-BE49-F238E27FC236}">
                <a16:creationId xmlns:a16="http://schemas.microsoft.com/office/drawing/2014/main" id="{CB797761-0256-483F-9E9D-E40AF4E878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177628" y="1062709"/>
            <a:ext cx="5790351" cy="4541063"/>
          </a:xfrm>
          <a:prstGeom prst="rect">
            <a:avLst/>
          </a:prstGeom>
        </p:spPr>
      </p:pic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C74B282D-670D-427A-B67E-C1BADADE0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8016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92D30C-74E9-485F-98AC-0CC31D5570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874" y="348634"/>
            <a:ext cx="11526252" cy="431360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70000"/>
              </a:lnSpc>
            </a:pPr>
            <a:r>
              <a:rPr lang="fr-FR" sz="2400" dirty="0"/>
              <a:t>Le texte : 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Sur la branche d’un arbre était en sentinelle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Un vieux Coq adroit et matois.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« Frère, dit un Renard, adoucissant sa voix,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Nous ne sommes plus en querelle :</a:t>
            </a:r>
          </a:p>
          <a:p>
            <a:pPr marL="0" indent="0">
              <a:lnSpc>
                <a:spcPct val="17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Paix générale cette fois.</a:t>
            </a:r>
          </a:p>
          <a:p>
            <a:pPr>
              <a:lnSpc>
                <a:spcPct val="150000"/>
              </a:lnSpc>
            </a:pPr>
            <a:endParaRPr lang="fr-FR" dirty="0"/>
          </a:p>
          <a:p>
            <a:pPr marL="0" indent="0">
              <a:lnSpc>
                <a:spcPct val="150000"/>
              </a:lnSpc>
              <a:buNone/>
            </a:pPr>
            <a:endParaRPr lang="fr-FR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2474EB79-D1CE-4AAB-B62C-3219870357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75220" y="192224"/>
            <a:ext cx="383906" cy="643971"/>
          </a:xfrm>
          <a:prstGeom prst="rect">
            <a:avLst/>
          </a:prstGeom>
        </p:spPr>
      </p:pic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F1954D2-7366-4529-82BD-6B70DE19C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35828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0DBD1CB-4DF7-42B3-BF81-093CFFC5A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6012" y="346161"/>
            <a:ext cx="11562348" cy="6098706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Je viens te l’annoncer ; descends que je t’embrasse ;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Ne me retarde point de grâce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Je dois faire aujourd’hui vingt postes sans manquer.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Les tiens et toi pouvez vaquer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Sans nulle crainte à vos affaires :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Nous vous y servirons en frères.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Faites-en les feux dès ce soir.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Et cependant viens recevoir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sz="2400" dirty="0">
                <a:latin typeface="Arial" panose="020B0604020202020204" pitchFamily="34" charset="0"/>
                <a:cs typeface="Arial" panose="020B0604020202020204" pitchFamily="34" charset="0"/>
              </a:rPr>
              <a:t>Le baiser d’amour fraternelle.</a:t>
            </a:r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387AFF2-42FA-45B1-92E3-B7FF813509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E6451AAF-1AC7-423C-B42E-6D220FF997E6}"/>
              </a:ext>
            </a:extLst>
          </p:cNvPr>
          <p:cNvSpPr txBox="1"/>
          <p:nvPr/>
        </p:nvSpPr>
        <p:spPr>
          <a:xfrm>
            <a:off x="7594294" y="1659395"/>
            <a:ext cx="4404066" cy="658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délivrer vingt messages</a:t>
            </a:r>
          </a:p>
        </p:txBody>
      </p:sp>
    </p:spTree>
    <p:extLst>
      <p:ext uri="{BB962C8B-B14F-4D97-AF65-F5344CB8AC3E}">
        <p14:creationId xmlns:p14="http://schemas.microsoft.com/office/powerpoint/2010/main" val="703744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A40163-CBE1-49E7-9F45-8783813DCF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553" y="315661"/>
            <a:ext cx="11169316" cy="6006933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– Ami, reprit le Coq, je ne pouvais jamais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Apprendre une plus douce et meilleure nouvelle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Que celle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cette paix.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Et ce m’est une double joie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De la tenir de toi.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fr-FR" dirty="0">
                <a:latin typeface="Arial" panose="020B0604020202020204" pitchFamily="34" charset="0"/>
                <a:cs typeface="Arial" panose="020B0604020202020204" pitchFamily="34" charset="0"/>
              </a:rPr>
              <a:t>			</a:t>
            </a:r>
          </a:p>
          <a:p>
            <a:endParaRPr lang="fr-FR" dirty="0"/>
          </a:p>
        </p:txBody>
      </p:sp>
      <p:sp>
        <p:nvSpPr>
          <p:cNvPr id="2" name="Espace réservé du pied de page 1">
            <a:extLst>
              <a:ext uri="{FF2B5EF4-FFF2-40B4-BE49-F238E27FC236}">
                <a16:creationId xmlns:a16="http://schemas.microsoft.com/office/drawing/2014/main" id="{2A722BB3-CA46-40D2-975F-7B754533B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www.dys-positif.fr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6589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13899</TotalTime>
  <Words>1751</Words>
  <Application>Microsoft Office PowerPoint</Application>
  <PresentationFormat>Grand écran</PresentationFormat>
  <Paragraphs>374</Paragraphs>
  <Slides>47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47</vt:i4>
      </vt:variant>
    </vt:vector>
  </HeadingPairs>
  <TitlesOfParts>
    <vt:vector size="62" baseType="lpstr">
      <vt:lpstr>Agency FB</vt:lpstr>
      <vt:lpstr>Arial</vt:lpstr>
      <vt:lpstr>AvenirNext LT Pro Regular</vt:lpstr>
      <vt:lpstr>Bahnschrift</vt:lpstr>
      <vt:lpstr>Bahnschrift Condensed</vt:lpstr>
      <vt:lpstr>Bahnschrift SemiLight</vt:lpstr>
      <vt:lpstr>Baskerville Old Face</vt:lpstr>
      <vt:lpstr>Bauhaus 93</vt:lpstr>
      <vt:lpstr>Blackadder ITC</vt:lpstr>
      <vt:lpstr>Calibri</vt:lpstr>
      <vt:lpstr>Calibri Light</vt:lpstr>
      <vt:lpstr>Caveat</vt:lpstr>
      <vt:lpstr>Comic Sans MS</vt:lpstr>
      <vt:lpstr>CrayonL</vt:lpstr>
      <vt:lpstr>Thème Office</vt:lpstr>
      <vt:lpstr>date </vt:lpstr>
      <vt:lpstr>Rappel</vt:lpstr>
      <vt:lpstr>Exercice de rappel.</vt:lpstr>
      <vt:lpstr>Correction :</vt:lpstr>
      <vt:lpstr>Jean de la Fontaine.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Lecture entrainement.</vt:lpstr>
      <vt:lpstr>Les scores :</vt:lpstr>
      <vt:lpstr>Les mots invariables de la semaine : </vt:lpstr>
      <vt:lpstr>Lecture rapide : chacun son tour</vt:lpstr>
      <vt:lpstr>Présentation PowerPoint</vt:lpstr>
      <vt:lpstr>Rappel de la leçon : la rime.</vt:lpstr>
      <vt:lpstr>Richesse des rimes : pauvre/suffisante/riche</vt:lpstr>
      <vt:lpstr>Disposition des rimes : plates/croisées/embrasées</vt:lpstr>
      <vt:lpstr>Présentation PowerPoint</vt:lpstr>
      <vt:lpstr>Présentation PowerPoint</vt:lpstr>
      <vt:lpstr>Nous allons apprendre une poésie.</vt:lpstr>
      <vt:lpstr>Présentation PowerPoint</vt:lpstr>
      <vt:lpstr>LE CORBEAU ET LE RENARD</vt:lpstr>
      <vt:lpstr>Présentation PowerPoint</vt:lpstr>
      <vt:lpstr>Présentation PowerPoint</vt:lpstr>
      <vt:lpstr>La ruse :</vt:lpstr>
      <vt:lpstr>Je vous distribue le texte.</vt:lpstr>
      <vt:lpstr>correction</vt:lpstr>
      <vt:lpstr>Présentation PowerPoint</vt:lpstr>
      <vt:lpstr>Présentation PowerPoint</vt:lpstr>
      <vt:lpstr>reprise leçon : le futur.</vt:lpstr>
      <vt:lpstr>Les verbes du 3ème groupe au futur :</vt:lpstr>
      <vt:lpstr>Présentation PowerPoint</vt:lpstr>
      <vt:lpstr>Présentation PowerPoint</vt:lpstr>
      <vt:lpstr>Prendre et pouvoir </vt:lpstr>
      <vt:lpstr>venir et mettre </vt:lpstr>
      <vt:lpstr>dire et voir</vt:lpstr>
      <vt:lpstr>Exercices :</vt:lpstr>
      <vt:lpstr>Présentation PowerPoint</vt:lpstr>
      <vt:lpstr>Présentation PowerPoint</vt:lpstr>
      <vt:lpstr>Bilan : </vt:lpstr>
      <vt:lpstr>La prochaine fois</vt:lpstr>
      <vt:lpstr>Devoirs : </vt:lpstr>
      <vt:lpstr>Lecture mots rapide : chacun son tour</vt:lpstr>
      <vt:lpstr>Lecture mots rapide : chacun son tour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date</dc:title>
  <dc:creator>aline ledoux</dc:creator>
  <cp:lastModifiedBy>fabrice ledoux</cp:lastModifiedBy>
  <cp:revision>184</cp:revision>
  <dcterms:created xsi:type="dcterms:W3CDTF">2021-07-07T15:19:39Z</dcterms:created>
  <dcterms:modified xsi:type="dcterms:W3CDTF">2022-04-13T14:59:45Z</dcterms:modified>
</cp:coreProperties>
</file>