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343" r:id="rId2"/>
    <p:sldId id="257" r:id="rId3"/>
    <p:sldId id="696" r:id="rId4"/>
    <p:sldId id="690" r:id="rId5"/>
    <p:sldId id="675" r:id="rId6"/>
    <p:sldId id="683" r:id="rId7"/>
    <p:sldId id="684" r:id="rId8"/>
    <p:sldId id="688" r:id="rId9"/>
    <p:sldId id="689" r:id="rId10"/>
    <p:sldId id="523" r:id="rId11"/>
    <p:sldId id="677" r:id="rId12"/>
    <p:sldId id="676" r:id="rId13"/>
    <p:sldId id="279" r:id="rId14"/>
    <p:sldId id="306" r:id="rId15"/>
    <p:sldId id="691" r:id="rId16"/>
    <p:sldId id="693" r:id="rId17"/>
    <p:sldId id="694" r:id="rId18"/>
    <p:sldId id="685" r:id="rId19"/>
    <p:sldId id="687" r:id="rId20"/>
    <p:sldId id="647" r:id="rId21"/>
    <p:sldId id="648" r:id="rId22"/>
    <p:sldId id="510" r:id="rId23"/>
    <p:sldId id="389" r:id="rId24"/>
    <p:sldId id="512" r:id="rId25"/>
    <p:sldId id="698" r:id="rId26"/>
    <p:sldId id="826" r:id="rId27"/>
    <p:sldId id="827" r:id="rId28"/>
    <p:sldId id="828" r:id="rId29"/>
    <p:sldId id="829" r:id="rId30"/>
    <p:sldId id="825" r:id="rId31"/>
    <p:sldId id="821" r:id="rId32"/>
    <p:sldId id="823" r:id="rId33"/>
    <p:sldId id="830" r:id="rId34"/>
    <p:sldId id="831" r:id="rId35"/>
    <p:sldId id="608" r:id="rId36"/>
    <p:sldId id="609" r:id="rId37"/>
    <p:sldId id="610" r:id="rId38"/>
    <p:sldId id="611" r:id="rId39"/>
    <p:sldId id="612" r:id="rId4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9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13/04/2022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13/04/2022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13/04/2022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13/04/2022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13/04/2022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13/04/2022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13/04/2022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41</a:t>
            </a:r>
          </a:p>
          <a:p>
            <a:r>
              <a:rPr lang="fr-FR" sz="4800" dirty="0">
                <a:latin typeface="Arial" panose="020B0604020202020204" pitchFamily="34" charset="0"/>
                <a:cs typeface="Arial" panose="020B0604020202020204" pitchFamily="34" charset="0"/>
              </a:rPr>
              <a:t>Le coq et le Renard</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sentinelle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69688" y="4197568"/>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lévrier : </a:t>
            </a:r>
            <a:r>
              <a:rPr lang="fr-FR" sz="2800" dirty="0">
                <a:latin typeface="Arial" panose="020B0604020202020204" pitchFamily="34" charset="0"/>
                <a:cs typeface="Arial" panose="020B0604020202020204" pitchFamily="34" charset="0"/>
              </a:rPr>
              <a:t>nom masculin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matois :</a:t>
            </a:r>
            <a:r>
              <a:rPr lang="fr-FR" sz="2800" dirty="0">
                <a:latin typeface="Arial" panose="020B0604020202020204" pitchFamily="34" charset="0"/>
                <a:cs typeface="Arial" panose="020B0604020202020204" pitchFamily="34" charset="0"/>
              </a:rPr>
              <a:t> adjectif</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sentinelle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matois</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80493" y="4308466"/>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Soldat qui a la charge de faire le guet, </a:t>
            </a:r>
          </a:p>
          <a:p>
            <a:pPr>
              <a:lnSpc>
                <a:spcPct val="150000"/>
              </a:lnSpc>
            </a:pPr>
            <a:r>
              <a:rPr lang="fr-FR" sz="2400" dirty="0">
                <a:latin typeface="Arial" panose="020B0604020202020204" pitchFamily="34" charset="0"/>
                <a:cs typeface="Arial" panose="020B0604020202020204" pitchFamily="34" charset="0"/>
              </a:rPr>
              <a:t>de protéger un lieu.</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478836"/>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rusé, roublard</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69688" y="4986123"/>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Chien à jambes hautes, au corps allongé, agile et rapide.</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lévrier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86982605-BEAD-487D-B558-71FADC1787EB}"/>
              </a:ext>
            </a:extLst>
          </p:cNvPr>
          <p:cNvPicPr>
            <a:picLocks noChangeAspect="1"/>
          </p:cNvPicPr>
          <p:nvPr/>
        </p:nvPicPr>
        <p:blipFill>
          <a:blip r:embed="rId3"/>
          <a:stretch>
            <a:fillRect/>
          </a:stretch>
        </p:blipFill>
        <p:spPr>
          <a:xfrm>
            <a:off x="9520077" y="4870351"/>
            <a:ext cx="1487824" cy="1487824"/>
          </a:xfrm>
          <a:prstGeom prst="rect">
            <a:avLst/>
          </a:prstGeom>
        </p:spPr>
      </p:pic>
      <p:pic>
        <p:nvPicPr>
          <p:cNvPr id="5" name="Image 4">
            <a:extLst>
              <a:ext uri="{FF2B5EF4-FFF2-40B4-BE49-F238E27FC236}">
                <a16:creationId xmlns:a16="http://schemas.microsoft.com/office/drawing/2014/main" id="{F4842528-D92B-4FD4-A790-5C99BABD5DC9}"/>
              </a:ext>
            </a:extLst>
          </p:cNvPr>
          <p:cNvPicPr>
            <a:picLocks noChangeAspect="1"/>
          </p:cNvPicPr>
          <p:nvPr/>
        </p:nvPicPr>
        <p:blipFill>
          <a:blip r:embed="rId4"/>
          <a:stretch>
            <a:fillRect/>
          </a:stretch>
        </p:blipFill>
        <p:spPr>
          <a:xfrm>
            <a:off x="9742250" y="3079133"/>
            <a:ext cx="1229333" cy="1229333"/>
          </a:xfrm>
          <a:prstGeom prst="rect">
            <a:avLst/>
          </a:prstGeom>
        </p:spPr>
      </p:pic>
      <p:pic>
        <p:nvPicPr>
          <p:cNvPr id="15" name="Image 14">
            <a:extLst>
              <a:ext uri="{FF2B5EF4-FFF2-40B4-BE49-F238E27FC236}">
                <a16:creationId xmlns:a16="http://schemas.microsoft.com/office/drawing/2014/main" id="{69785B08-922F-4A58-96E2-B9D44ED1481F}"/>
              </a:ext>
            </a:extLst>
          </p:cNvPr>
          <p:cNvPicPr>
            <a:picLocks noChangeAspect="1"/>
          </p:cNvPicPr>
          <p:nvPr/>
        </p:nvPicPr>
        <p:blipFill rotWithShape="1">
          <a:blip r:embed="rId5"/>
          <a:srcRect l="55558"/>
          <a:stretch/>
        </p:blipFill>
        <p:spPr>
          <a:xfrm>
            <a:off x="9255371" y="792847"/>
            <a:ext cx="549566" cy="1236595"/>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546025" y="1307368"/>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querelle :</a:t>
            </a:r>
            <a:r>
              <a:rPr lang="fr-FR" sz="2800" dirty="0">
                <a:latin typeface="Arial" panose="020B0604020202020204" pitchFamily="34" charset="0"/>
                <a:cs typeface="Arial" panose="020B0604020202020204" pitchFamily="34" charset="0"/>
              </a:rPr>
              <a:t> nom féminin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97290" cy="187657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querelle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22707" y="12882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555279" y="1856247"/>
            <a:ext cx="759812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Vif désaccord entre personnes.</a:t>
            </a:r>
          </a:p>
        </p:txBody>
      </p:sp>
      <p:sp>
        <p:nvSpPr>
          <p:cNvPr id="7" name="Espace réservé du pied de page 6">
            <a:extLst>
              <a:ext uri="{FF2B5EF4-FFF2-40B4-BE49-F238E27FC236}">
                <a16:creationId xmlns:a16="http://schemas.microsoft.com/office/drawing/2014/main" id="{57249966-453A-46D4-9AEA-96246920F47A}"/>
              </a:ext>
            </a:extLst>
          </p:cNvPr>
          <p:cNvSpPr>
            <a:spLocks noGrp="1"/>
          </p:cNvSpPr>
          <p:nvPr>
            <p:ph type="ftr" sz="quarter" idx="11"/>
          </p:nvPr>
        </p:nvSpPr>
        <p:spPr/>
        <p:txBody>
          <a:bodyPr/>
          <a:lstStyle/>
          <a:p>
            <a:r>
              <a:rPr lang="fr-FR"/>
              <a:t>www.dys-positif.fr</a:t>
            </a:r>
            <a:endParaRPr lang="fr-FR" dirty="0"/>
          </a:p>
        </p:txBody>
      </p:sp>
      <p:sp>
        <p:nvSpPr>
          <p:cNvPr id="10" name="ZoneTexte 9">
            <a:extLst>
              <a:ext uri="{FF2B5EF4-FFF2-40B4-BE49-F238E27FC236}">
                <a16:creationId xmlns:a16="http://schemas.microsoft.com/office/drawing/2014/main" id="{1CA5C04B-2CEE-4062-8C98-FAF4B54B1EC6}"/>
              </a:ext>
            </a:extLst>
          </p:cNvPr>
          <p:cNvSpPr txBox="1"/>
          <p:nvPr/>
        </p:nvSpPr>
        <p:spPr>
          <a:xfrm>
            <a:off x="555279" y="337789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stratagème :</a:t>
            </a:r>
            <a:r>
              <a:rPr lang="fr-FR" sz="2800" dirty="0">
                <a:latin typeface="Arial" panose="020B0604020202020204" pitchFamily="34" charset="0"/>
                <a:cs typeface="Arial" panose="020B0604020202020204" pitchFamily="34" charset="0"/>
              </a:rPr>
              <a:t> nom masculin</a:t>
            </a:r>
          </a:p>
        </p:txBody>
      </p:sp>
      <p:sp>
        <p:nvSpPr>
          <p:cNvPr id="12" name="ZoneTexte 11">
            <a:extLst>
              <a:ext uri="{FF2B5EF4-FFF2-40B4-BE49-F238E27FC236}">
                <a16:creationId xmlns:a16="http://schemas.microsoft.com/office/drawing/2014/main" id="{E9E2C725-BA65-46E3-A148-75C86454ECD5}"/>
              </a:ext>
            </a:extLst>
          </p:cNvPr>
          <p:cNvSpPr txBox="1"/>
          <p:nvPr/>
        </p:nvSpPr>
        <p:spPr>
          <a:xfrm>
            <a:off x="602507" y="4138020"/>
            <a:ext cx="759812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Ruse habile, bien combinée.</a:t>
            </a:r>
          </a:p>
        </p:txBody>
      </p:sp>
      <p:pic>
        <p:nvPicPr>
          <p:cNvPr id="13" name="Image 12">
            <a:extLst>
              <a:ext uri="{FF2B5EF4-FFF2-40B4-BE49-F238E27FC236}">
                <a16:creationId xmlns:a16="http://schemas.microsoft.com/office/drawing/2014/main" id="{7E7EFB45-650A-46F5-9E56-6538730370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2348" y="3410886"/>
            <a:ext cx="268247" cy="457240"/>
          </a:xfrm>
          <a:prstGeom prst="rect">
            <a:avLst/>
          </a:prstGeom>
        </p:spPr>
      </p:pic>
      <p:sp>
        <p:nvSpPr>
          <p:cNvPr id="14" name="Retângulo de cantos arredondados 195">
            <a:extLst>
              <a:ext uri="{FF2B5EF4-FFF2-40B4-BE49-F238E27FC236}">
                <a16:creationId xmlns:a16="http://schemas.microsoft.com/office/drawing/2014/main" id="{1C3A9D0B-E4FB-4463-9364-7F79EBD32D71}"/>
              </a:ext>
            </a:extLst>
          </p:cNvPr>
          <p:cNvSpPr/>
          <p:nvPr/>
        </p:nvSpPr>
        <p:spPr>
          <a:xfrm>
            <a:off x="8764555" y="3345239"/>
            <a:ext cx="1797290" cy="187657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D6E0AD94-C541-444A-B0AD-655AE0C1E824}"/>
              </a:ext>
            </a:extLst>
          </p:cNvPr>
          <p:cNvSpPr txBox="1"/>
          <p:nvPr/>
        </p:nvSpPr>
        <p:spPr>
          <a:xfrm>
            <a:off x="8730301" y="3412568"/>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stratagème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 3">
            <a:extLst>
              <a:ext uri="{FF2B5EF4-FFF2-40B4-BE49-F238E27FC236}">
                <a16:creationId xmlns:a16="http://schemas.microsoft.com/office/drawing/2014/main" id="{17C9F65E-B3D1-4F8E-B6C5-CFD77A932079}"/>
              </a:ext>
            </a:extLst>
          </p:cNvPr>
          <p:cNvPicPr>
            <a:picLocks noChangeAspect="1"/>
          </p:cNvPicPr>
          <p:nvPr/>
        </p:nvPicPr>
        <p:blipFill>
          <a:blip r:embed="rId3"/>
          <a:stretch>
            <a:fillRect/>
          </a:stretch>
        </p:blipFill>
        <p:spPr>
          <a:xfrm rot="21344535">
            <a:off x="9468745" y="905804"/>
            <a:ext cx="1058846" cy="1058846"/>
          </a:xfrm>
          <a:prstGeom prst="rect">
            <a:avLst/>
          </a:prstGeom>
        </p:spPr>
      </p:pic>
      <p:pic>
        <p:nvPicPr>
          <p:cNvPr id="5" name="Image 4">
            <a:extLst>
              <a:ext uri="{FF2B5EF4-FFF2-40B4-BE49-F238E27FC236}">
                <a16:creationId xmlns:a16="http://schemas.microsoft.com/office/drawing/2014/main" id="{62C310F8-6402-4541-81EB-35B37AA26CEF}"/>
              </a:ext>
            </a:extLst>
          </p:cNvPr>
          <p:cNvPicPr>
            <a:picLocks noChangeAspect="1"/>
          </p:cNvPicPr>
          <p:nvPr/>
        </p:nvPicPr>
        <p:blipFill>
          <a:blip r:embed="rId4"/>
          <a:stretch>
            <a:fillRect/>
          </a:stretch>
        </p:blipFill>
        <p:spPr>
          <a:xfrm rot="227050">
            <a:off x="8626647" y="940613"/>
            <a:ext cx="1060796" cy="1054699"/>
          </a:xfrm>
          <a:prstGeom prst="rect">
            <a:avLst/>
          </a:prstGeom>
        </p:spPr>
      </p:pic>
      <p:pic>
        <p:nvPicPr>
          <p:cNvPr id="9" name="Image 8">
            <a:extLst>
              <a:ext uri="{FF2B5EF4-FFF2-40B4-BE49-F238E27FC236}">
                <a16:creationId xmlns:a16="http://schemas.microsoft.com/office/drawing/2014/main" id="{71DFBCE7-4879-4A8B-816E-F8DF8375669B}"/>
              </a:ext>
            </a:extLst>
          </p:cNvPr>
          <p:cNvPicPr>
            <a:picLocks noChangeAspect="1"/>
          </p:cNvPicPr>
          <p:nvPr/>
        </p:nvPicPr>
        <p:blipFill>
          <a:blip r:embed="rId5"/>
          <a:stretch>
            <a:fillRect/>
          </a:stretch>
        </p:blipFill>
        <p:spPr>
          <a:xfrm>
            <a:off x="9082841" y="3964123"/>
            <a:ext cx="1391309" cy="1145403"/>
          </a:xfrm>
          <a:prstGeom prst="rect">
            <a:avLst/>
          </a:prstGeom>
        </p:spPr>
      </p:pic>
    </p:spTree>
    <p:extLst>
      <p:ext uri="{BB962C8B-B14F-4D97-AF65-F5344CB8AC3E}">
        <p14:creationId xmlns:p14="http://schemas.microsoft.com/office/powerpoint/2010/main" val="303814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7" grpId="0" animBg="1"/>
      <p:bldP spid="18" grpId="0"/>
      <p:bldP spid="33" grpId="0"/>
      <p:bldP spid="10" grpId="0"/>
      <p:bldP spid="12" grpId="0"/>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lnSpcReduction="20000"/>
          </a:bodyPr>
          <a:lstStyle/>
          <a:p>
            <a:pPr>
              <a:lnSpc>
                <a:spcPct val="170000"/>
              </a:lnSpc>
            </a:pPr>
            <a:r>
              <a:rPr lang="fr-FR" sz="2400" dirty="0"/>
              <a:t>Le texte : </a:t>
            </a:r>
          </a:p>
          <a:p>
            <a:pPr marL="0" indent="0">
              <a:lnSpc>
                <a:spcPct val="170000"/>
              </a:lnSpc>
              <a:buNone/>
            </a:pPr>
            <a:r>
              <a:rPr lang="fr-FR" dirty="0">
                <a:latin typeface="Arial" panose="020B0604020202020204" pitchFamily="34" charset="0"/>
                <a:cs typeface="Arial" panose="020B0604020202020204" pitchFamily="34" charset="0"/>
              </a:rPr>
              <a:t>Sur la branche d’un arbre était en sentinelle</a:t>
            </a:r>
          </a:p>
          <a:p>
            <a:pPr marL="0" indent="0">
              <a:lnSpc>
                <a:spcPct val="170000"/>
              </a:lnSpc>
              <a:buNone/>
            </a:pPr>
            <a:r>
              <a:rPr lang="fr-FR" dirty="0">
                <a:latin typeface="Arial" panose="020B0604020202020204" pitchFamily="34" charset="0"/>
                <a:cs typeface="Arial" panose="020B0604020202020204" pitchFamily="34" charset="0"/>
              </a:rPr>
              <a:t>Un vieux Coq adroit et matois.</a:t>
            </a:r>
          </a:p>
          <a:p>
            <a:pPr marL="0" indent="0">
              <a:lnSpc>
                <a:spcPct val="170000"/>
              </a:lnSpc>
              <a:buNone/>
            </a:pPr>
            <a:r>
              <a:rPr lang="fr-FR" dirty="0">
                <a:latin typeface="Arial" panose="020B0604020202020204" pitchFamily="34" charset="0"/>
                <a:cs typeface="Arial" panose="020B0604020202020204" pitchFamily="34" charset="0"/>
              </a:rPr>
              <a:t>« Frère, dit un Renard, adoucissant sa voix,</a:t>
            </a:r>
          </a:p>
          <a:p>
            <a:pPr marL="0" indent="0">
              <a:lnSpc>
                <a:spcPct val="170000"/>
              </a:lnSpc>
              <a:buNone/>
            </a:pPr>
            <a:r>
              <a:rPr lang="fr-FR" dirty="0">
                <a:latin typeface="Arial" panose="020B0604020202020204" pitchFamily="34" charset="0"/>
                <a:cs typeface="Arial" panose="020B0604020202020204" pitchFamily="34" charset="0"/>
              </a:rPr>
              <a:t>Nous ne sommes plus en querelle :</a:t>
            </a:r>
          </a:p>
          <a:p>
            <a:pPr marL="0" indent="0">
              <a:lnSpc>
                <a:spcPct val="170000"/>
              </a:lnSpc>
              <a:buNone/>
            </a:pPr>
            <a:r>
              <a:rPr lang="fr-FR" dirty="0">
                <a:latin typeface="Arial" panose="020B0604020202020204" pitchFamily="34" charset="0"/>
                <a:cs typeface="Arial" panose="020B0604020202020204" pitchFamily="34" charset="0"/>
              </a:rPr>
              <a:t>Paix générale cette fois.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sont les deux personnages ?</a:t>
            </a:r>
          </a:p>
          <a:p>
            <a:pPr>
              <a:lnSpc>
                <a:spcPct val="150000"/>
              </a:lnSpc>
            </a:pPr>
            <a:r>
              <a:rPr lang="fr-FR" sz="2800" dirty="0">
                <a:solidFill>
                  <a:schemeClr val="accent1"/>
                </a:solidFill>
                <a:latin typeface="Arial" panose="020B0604020202020204" pitchFamily="34" charset="0"/>
                <a:cs typeface="Arial" panose="020B0604020202020204" pitchFamily="34" charset="0"/>
              </a:rPr>
              <a:t>Où sont-ils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436012" y="346161"/>
            <a:ext cx="11562348" cy="6098706"/>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Je viens te l’annoncer ; descends que je t’embrasse ;</a:t>
            </a:r>
          </a:p>
          <a:p>
            <a:pPr marL="0" indent="0">
              <a:lnSpc>
                <a:spcPct val="150000"/>
              </a:lnSpc>
              <a:buNone/>
            </a:pPr>
            <a:r>
              <a:rPr lang="fr-FR" sz="2400" dirty="0">
                <a:latin typeface="Arial" panose="020B0604020202020204" pitchFamily="34" charset="0"/>
                <a:cs typeface="Arial" panose="020B0604020202020204" pitchFamily="34" charset="0"/>
              </a:rPr>
              <a:t>Ne me retarde point de grâce :</a:t>
            </a:r>
          </a:p>
          <a:p>
            <a:pPr marL="0" indent="0">
              <a:lnSpc>
                <a:spcPct val="150000"/>
              </a:lnSpc>
              <a:buNone/>
            </a:pPr>
            <a:r>
              <a:rPr lang="fr-FR" sz="2400" dirty="0">
                <a:latin typeface="Arial" panose="020B0604020202020204" pitchFamily="34" charset="0"/>
                <a:cs typeface="Arial" panose="020B0604020202020204" pitchFamily="34" charset="0"/>
              </a:rPr>
              <a:t>Je dois faire aujourd’hui vingt postes sans manquer.</a:t>
            </a:r>
          </a:p>
          <a:p>
            <a:pPr marL="0" indent="0">
              <a:lnSpc>
                <a:spcPct val="150000"/>
              </a:lnSpc>
              <a:buNone/>
            </a:pPr>
            <a:r>
              <a:rPr lang="fr-FR" sz="2400" dirty="0">
                <a:latin typeface="Arial" panose="020B0604020202020204" pitchFamily="34" charset="0"/>
                <a:cs typeface="Arial" panose="020B0604020202020204" pitchFamily="34" charset="0"/>
              </a:rPr>
              <a:t>Les tiens et toi pouvez vaquer</a:t>
            </a:r>
          </a:p>
          <a:p>
            <a:pPr marL="0" indent="0">
              <a:lnSpc>
                <a:spcPct val="150000"/>
              </a:lnSpc>
              <a:buNone/>
            </a:pPr>
            <a:r>
              <a:rPr lang="fr-FR" sz="2400" dirty="0">
                <a:latin typeface="Arial" panose="020B0604020202020204" pitchFamily="34" charset="0"/>
                <a:cs typeface="Arial" panose="020B0604020202020204" pitchFamily="34" charset="0"/>
              </a:rPr>
              <a:t>Sans nulle crainte à vos affaires :</a:t>
            </a:r>
          </a:p>
          <a:p>
            <a:pPr marL="0" indent="0">
              <a:lnSpc>
                <a:spcPct val="150000"/>
              </a:lnSpc>
              <a:buNone/>
            </a:pPr>
            <a:r>
              <a:rPr lang="fr-FR" sz="2400" dirty="0">
                <a:latin typeface="Arial" panose="020B0604020202020204" pitchFamily="34" charset="0"/>
                <a:cs typeface="Arial" panose="020B0604020202020204" pitchFamily="34" charset="0"/>
              </a:rPr>
              <a:t>Nous vous y servirons en frères. </a:t>
            </a:r>
          </a:p>
          <a:p>
            <a:pPr marL="0" indent="0">
              <a:lnSpc>
                <a:spcPct val="150000"/>
              </a:lnSpc>
              <a:buNone/>
            </a:pPr>
            <a:r>
              <a:rPr lang="fr-FR" sz="2400" dirty="0">
                <a:latin typeface="Arial" panose="020B0604020202020204" pitchFamily="34" charset="0"/>
                <a:cs typeface="Arial" panose="020B0604020202020204" pitchFamily="34" charset="0"/>
              </a:rPr>
              <a:t>Faites-en les feux dès ce soir.</a:t>
            </a:r>
          </a:p>
          <a:p>
            <a:pPr marL="0" indent="0">
              <a:lnSpc>
                <a:spcPct val="150000"/>
              </a:lnSpc>
              <a:buNone/>
            </a:pPr>
            <a:r>
              <a:rPr lang="fr-FR" sz="2400" dirty="0">
                <a:latin typeface="Arial" panose="020B0604020202020204" pitchFamily="34" charset="0"/>
                <a:cs typeface="Arial" panose="020B0604020202020204" pitchFamily="34" charset="0"/>
              </a:rPr>
              <a:t>Et cependant viens recevoir</a:t>
            </a:r>
          </a:p>
          <a:p>
            <a:pPr marL="0" indent="0">
              <a:lnSpc>
                <a:spcPct val="150000"/>
              </a:lnSpc>
              <a:buNone/>
            </a:pPr>
            <a:r>
              <a:rPr lang="fr-FR" sz="2400" dirty="0">
                <a:latin typeface="Arial" panose="020B0604020202020204" pitchFamily="34" charset="0"/>
                <a:cs typeface="Arial" panose="020B0604020202020204" pitchFamily="34" charset="0"/>
              </a:rPr>
              <a:t>Le baiser d’amour fraternelle.</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6217186" y="4020889"/>
            <a:ext cx="5523508" cy="1951496"/>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Qu’annonce-t-il au coq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que le coq fasse ?</a:t>
            </a:r>
          </a:p>
        </p:txBody>
      </p:sp>
      <p:sp>
        <p:nvSpPr>
          <p:cNvPr id="6" name="ZoneTexte 5">
            <a:extLst>
              <a:ext uri="{FF2B5EF4-FFF2-40B4-BE49-F238E27FC236}">
                <a16:creationId xmlns:a16="http://schemas.microsoft.com/office/drawing/2014/main" id="{E6451AAF-1AC7-423C-B42E-6D220FF997E6}"/>
              </a:ext>
            </a:extLst>
          </p:cNvPr>
          <p:cNvSpPr txBox="1"/>
          <p:nvPr/>
        </p:nvSpPr>
        <p:spPr>
          <a:xfrm>
            <a:off x="7594294" y="1659395"/>
            <a:ext cx="4404066" cy="658835"/>
          </a:xfrm>
          <a:prstGeom prst="rect">
            <a:avLst/>
          </a:prstGeom>
          <a:noFill/>
        </p:spPr>
        <p:txBody>
          <a:bodyPr wrap="square" rtlCol="0">
            <a:spAutoFit/>
          </a:bodyPr>
          <a:lstStyle/>
          <a:p>
            <a:pPr>
              <a:lnSpc>
                <a:spcPct val="150000"/>
              </a:lnSpc>
            </a:pPr>
            <a:r>
              <a:rPr lang="fr-FR" sz="2800" dirty="0">
                <a:solidFill>
                  <a:schemeClr val="accent6">
                    <a:lumMod val="75000"/>
                  </a:schemeClr>
                </a:solidFill>
                <a:latin typeface="Arial" panose="020B0604020202020204" pitchFamily="34" charset="0"/>
                <a:cs typeface="Arial" panose="020B0604020202020204" pitchFamily="34" charset="0"/>
              </a:rPr>
              <a:t>= délivrer vingt messages</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Ami, reprit le Coq, je ne pouvais jamais</a:t>
            </a:r>
          </a:p>
          <a:p>
            <a:pPr marL="0" indent="0">
              <a:lnSpc>
                <a:spcPct val="150000"/>
              </a:lnSpc>
              <a:buNone/>
            </a:pPr>
            <a:r>
              <a:rPr lang="fr-FR" dirty="0">
                <a:latin typeface="Arial" panose="020B0604020202020204" pitchFamily="34" charset="0"/>
                <a:cs typeface="Arial" panose="020B0604020202020204" pitchFamily="34" charset="0"/>
              </a:rPr>
              <a:t>Apprendre une plus douce et meilleure nouvelle</a:t>
            </a:r>
          </a:p>
          <a:p>
            <a:pPr marL="0" indent="0">
              <a:lnSpc>
                <a:spcPct val="150000"/>
              </a:lnSpc>
              <a:buNone/>
            </a:pPr>
            <a:r>
              <a:rPr lang="fr-FR" dirty="0">
                <a:latin typeface="Arial" panose="020B0604020202020204" pitchFamily="34" charset="0"/>
                <a:cs typeface="Arial" panose="020B0604020202020204" pitchFamily="34" charset="0"/>
              </a:rPr>
              <a:t>Que celle</a:t>
            </a:r>
          </a:p>
          <a:p>
            <a:pPr marL="0" indent="0">
              <a:lnSpc>
                <a:spcPct val="150000"/>
              </a:lnSpc>
              <a:buNone/>
            </a:pPr>
            <a:r>
              <a:rPr lang="fr-FR" dirty="0">
                <a:latin typeface="Arial" panose="020B0604020202020204" pitchFamily="34" charset="0"/>
                <a:cs typeface="Arial" panose="020B0604020202020204" pitchFamily="34" charset="0"/>
              </a:rPr>
              <a:t>De cette paix.</a:t>
            </a:r>
          </a:p>
          <a:p>
            <a:pPr marL="0" indent="0">
              <a:lnSpc>
                <a:spcPct val="150000"/>
              </a:lnSpc>
              <a:buNone/>
            </a:pPr>
            <a:r>
              <a:rPr lang="fr-FR" dirty="0">
                <a:latin typeface="Arial" panose="020B0604020202020204" pitchFamily="34" charset="0"/>
                <a:cs typeface="Arial" panose="020B0604020202020204" pitchFamily="34" charset="0"/>
              </a:rPr>
              <a:t>Et ce m’est une double joie</a:t>
            </a:r>
          </a:p>
          <a:p>
            <a:pPr marL="0" indent="0">
              <a:lnSpc>
                <a:spcPct val="150000"/>
              </a:lnSpc>
              <a:buNone/>
            </a:pPr>
            <a:r>
              <a:rPr lang="fr-FR" dirty="0">
                <a:latin typeface="Arial" panose="020B0604020202020204" pitchFamily="34" charset="0"/>
                <a:cs typeface="Arial" panose="020B0604020202020204" pitchFamily="34" charset="0"/>
              </a:rPr>
              <a:t>De la tenir de toi.</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5621427" y="2401408"/>
            <a:ext cx="6496279"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Le coq est-il content de cette nouvelle?</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a:bodyPr>
          <a:lstStyle/>
          <a:p>
            <a:pPr marL="0" indent="0">
              <a:lnSpc>
                <a:spcPct val="170000"/>
              </a:lnSpc>
              <a:buNone/>
            </a:pPr>
            <a:r>
              <a:rPr lang="fr-FR" dirty="0">
                <a:latin typeface="Arial" panose="020B0604020202020204" pitchFamily="34" charset="0"/>
                <a:cs typeface="Arial" panose="020B0604020202020204" pitchFamily="34" charset="0"/>
              </a:rPr>
              <a:t>Je vois deux Lévriers,</a:t>
            </a:r>
          </a:p>
          <a:p>
            <a:pPr marL="0" indent="0">
              <a:lnSpc>
                <a:spcPct val="170000"/>
              </a:lnSpc>
              <a:buNone/>
            </a:pPr>
            <a:r>
              <a:rPr lang="fr-FR" dirty="0">
                <a:latin typeface="Arial" panose="020B0604020202020204" pitchFamily="34" charset="0"/>
                <a:cs typeface="Arial" panose="020B0604020202020204" pitchFamily="34" charset="0"/>
              </a:rPr>
              <a:t>Qui, je m’assure, sont courriers</a:t>
            </a:r>
          </a:p>
          <a:p>
            <a:pPr marL="0" indent="0">
              <a:lnSpc>
                <a:spcPct val="170000"/>
              </a:lnSpc>
              <a:buNone/>
            </a:pPr>
            <a:r>
              <a:rPr lang="fr-FR" dirty="0">
                <a:latin typeface="Arial" panose="020B0604020202020204" pitchFamily="34" charset="0"/>
                <a:cs typeface="Arial" panose="020B0604020202020204" pitchFamily="34" charset="0"/>
              </a:rPr>
              <a:t>Que pour ce sujet on envoie.</a:t>
            </a:r>
          </a:p>
          <a:p>
            <a:pPr marL="0" indent="0">
              <a:lnSpc>
                <a:spcPct val="170000"/>
              </a:lnSpc>
              <a:buNone/>
            </a:pPr>
            <a:r>
              <a:rPr lang="fr-FR" dirty="0">
                <a:latin typeface="Arial" panose="020B0604020202020204" pitchFamily="34" charset="0"/>
                <a:cs typeface="Arial" panose="020B0604020202020204" pitchFamily="34" charset="0"/>
              </a:rPr>
              <a:t>Ils vont vite, et seront dans un moment à nous.</a:t>
            </a:r>
          </a:p>
          <a:p>
            <a:pPr marL="0" indent="0">
              <a:lnSpc>
                <a:spcPct val="170000"/>
              </a:lnSpc>
              <a:buNone/>
            </a:pPr>
            <a:r>
              <a:rPr lang="fr-FR" dirty="0">
                <a:latin typeface="Arial" panose="020B0604020202020204" pitchFamily="34" charset="0"/>
                <a:cs typeface="Arial" panose="020B0604020202020204" pitchFamily="34" charset="0"/>
              </a:rPr>
              <a:t>Je descends ; nous pourrons nous entre-baiser tous.</a:t>
            </a:r>
          </a:p>
          <a:p>
            <a:pPr>
              <a:lnSpc>
                <a:spcPct val="150000"/>
              </a:lnSpc>
            </a:pPr>
            <a:endParaRPr lang="fr-FR" dirty="0"/>
          </a:p>
          <a:p>
            <a:pPr marL="0" indent="0">
              <a:lnSpc>
                <a:spcPct val="150000"/>
              </a:lnSpc>
              <a:buNone/>
            </a:pPr>
            <a:endParaRPr lang="fr-FR" dirty="0"/>
          </a:p>
        </p:txBody>
      </p:sp>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dit-il au renard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5B3A2A06-ED4F-448B-A7AF-939DB055B1C8}"/>
              </a:ext>
            </a:extLst>
          </p:cNvPr>
          <p:cNvSpPr txBox="1"/>
          <p:nvPr/>
        </p:nvSpPr>
        <p:spPr>
          <a:xfrm>
            <a:off x="5391646" y="1690974"/>
            <a:ext cx="5523508" cy="658835"/>
          </a:xfrm>
          <a:prstGeom prst="rect">
            <a:avLst/>
          </a:prstGeom>
          <a:noFill/>
        </p:spPr>
        <p:txBody>
          <a:bodyPr wrap="square" rtlCol="0">
            <a:spAutoFit/>
          </a:bodyPr>
          <a:lstStyle/>
          <a:p>
            <a:pPr>
              <a:lnSpc>
                <a:spcPct val="150000"/>
              </a:lnSpc>
            </a:pPr>
            <a:r>
              <a:rPr lang="fr-FR" sz="2800" dirty="0">
                <a:solidFill>
                  <a:schemeClr val="accent6">
                    <a:lumMod val="75000"/>
                  </a:schemeClr>
                </a:solidFill>
                <a:latin typeface="Arial" panose="020B0604020202020204" pitchFamily="34" charset="0"/>
                <a:cs typeface="Arial" panose="020B0604020202020204" pitchFamily="34" charset="0"/>
              </a:rPr>
              <a:t>= porteurs de message</a:t>
            </a:r>
          </a:p>
        </p:txBody>
      </p:sp>
    </p:spTree>
    <p:extLst>
      <p:ext uri="{BB962C8B-B14F-4D97-AF65-F5344CB8AC3E}">
        <p14:creationId xmlns:p14="http://schemas.microsoft.com/office/powerpoint/2010/main" val="63452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Adieu, dit le Renard : ma traite est longue à faire.</a:t>
            </a:r>
          </a:p>
          <a:p>
            <a:pPr marL="0" indent="0">
              <a:lnSpc>
                <a:spcPct val="150000"/>
              </a:lnSpc>
              <a:buNone/>
            </a:pPr>
            <a:r>
              <a:rPr lang="fr-FR" dirty="0">
                <a:latin typeface="Arial" panose="020B0604020202020204" pitchFamily="34" charset="0"/>
                <a:cs typeface="Arial" panose="020B0604020202020204" pitchFamily="34" charset="0"/>
              </a:rPr>
              <a:t>Nous nous réjouirons du succès de l’affaire</a:t>
            </a:r>
          </a:p>
          <a:p>
            <a:pPr marL="0" indent="0">
              <a:lnSpc>
                <a:spcPct val="150000"/>
              </a:lnSpc>
              <a:buNone/>
            </a:pPr>
            <a:r>
              <a:rPr lang="fr-FR" dirty="0">
                <a:latin typeface="Arial" panose="020B0604020202020204" pitchFamily="34" charset="0"/>
                <a:cs typeface="Arial" panose="020B0604020202020204" pitchFamily="34" charset="0"/>
              </a:rPr>
              <a:t>Une autre fois. » Le Galant aussitôt</a:t>
            </a:r>
          </a:p>
          <a:p>
            <a:pPr marL="0" indent="0">
              <a:lnSpc>
                <a:spcPct val="150000"/>
              </a:lnSpc>
              <a:buNone/>
            </a:pPr>
            <a:r>
              <a:rPr lang="fr-FR" dirty="0">
                <a:latin typeface="Arial" panose="020B0604020202020204" pitchFamily="34" charset="0"/>
                <a:cs typeface="Arial" panose="020B0604020202020204" pitchFamily="34" charset="0"/>
              </a:rPr>
              <a:t>Tire ses grègues, gagne au haut,</a:t>
            </a:r>
          </a:p>
          <a:p>
            <a:pPr marL="0" indent="0">
              <a:lnSpc>
                <a:spcPct val="150000"/>
              </a:lnSpc>
              <a:buNone/>
            </a:pPr>
            <a:r>
              <a:rPr lang="fr-FR" dirty="0">
                <a:latin typeface="Arial" panose="020B0604020202020204" pitchFamily="34" charset="0"/>
                <a:cs typeface="Arial" panose="020B0604020202020204" pitchFamily="34" charset="0"/>
              </a:rPr>
              <a:t>Mal content de son stratagème ;</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674853" y="4246953"/>
            <a:ext cx="6496279"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part-il si vite ?</a:t>
            </a:r>
          </a:p>
        </p:txBody>
      </p:sp>
    </p:spTree>
    <p:extLst>
      <p:ext uri="{BB962C8B-B14F-4D97-AF65-F5344CB8AC3E}">
        <p14:creationId xmlns:p14="http://schemas.microsoft.com/office/powerpoint/2010/main" val="244836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Et notre vieux Coq en soi-même</a:t>
            </a:r>
          </a:p>
          <a:p>
            <a:pPr marL="0" indent="0">
              <a:lnSpc>
                <a:spcPct val="150000"/>
              </a:lnSpc>
              <a:buNone/>
            </a:pPr>
            <a:r>
              <a:rPr lang="fr-FR" dirty="0">
                <a:latin typeface="Arial" panose="020B0604020202020204" pitchFamily="34" charset="0"/>
                <a:cs typeface="Arial" panose="020B0604020202020204" pitchFamily="34" charset="0"/>
              </a:rPr>
              <a:t>Se mit à rire de sa peur ;</a:t>
            </a:r>
          </a:p>
          <a:p>
            <a:pPr marL="0" indent="0">
              <a:lnSpc>
                <a:spcPct val="150000"/>
              </a:lnSpc>
              <a:buNone/>
            </a:pPr>
            <a:r>
              <a:rPr lang="fr-FR" dirty="0">
                <a:latin typeface="Arial" panose="020B0604020202020204" pitchFamily="34" charset="0"/>
                <a:cs typeface="Arial" panose="020B0604020202020204" pitchFamily="34" charset="0"/>
              </a:rPr>
              <a:t>Car c’est double plaisir de tromper le trompeur.</a:t>
            </a:r>
          </a:p>
          <a:p>
            <a:pPr marL="0" indent="0">
              <a:lnSpc>
                <a:spcPct val="150000"/>
              </a:lnSpc>
              <a:buNone/>
            </a:pPr>
            <a:r>
              <a:rPr lang="fr-FR" dirty="0">
                <a:latin typeface="Arial" panose="020B0604020202020204" pitchFamily="34" charset="0"/>
                <a:cs typeface="Arial" panose="020B0604020202020204" pitchFamily="34" charset="0"/>
              </a:rPr>
              <a:t>			</a:t>
            </a:r>
          </a:p>
          <a:p>
            <a:pPr algn="r"/>
            <a:r>
              <a:rPr lang="fr-FR" dirty="0"/>
              <a:t>LA FONTAINE, Fables, Livre II, 15, 1679</a:t>
            </a:r>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674853" y="4246953"/>
            <a:ext cx="649627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Pourquoi rit le coq ?</a:t>
            </a:r>
          </a:p>
        </p:txBody>
      </p:sp>
    </p:spTree>
    <p:extLst>
      <p:ext uri="{BB962C8B-B14F-4D97-AF65-F5344CB8AC3E}">
        <p14:creationId xmlns:p14="http://schemas.microsoft.com/office/powerpoint/2010/main" val="218682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lnSpcReduction="10000"/>
          </a:bodyPr>
          <a:lstStyle/>
          <a:p>
            <a:r>
              <a:rPr lang="fr-FR" dirty="0">
                <a:solidFill>
                  <a:schemeClr val="accent1"/>
                </a:solidFill>
              </a:rPr>
              <a:t>Quel est le premier animal qui utilise la ruse dans cette fable ?</a:t>
            </a:r>
          </a:p>
          <a:p>
            <a:endParaRPr lang="fr-FR" dirty="0">
              <a:solidFill>
                <a:schemeClr val="accent1"/>
              </a:solidFill>
            </a:endParaRPr>
          </a:p>
          <a:p>
            <a:r>
              <a:rPr lang="fr-FR" dirty="0">
                <a:solidFill>
                  <a:schemeClr val="accent1"/>
                </a:solidFill>
              </a:rPr>
              <a:t>Quelle est cette ruse ?</a:t>
            </a:r>
          </a:p>
          <a:p>
            <a:endParaRPr lang="fr-FR" dirty="0">
              <a:solidFill>
                <a:schemeClr val="accent1"/>
              </a:solidFill>
            </a:endParaRPr>
          </a:p>
          <a:p>
            <a:r>
              <a:rPr lang="fr-FR" dirty="0">
                <a:solidFill>
                  <a:schemeClr val="accent1"/>
                </a:solidFill>
              </a:rPr>
              <a:t>Quel est le second animal qui utilise la ruse dans cette fable ?</a:t>
            </a:r>
          </a:p>
          <a:p>
            <a:endParaRPr lang="fr-FR" dirty="0">
              <a:solidFill>
                <a:schemeClr val="accent1"/>
              </a:solidFill>
            </a:endParaRPr>
          </a:p>
          <a:p>
            <a:r>
              <a:rPr lang="fr-FR" dirty="0">
                <a:solidFill>
                  <a:schemeClr val="accent1"/>
                </a:solidFill>
              </a:rPr>
              <a:t>Quelle est cette ruse ?</a:t>
            </a:r>
          </a:p>
          <a:p>
            <a:endParaRPr lang="fr-FR" dirty="0">
              <a:solidFill>
                <a:schemeClr val="accent1"/>
              </a:solidFill>
            </a:endParaRPr>
          </a:p>
          <a:p>
            <a:r>
              <a:rPr lang="fr-FR" dirty="0">
                <a:solidFill>
                  <a:schemeClr val="accent1"/>
                </a:solidFill>
              </a:rPr>
              <a:t>Qui est trompé finalement ?</a:t>
            </a:r>
          </a:p>
          <a:p>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a:xfrm>
            <a:off x="838200" y="365126"/>
            <a:ext cx="10515600" cy="736562"/>
          </a:xfrm>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a:xfrm>
            <a:off x="838200" y="1222872"/>
            <a:ext cx="10515600" cy="5133477"/>
          </a:xfrm>
        </p:spPr>
        <p:txBody>
          <a:bodyPr>
            <a:normAutofit/>
          </a:bodyPr>
          <a:lstStyle/>
          <a:p>
            <a:r>
              <a:rPr lang="fr-FR" dirty="0">
                <a:solidFill>
                  <a:schemeClr val="accent1"/>
                </a:solidFill>
              </a:rPr>
              <a:t>Quelle est la morale de cette histoire ?</a:t>
            </a:r>
          </a:p>
          <a:p>
            <a:endParaRPr lang="fr-FR" dirty="0">
              <a:solidFill>
                <a:schemeClr val="accent1"/>
              </a:solidFill>
            </a:endParaRPr>
          </a:p>
          <a:p>
            <a:endParaRPr lang="fr-FR" dirty="0"/>
          </a:p>
          <a:p>
            <a:pPr>
              <a:lnSpc>
                <a:spcPct val="150000"/>
              </a:lnSpc>
            </a:pPr>
            <a:endParaRPr lang="fr-FR" dirty="0"/>
          </a:p>
          <a:p>
            <a:pPr marL="0" indent="0">
              <a:lnSpc>
                <a:spcPct val="150000"/>
              </a:lnSpc>
              <a:buNone/>
            </a:pPr>
            <a:r>
              <a:rPr lang="fr-FR" dirty="0"/>
              <a:t>Être rusé, c’est bien, mais attention à ne pas pousser le vice trop loin au risque que cela se retourne contre vous.</a:t>
            </a:r>
          </a:p>
          <a:p>
            <a:pPr marL="0" indent="0">
              <a:lnSpc>
                <a:spcPct val="150000"/>
              </a:lnSpc>
              <a:buNone/>
            </a:pPr>
            <a:r>
              <a:rPr lang="fr-FR" dirty="0"/>
              <a:t>C’est ce qu’apprend un des personnages de la fable « Le Coq et le Renard » de Jean de la Fontaine.</a:t>
            </a:r>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9263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lu la fable du coq et du renard.</a:t>
            </a:r>
          </a:p>
          <a:p>
            <a:pPr>
              <a:lnSpc>
                <a:spcPct val="150000"/>
              </a:lnSpc>
            </a:pPr>
            <a:r>
              <a:rPr lang="fr-FR" sz="3200" dirty="0"/>
              <a:t>On a vu les mots de la semaine. </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1132189"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sur (dessus)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deux (2)</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cependant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donc</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jamais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exprès</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exprès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deux</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462090" y="1241821"/>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sur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donc</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00346" y="251093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jamais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63721" y="2533615"/>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cependant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518742" y="1569778"/>
            <a:ext cx="3142876"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cependant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deux</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62090" y="3955444"/>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exprès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192919" y="3881248"/>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donc</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jamais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865084" y="5272454"/>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exprès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cependant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deux</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sans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tantôt</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cependant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724263" y="3788614"/>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celui-ci</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toujours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exprès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9624DD8-0079-47EC-92AE-4DB40EDE74C2}"/>
              </a:ext>
            </a:extLst>
          </p:cNvPr>
          <p:cNvSpPr>
            <a:spLocks noGrp="1"/>
          </p:cNvSpPr>
          <p:nvPr>
            <p:ph type="title"/>
          </p:nvPr>
        </p:nvSpPr>
        <p:spPr/>
        <p:txBody>
          <a:bodyPr/>
          <a:lstStyle/>
          <a:p>
            <a:r>
              <a:rPr lang="fr-FR" dirty="0"/>
              <a:t>Nouvelle leçon : la rime.</a:t>
            </a:r>
          </a:p>
        </p:txBody>
      </p:sp>
      <p:sp>
        <p:nvSpPr>
          <p:cNvPr id="3" name="Espace réservé du contenu 2">
            <a:extLst>
              <a:ext uri="{FF2B5EF4-FFF2-40B4-BE49-F238E27FC236}">
                <a16:creationId xmlns:a16="http://schemas.microsoft.com/office/drawing/2014/main" id="{EE022F1B-11BB-4F78-9D68-579DE37B2346}"/>
              </a:ext>
            </a:extLst>
          </p:cNvPr>
          <p:cNvSpPr>
            <a:spLocks noGrp="1"/>
          </p:cNvSpPr>
          <p:nvPr>
            <p:ph idx="1"/>
          </p:nvPr>
        </p:nvSpPr>
        <p:spPr>
          <a:xfrm>
            <a:off x="550843" y="1825625"/>
            <a:ext cx="10802957" cy="4351338"/>
          </a:xfrm>
        </p:spPr>
        <p:txBody>
          <a:bodyPr/>
          <a:lstStyle/>
          <a:p>
            <a:pPr marL="0" indent="0">
              <a:lnSpc>
                <a:spcPct val="150000"/>
              </a:lnSpc>
              <a:buNone/>
            </a:pPr>
            <a:r>
              <a:rPr lang="fr-FR" b="1" dirty="0">
                <a:latin typeface="Arial" panose="020B0604020202020204" pitchFamily="34" charset="0"/>
                <a:cs typeface="Arial" panose="020B0604020202020204" pitchFamily="34" charset="0"/>
              </a:rPr>
              <a:t>Définition</a:t>
            </a:r>
            <a:r>
              <a:rPr lang="fr-FR" dirty="0">
                <a:latin typeface="Arial" panose="020B0604020202020204" pitchFamily="34" charset="0"/>
                <a:cs typeface="Arial" panose="020B0604020202020204" pitchFamily="34" charset="0"/>
              </a:rPr>
              <a:t> : n.m. Retour, à la fin de deux ou plusieurs vers, de la même con</a:t>
            </a:r>
            <a:r>
              <a:rPr lang="fr-FR" sz="3200" b="1" dirty="0">
                <a:latin typeface="Arial" panose="020B0604020202020204" pitchFamily="34" charset="0"/>
                <a:cs typeface="Arial" panose="020B0604020202020204" pitchFamily="34" charset="0"/>
              </a:rPr>
              <a:t>son</a:t>
            </a:r>
            <a:r>
              <a:rPr lang="fr-FR" dirty="0">
                <a:latin typeface="Arial" panose="020B0604020202020204" pitchFamily="34" charset="0"/>
                <a:cs typeface="Arial" panose="020B0604020202020204" pitchFamily="34" charset="0"/>
              </a:rPr>
              <a:t>ance de la terminaison, accentuée, du mot final.</a:t>
            </a:r>
          </a:p>
          <a:p>
            <a:endParaRPr lang="fr-FR" dirty="0"/>
          </a:p>
          <a:p>
            <a:pPr marL="0" indent="0">
              <a:lnSpc>
                <a:spcPct val="150000"/>
              </a:lnSpc>
              <a:buNone/>
            </a:pPr>
            <a:r>
              <a:rPr lang="fr-FR" sz="3200" dirty="0">
                <a:latin typeface="Arial" panose="020B0604020202020204" pitchFamily="34" charset="0"/>
                <a:cs typeface="Arial" panose="020B0604020202020204" pitchFamily="34" charset="0"/>
              </a:rPr>
              <a:t>Faire rimer, c’est donc reproduire le même son à la fin de vers/de lignes de la poésie.</a:t>
            </a:r>
          </a:p>
        </p:txBody>
      </p:sp>
      <p:sp>
        <p:nvSpPr>
          <p:cNvPr id="4" name="Espace réservé du pied de page 3">
            <a:extLst>
              <a:ext uri="{FF2B5EF4-FFF2-40B4-BE49-F238E27FC236}">
                <a16:creationId xmlns:a16="http://schemas.microsoft.com/office/drawing/2014/main" id="{AD627034-8E97-41FA-BC58-799113ACBE3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59010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C726F5-DF3E-4E87-A74D-D685965DD51B}"/>
              </a:ext>
            </a:extLst>
          </p:cNvPr>
          <p:cNvSpPr>
            <a:spLocks noGrp="1"/>
          </p:cNvSpPr>
          <p:nvPr>
            <p:ph type="title"/>
          </p:nvPr>
        </p:nvSpPr>
        <p:spPr/>
        <p:txBody>
          <a:bodyPr/>
          <a:lstStyle/>
          <a:p>
            <a:r>
              <a:rPr lang="fr-FR" dirty="0"/>
              <a:t>Richesse des rimes : pauvre/suffisante/riche</a:t>
            </a:r>
          </a:p>
        </p:txBody>
      </p:sp>
      <p:sp>
        <p:nvSpPr>
          <p:cNvPr id="3" name="Espace réservé du contenu 2">
            <a:extLst>
              <a:ext uri="{FF2B5EF4-FFF2-40B4-BE49-F238E27FC236}">
                <a16:creationId xmlns:a16="http://schemas.microsoft.com/office/drawing/2014/main" id="{09980396-BD7F-41FD-92C9-7994E55D6AE6}"/>
              </a:ext>
            </a:extLst>
          </p:cNvPr>
          <p:cNvSpPr>
            <a:spLocks noGrp="1"/>
          </p:cNvSpPr>
          <p:nvPr>
            <p:ph idx="1"/>
          </p:nvPr>
        </p:nvSpPr>
        <p:spPr>
          <a:xfrm>
            <a:off x="838200" y="1531344"/>
            <a:ext cx="10515600" cy="5100809"/>
          </a:xfrm>
        </p:spPr>
        <p:txBody>
          <a:bodyPr>
            <a:normAutofit fontScale="92500"/>
          </a:bodyPr>
          <a:lstStyle/>
          <a:p>
            <a:pPr marL="0" indent="0">
              <a:lnSpc>
                <a:spcPct val="170000"/>
              </a:lnSpc>
              <a:buNone/>
            </a:pPr>
            <a:r>
              <a:rPr lang="fr-FR" dirty="0">
                <a:latin typeface="Arial" panose="020B0604020202020204" pitchFamily="34" charset="0"/>
                <a:cs typeface="Arial" panose="020B0604020202020204" pitchFamily="34" charset="0"/>
              </a:rPr>
              <a:t>Une rime </a:t>
            </a:r>
            <a:r>
              <a:rPr lang="fr-FR" b="1" dirty="0">
                <a:latin typeface="Arial" panose="020B0604020202020204" pitchFamily="34" charset="0"/>
                <a:cs typeface="Arial" panose="020B0604020202020204" pitchFamily="34" charset="0"/>
              </a:rPr>
              <a:t>pauvre</a:t>
            </a:r>
            <a:r>
              <a:rPr lang="fr-FR" dirty="0">
                <a:latin typeface="Arial" panose="020B0604020202020204" pitchFamily="34" charset="0"/>
                <a:cs typeface="Arial" panose="020B0604020202020204" pitchFamily="34" charset="0"/>
              </a:rPr>
              <a:t> est caractérisée par la rime d’un seul son</a:t>
            </a:r>
          </a:p>
          <a:p>
            <a:pPr marL="0" indent="0">
              <a:lnSpc>
                <a:spcPct val="170000"/>
              </a:lnSpc>
              <a:buNone/>
            </a:pPr>
            <a:r>
              <a:rPr lang="fr-FR" dirty="0">
                <a:latin typeface="Arial" panose="020B0604020202020204" pitchFamily="34" charset="0"/>
                <a:cs typeface="Arial" panose="020B0604020202020204" pitchFamily="34" charset="0"/>
              </a:rPr>
              <a:t>exemple : comprom</a:t>
            </a:r>
            <a:r>
              <a:rPr lang="fr-FR" dirty="0">
                <a:solidFill>
                  <a:schemeClr val="accent6">
                    <a:lumMod val="75000"/>
                  </a:schemeClr>
                </a:solidFill>
                <a:latin typeface="Arial" panose="020B0604020202020204" pitchFamily="34" charset="0"/>
                <a:cs typeface="Arial" panose="020B0604020202020204" pitchFamily="34" charset="0"/>
              </a:rPr>
              <a:t>is</a:t>
            </a:r>
            <a:r>
              <a:rPr lang="fr-FR" dirty="0">
                <a:latin typeface="Arial" panose="020B0604020202020204" pitchFamily="34" charset="0"/>
                <a:cs typeface="Arial" panose="020B0604020202020204" pitchFamily="34" charset="0"/>
              </a:rPr>
              <a:t>/ trah</a:t>
            </a:r>
            <a:r>
              <a:rPr lang="fr-FR" dirty="0">
                <a:solidFill>
                  <a:schemeClr val="accent6">
                    <a:lumMod val="75000"/>
                  </a:schemeClr>
                </a:solidFill>
                <a:latin typeface="Arial" panose="020B0604020202020204" pitchFamily="34" charset="0"/>
                <a:cs typeface="Arial" panose="020B0604020202020204" pitchFamily="34" charset="0"/>
              </a:rPr>
              <a:t>is</a:t>
            </a:r>
          </a:p>
          <a:p>
            <a:pPr marL="0" indent="0">
              <a:lnSpc>
                <a:spcPct val="170000"/>
              </a:lnSpc>
              <a:buNone/>
            </a:pPr>
            <a:r>
              <a:rPr lang="fr-FR" dirty="0">
                <a:latin typeface="Arial" panose="020B0604020202020204" pitchFamily="34" charset="0"/>
                <a:cs typeface="Arial" panose="020B0604020202020204" pitchFamily="34" charset="0"/>
              </a:rPr>
              <a:t>Une rime </a:t>
            </a:r>
            <a:r>
              <a:rPr lang="fr-FR" b="1" dirty="0">
                <a:latin typeface="Arial" panose="020B0604020202020204" pitchFamily="34" charset="0"/>
                <a:cs typeface="Arial" panose="020B0604020202020204" pitchFamily="34" charset="0"/>
              </a:rPr>
              <a:t>suffisante</a:t>
            </a:r>
            <a:r>
              <a:rPr lang="fr-FR" dirty="0">
                <a:latin typeface="Arial" panose="020B0604020202020204" pitchFamily="34" charset="0"/>
                <a:cs typeface="Arial" panose="020B0604020202020204" pitchFamily="34" charset="0"/>
              </a:rPr>
              <a:t> est caractérisée par la rime de deux sons</a:t>
            </a:r>
          </a:p>
          <a:p>
            <a:pPr marL="0" indent="0">
              <a:lnSpc>
                <a:spcPct val="170000"/>
              </a:lnSpc>
              <a:buNone/>
            </a:pPr>
            <a:r>
              <a:rPr lang="fr-FR" dirty="0">
                <a:latin typeface="Arial" panose="020B0604020202020204" pitchFamily="34" charset="0"/>
                <a:cs typeface="Arial" panose="020B0604020202020204" pitchFamily="34" charset="0"/>
              </a:rPr>
              <a:t>exemple : compro</a:t>
            </a:r>
            <a:r>
              <a:rPr lang="fr-FR" dirty="0">
                <a:solidFill>
                  <a:schemeClr val="accent2">
                    <a:lumMod val="75000"/>
                  </a:schemeClr>
                </a:solidFill>
                <a:latin typeface="Arial" panose="020B0604020202020204" pitchFamily="34" charset="0"/>
                <a:cs typeface="Arial" panose="020B0604020202020204" pitchFamily="34" charset="0"/>
              </a:rPr>
              <a:t>m</a:t>
            </a:r>
            <a:r>
              <a:rPr lang="fr-FR" dirty="0">
                <a:solidFill>
                  <a:schemeClr val="accent6"/>
                </a:solidFill>
                <a:latin typeface="Arial" panose="020B0604020202020204" pitchFamily="34" charset="0"/>
                <a:cs typeface="Arial" panose="020B0604020202020204" pitchFamily="34" charset="0"/>
              </a:rPr>
              <a:t>is</a:t>
            </a:r>
            <a:r>
              <a:rPr lang="fr-FR" dirty="0">
                <a:latin typeface="Arial" panose="020B0604020202020204" pitchFamily="34" charset="0"/>
                <a:cs typeface="Arial" panose="020B0604020202020204" pitchFamily="34" charset="0"/>
              </a:rPr>
              <a:t>/infa</a:t>
            </a:r>
            <a:r>
              <a:rPr lang="fr-FR" dirty="0">
                <a:solidFill>
                  <a:schemeClr val="accent2"/>
                </a:solidFill>
                <a:latin typeface="Arial" panose="020B0604020202020204" pitchFamily="34" charset="0"/>
                <a:cs typeface="Arial" panose="020B0604020202020204" pitchFamily="34" charset="0"/>
              </a:rPr>
              <a:t>m</a:t>
            </a:r>
            <a:r>
              <a:rPr lang="fr-FR" dirty="0">
                <a:solidFill>
                  <a:schemeClr val="accent6"/>
                </a:solidFill>
                <a:latin typeface="Arial" panose="020B0604020202020204" pitchFamily="34" charset="0"/>
                <a:cs typeface="Arial" panose="020B0604020202020204" pitchFamily="34" charset="0"/>
              </a:rPr>
              <a:t>ie</a:t>
            </a:r>
          </a:p>
          <a:p>
            <a:pPr marL="0" indent="0">
              <a:lnSpc>
                <a:spcPct val="170000"/>
              </a:lnSpc>
              <a:buNone/>
            </a:pPr>
            <a:r>
              <a:rPr lang="fr-FR" dirty="0">
                <a:latin typeface="Arial" panose="020B0604020202020204" pitchFamily="34" charset="0"/>
                <a:cs typeface="Arial" panose="020B0604020202020204" pitchFamily="34" charset="0"/>
              </a:rPr>
              <a:t>Une rime </a:t>
            </a:r>
            <a:r>
              <a:rPr lang="fr-FR" b="1" dirty="0">
                <a:latin typeface="Arial" panose="020B0604020202020204" pitchFamily="34" charset="0"/>
                <a:cs typeface="Arial" panose="020B0604020202020204" pitchFamily="34" charset="0"/>
              </a:rPr>
              <a:t>riche</a:t>
            </a:r>
            <a:r>
              <a:rPr lang="fr-FR" dirty="0">
                <a:latin typeface="Arial" panose="020B0604020202020204" pitchFamily="34" charset="0"/>
                <a:cs typeface="Arial" panose="020B0604020202020204" pitchFamily="34" charset="0"/>
              </a:rPr>
              <a:t> est caractérisée par la rime de trois sons (ou plus), </a:t>
            </a:r>
          </a:p>
          <a:p>
            <a:pPr marL="0" indent="0">
              <a:lnSpc>
                <a:spcPct val="170000"/>
              </a:lnSpc>
              <a:buNone/>
            </a:pPr>
            <a:r>
              <a:rPr lang="fr-FR" dirty="0">
                <a:latin typeface="Arial" panose="020B0604020202020204" pitchFamily="34" charset="0"/>
                <a:cs typeface="Arial" panose="020B0604020202020204" pitchFamily="34" charset="0"/>
              </a:rPr>
              <a:t>exemple : compr</a:t>
            </a:r>
            <a:r>
              <a:rPr lang="fr-FR" dirty="0">
                <a:solidFill>
                  <a:srgbClr val="FF3399"/>
                </a:solidFill>
                <a:latin typeface="Arial" panose="020B0604020202020204" pitchFamily="34" charset="0"/>
                <a:cs typeface="Arial" panose="020B0604020202020204" pitchFamily="34" charset="0"/>
              </a:rPr>
              <a:t>o</a:t>
            </a:r>
            <a:r>
              <a:rPr lang="fr-FR" dirty="0">
                <a:solidFill>
                  <a:schemeClr val="accent2"/>
                </a:solidFill>
                <a:latin typeface="Arial" panose="020B0604020202020204" pitchFamily="34" charset="0"/>
                <a:cs typeface="Arial" panose="020B0604020202020204" pitchFamily="34" charset="0"/>
              </a:rPr>
              <a:t>m</a:t>
            </a:r>
            <a:r>
              <a:rPr lang="fr-FR" dirty="0">
                <a:solidFill>
                  <a:schemeClr val="accent6"/>
                </a:solidFill>
                <a:latin typeface="Arial" panose="020B0604020202020204" pitchFamily="34" charset="0"/>
                <a:cs typeface="Arial" panose="020B0604020202020204" pitchFamily="34" charset="0"/>
              </a:rPr>
              <a:t>is</a:t>
            </a:r>
            <a:r>
              <a:rPr lang="fr-FR" dirty="0">
                <a:latin typeface="Arial" panose="020B0604020202020204" pitchFamily="34" charset="0"/>
                <a:cs typeface="Arial" panose="020B0604020202020204" pitchFamily="34" charset="0"/>
              </a:rPr>
              <a:t>/astron</a:t>
            </a:r>
            <a:r>
              <a:rPr lang="fr-FR" dirty="0">
                <a:solidFill>
                  <a:srgbClr val="FF3399"/>
                </a:solidFill>
                <a:latin typeface="Arial" panose="020B0604020202020204" pitchFamily="34" charset="0"/>
                <a:cs typeface="Arial" panose="020B0604020202020204" pitchFamily="34" charset="0"/>
              </a:rPr>
              <a:t>o</a:t>
            </a:r>
            <a:r>
              <a:rPr lang="fr-FR" dirty="0">
                <a:solidFill>
                  <a:schemeClr val="accent2"/>
                </a:solidFill>
                <a:latin typeface="Arial" panose="020B0604020202020204" pitchFamily="34" charset="0"/>
                <a:cs typeface="Arial" panose="020B0604020202020204" pitchFamily="34" charset="0"/>
              </a:rPr>
              <a:t>m</a:t>
            </a:r>
            <a:r>
              <a:rPr lang="fr-FR" dirty="0">
                <a:solidFill>
                  <a:schemeClr val="accent6"/>
                </a:solidFill>
                <a:latin typeface="Arial" panose="020B0604020202020204" pitchFamily="34" charset="0"/>
                <a:cs typeface="Arial" panose="020B0604020202020204" pitchFamily="34" charset="0"/>
              </a:rPr>
              <a:t>ie</a:t>
            </a:r>
          </a:p>
        </p:txBody>
      </p:sp>
      <p:sp>
        <p:nvSpPr>
          <p:cNvPr id="4" name="Espace réservé du pied de page 3">
            <a:extLst>
              <a:ext uri="{FF2B5EF4-FFF2-40B4-BE49-F238E27FC236}">
                <a16:creationId xmlns:a16="http://schemas.microsoft.com/office/drawing/2014/main" id="{D8710AC9-7610-4DA6-952C-C0F6F9DC81C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98758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0C726F5-DF3E-4E87-A74D-D685965DD51B}"/>
              </a:ext>
            </a:extLst>
          </p:cNvPr>
          <p:cNvSpPr>
            <a:spLocks noGrp="1"/>
          </p:cNvSpPr>
          <p:nvPr>
            <p:ph type="title"/>
          </p:nvPr>
        </p:nvSpPr>
        <p:spPr>
          <a:xfrm>
            <a:off x="338769" y="136525"/>
            <a:ext cx="11853231" cy="2014518"/>
          </a:xfrm>
        </p:spPr>
        <p:txBody>
          <a:bodyPr/>
          <a:lstStyle/>
          <a:p>
            <a:r>
              <a:rPr lang="fr-FR" dirty="0"/>
              <a:t>Disposition des rimes : plates/croisées/embrasées</a:t>
            </a:r>
          </a:p>
        </p:txBody>
      </p:sp>
      <p:sp>
        <p:nvSpPr>
          <p:cNvPr id="3" name="Espace réservé du contenu 2">
            <a:extLst>
              <a:ext uri="{FF2B5EF4-FFF2-40B4-BE49-F238E27FC236}">
                <a16:creationId xmlns:a16="http://schemas.microsoft.com/office/drawing/2014/main" id="{09980396-BD7F-41FD-92C9-7994E55D6AE6}"/>
              </a:ext>
            </a:extLst>
          </p:cNvPr>
          <p:cNvSpPr>
            <a:spLocks noGrp="1"/>
          </p:cNvSpPr>
          <p:nvPr>
            <p:ph idx="1"/>
          </p:nvPr>
        </p:nvSpPr>
        <p:spPr>
          <a:xfrm>
            <a:off x="838200" y="1531344"/>
            <a:ext cx="10515600" cy="5100809"/>
          </a:xfrm>
        </p:spPr>
        <p:txBody>
          <a:bodyPr>
            <a:normAutofit/>
          </a:bodyPr>
          <a:lstStyle/>
          <a:p>
            <a:pPr marL="0" indent="0">
              <a:lnSpc>
                <a:spcPct val="170000"/>
              </a:lnSpc>
              <a:buNone/>
            </a:pPr>
            <a:r>
              <a:rPr lang="fr-FR" dirty="0">
                <a:latin typeface="Arial" panose="020B0604020202020204" pitchFamily="34" charset="0"/>
                <a:cs typeface="Arial" panose="020B0604020202020204" pitchFamily="34" charset="0"/>
              </a:rPr>
              <a:t>Les rimes </a:t>
            </a:r>
            <a:r>
              <a:rPr lang="fr-FR" b="1" dirty="0">
                <a:latin typeface="Arial" panose="020B0604020202020204" pitchFamily="34" charset="0"/>
                <a:cs typeface="Arial" panose="020B0604020202020204" pitchFamily="34" charset="0"/>
              </a:rPr>
              <a:t>plates</a:t>
            </a:r>
            <a:r>
              <a:rPr lang="fr-FR" dirty="0">
                <a:latin typeface="Arial" panose="020B0604020202020204" pitchFamily="34" charset="0"/>
                <a:cs typeface="Arial" panose="020B0604020202020204" pitchFamily="34" charset="0"/>
              </a:rPr>
              <a:t> se suivent par groupe de deux (forme AABB).</a:t>
            </a:r>
          </a:p>
          <a:p>
            <a:pPr marL="0" indent="0">
              <a:lnSpc>
                <a:spcPct val="170000"/>
              </a:lnSpc>
              <a:buNone/>
            </a:pPr>
            <a:r>
              <a:rPr lang="fr-FR" dirty="0">
                <a:latin typeface="Arial" panose="020B0604020202020204" pitchFamily="34" charset="0"/>
                <a:cs typeface="Arial" panose="020B0604020202020204" pitchFamily="34" charset="0"/>
              </a:rPr>
              <a:t>	Sans nulle crainte à vos aff</a:t>
            </a:r>
            <a:r>
              <a:rPr lang="fr-FR" dirty="0">
                <a:solidFill>
                  <a:schemeClr val="accent6"/>
                </a:solidFill>
                <a:latin typeface="Arial" panose="020B0604020202020204" pitchFamily="34" charset="0"/>
                <a:cs typeface="Arial" panose="020B0604020202020204" pitchFamily="34" charset="0"/>
              </a:rPr>
              <a:t>aires</a:t>
            </a:r>
            <a:r>
              <a:rPr lang="fr-FR" dirty="0">
                <a:latin typeface="Arial" panose="020B0604020202020204" pitchFamily="34" charset="0"/>
                <a:cs typeface="Arial" panose="020B0604020202020204" pitchFamily="34" charset="0"/>
              </a:rPr>
              <a:t> :</a:t>
            </a:r>
          </a:p>
          <a:p>
            <a:pPr marL="0" indent="0">
              <a:lnSpc>
                <a:spcPct val="170000"/>
              </a:lnSpc>
              <a:buNone/>
            </a:pPr>
            <a:r>
              <a:rPr lang="fr-FR" dirty="0">
                <a:latin typeface="Arial" panose="020B0604020202020204" pitchFamily="34" charset="0"/>
                <a:cs typeface="Arial" panose="020B0604020202020204" pitchFamily="34" charset="0"/>
              </a:rPr>
              <a:t>	Nous vous y servirons en fr</a:t>
            </a:r>
            <a:r>
              <a:rPr lang="fr-FR" dirty="0">
                <a:solidFill>
                  <a:schemeClr val="accent6"/>
                </a:solidFill>
                <a:latin typeface="Arial" panose="020B0604020202020204" pitchFamily="34" charset="0"/>
                <a:cs typeface="Arial" panose="020B0604020202020204" pitchFamily="34" charset="0"/>
              </a:rPr>
              <a:t>ères</a:t>
            </a:r>
            <a:r>
              <a:rPr lang="fr-FR" dirty="0">
                <a:latin typeface="Arial" panose="020B0604020202020204" pitchFamily="34" charset="0"/>
                <a:cs typeface="Arial" panose="020B0604020202020204" pitchFamily="34" charset="0"/>
              </a:rPr>
              <a:t>.</a:t>
            </a:r>
          </a:p>
          <a:p>
            <a:pPr marL="0" indent="0">
              <a:lnSpc>
                <a:spcPct val="170000"/>
              </a:lnSpc>
              <a:buNone/>
            </a:pPr>
            <a:r>
              <a:rPr lang="fr-FR" dirty="0">
                <a:latin typeface="Arial" panose="020B0604020202020204" pitchFamily="34" charset="0"/>
                <a:cs typeface="Arial" panose="020B0604020202020204" pitchFamily="34" charset="0"/>
              </a:rPr>
              <a:t>	Faites-en les feux dès ce s</a:t>
            </a:r>
            <a:r>
              <a:rPr lang="fr-FR" dirty="0">
                <a:solidFill>
                  <a:schemeClr val="accent2"/>
                </a:solidFill>
                <a:latin typeface="Arial" panose="020B0604020202020204" pitchFamily="34" charset="0"/>
                <a:cs typeface="Arial" panose="020B0604020202020204" pitchFamily="34" charset="0"/>
              </a:rPr>
              <a:t>oir</a:t>
            </a:r>
            <a:r>
              <a:rPr lang="fr-FR" dirty="0">
                <a:latin typeface="Arial" panose="020B0604020202020204" pitchFamily="34" charset="0"/>
                <a:cs typeface="Arial" panose="020B0604020202020204" pitchFamily="34" charset="0"/>
              </a:rPr>
              <a:t>.</a:t>
            </a:r>
          </a:p>
          <a:p>
            <a:pPr marL="0" indent="0">
              <a:lnSpc>
                <a:spcPct val="170000"/>
              </a:lnSpc>
              <a:buNone/>
            </a:pPr>
            <a:r>
              <a:rPr lang="fr-FR" dirty="0">
                <a:latin typeface="Arial" panose="020B0604020202020204" pitchFamily="34" charset="0"/>
                <a:cs typeface="Arial" panose="020B0604020202020204" pitchFamily="34" charset="0"/>
              </a:rPr>
              <a:t>	Et cependant viens recev</a:t>
            </a:r>
            <a:r>
              <a:rPr lang="fr-FR" dirty="0">
                <a:solidFill>
                  <a:schemeClr val="accent2"/>
                </a:solidFill>
                <a:latin typeface="Arial" panose="020B0604020202020204" pitchFamily="34" charset="0"/>
                <a:cs typeface="Arial" panose="020B0604020202020204" pitchFamily="34" charset="0"/>
              </a:rPr>
              <a:t>oir</a:t>
            </a:r>
          </a:p>
          <a:p>
            <a:pPr marL="0" indent="0">
              <a:lnSpc>
                <a:spcPct val="170000"/>
              </a:lnSpc>
              <a:buNone/>
            </a:pPr>
            <a:endParaRPr lang="fr-FR" dirty="0">
              <a:solidFill>
                <a:schemeClr val="accent6"/>
              </a:solidFill>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D8710AC9-7610-4DA6-952C-C0F6F9DC81C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964771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C0D3F48F-D001-47BB-BCB3-F0E9271F18D6}"/>
              </a:ext>
            </a:extLst>
          </p:cNvPr>
          <p:cNvSpPr>
            <a:spLocks noGrp="1"/>
          </p:cNvSpPr>
          <p:nvPr>
            <p:ph idx="1"/>
          </p:nvPr>
        </p:nvSpPr>
        <p:spPr>
          <a:xfrm>
            <a:off x="838200" y="451692"/>
            <a:ext cx="10515600" cy="5725271"/>
          </a:xfrm>
        </p:spPr>
        <p:txBody>
          <a:bodyPr>
            <a:normAutofit/>
          </a:bodyPr>
          <a:lstStyle/>
          <a:p>
            <a:endParaRPr lang="fr-FR" dirty="0"/>
          </a:p>
          <a:p>
            <a:pPr marL="0" indent="0">
              <a:lnSpc>
                <a:spcPct val="150000"/>
              </a:lnSpc>
              <a:buNone/>
            </a:pPr>
            <a:r>
              <a:rPr lang="fr-FR" dirty="0">
                <a:latin typeface="Arial" panose="020B0604020202020204" pitchFamily="34" charset="0"/>
                <a:cs typeface="Arial" panose="020B0604020202020204" pitchFamily="34" charset="0"/>
              </a:rPr>
              <a:t>Les rimes sont </a:t>
            </a:r>
            <a:r>
              <a:rPr lang="fr-FR" b="1" dirty="0">
                <a:latin typeface="Arial" panose="020B0604020202020204" pitchFamily="34" charset="0"/>
                <a:cs typeface="Arial" panose="020B0604020202020204" pitchFamily="34" charset="0"/>
              </a:rPr>
              <a:t>croisées</a:t>
            </a:r>
            <a:r>
              <a:rPr lang="fr-FR" dirty="0">
                <a:latin typeface="Arial" panose="020B0604020202020204" pitchFamily="34" charset="0"/>
                <a:cs typeface="Arial" panose="020B0604020202020204" pitchFamily="34" charset="0"/>
              </a:rPr>
              <a:t> en cas d’alternance (forme ABAB).</a:t>
            </a:r>
          </a:p>
          <a:p>
            <a:pPr marL="0" indent="0">
              <a:lnSpc>
                <a:spcPct val="150000"/>
              </a:lnSpc>
              <a:buNone/>
            </a:pPr>
            <a:r>
              <a:rPr lang="fr-FR" dirty="0">
                <a:latin typeface="Arial" panose="020B0604020202020204" pitchFamily="34" charset="0"/>
                <a:cs typeface="Arial" panose="020B0604020202020204" pitchFamily="34" charset="0"/>
              </a:rPr>
              <a:t>	Maître Corbeau, sur un arbre per</a:t>
            </a:r>
            <a:r>
              <a:rPr lang="fr-FR" dirty="0">
                <a:solidFill>
                  <a:schemeClr val="accent6"/>
                </a:solidFill>
                <a:latin typeface="Arial" panose="020B0604020202020204" pitchFamily="34" charset="0"/>
                <a:cs typeface="Arial" panose="020B0604020202020204" pitchFamily="34" charset="0"/>
              </a:rPr>
              <a:t>ché</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Tenait en son bec un from</a:t>
            </a:r>
            <a:r>
              <a:rPr lang="fr-FR" dirty="0">
                <a:solidFill>
                  <a:schemeClr val="accent2"/>
                </a:solidFill>
                <a:latin typeface="Arial" panose="020B0604020202020204" pitchFamily="34" charset="0"/>
                <a:cs typeface="Arial" panose="020B0604020202020204" pitchFamily="34" charset="0"/>
              </a:rPr>
              <a:t>age</a:t>
            </a:r>
            <a:r>
              <a:rPr lang="fr-FR" dirty="0">
                <a:latin typeface="Arial" panose="020B0604020202020204" pitchFamily="34" charset="0"/>
                <a:cs typeface="Arial" panose="020B0604020202020204" pitchFamily="34" charset="0"/>
              </a:rPr>
              <a:t>.</a:t>
            </a:r>
          </a:p>
          <a:p>
            <a:pPr marL="0" indent="0">
              <a:lnSpc>
                <a:spcPct val="150000"/>
              </a:lnSpc>
              <a:buNone/>
            </a:pPr>
            <a:r>
              <a:rPr lang="fr-FR" dirty="0">
                <a:latin typeface="Arial" panose="020B0604020202020204" pitchFamily="34" charset="0"/>
                <a:cs typeface="Arial" panose="020B0604020202020204" pitchFamily="34" charset="0"/>
              </a:rPr>
              <a:t>	Maître Renard, par l'odeur allé</a:t>
            </a:r>
            <a:r>
              <a:rPr lang="fr-FR" dirty="0">
                <a:solidFill>
                  <a:schemeClr val="accent6"/>
                </a:solidFill>
                <a:latin typeface="Arial" panose="020B0604020202020204" pitchFamily="34" charset="0"/>
                <a:cs typeface="Arial" panose="020B0604020202020204" pitchFamily="34" charset="0"/>
              </a:rPr>
              <a:t>ché</a:t>
            </a:r>
            <a:r>
              <a:rPr lang="fr-FR" dirty="0">
                <a:latin typeface="Arial" panose="020B0604020202020204" pitchFamily="34" charset="0"/>
                <a:cs typeface="Arial" panose="020B0604020202020204" pitchFamily="34" charset="0"/>
              </a:rPr>
              <a:t>,	</a:t>
            </a:r>
          </a:p>
          <a:p>
            <a:pPr marL="0" indent="0">
              <a:lnSpc>
                <a:spcPct val="150000"/>
              </a:lnSpc>
              <a:buNone/>
            </a:pPr>
            <a:r>
              <a:rPr lang="fr-FR" dirty="0">
                <a:latin typeface="Arial" panose="020B0604020202020204" pitchFamily="34" charset="0"/>
                <a:cs typeface="Arial" panose="020B0604020202020204" pitchFamily="34" charset="0"/>
              </a:rPr>
              <a:t>	Lui tint à peu près ce lang</a:t>
            </a:r>
            <a:r>
              <a:rPr lang="fr-FR" dirty="0">
                <a:solidFill>
                  <a:schemeClr val="accent2"/>
                </a:solidFill>
                <a:latin typeface="Arial" panose="020B0604020202020204" pitchFamily="34" charset="0"/>
                <a:cs typeface="Arial" panose="020B0604020202020204" pitchFamily="34" charset="0"/>
              </a:rPr>
              <a:t>age</a:t>
            </a:r>
            <a:r>
              <a:rPr lang="fr-FR" dirty="0">
                <a:latin typeface="Arial" panose="020B0604020202020204" pitchFamily="34" charset="0"/>
                <a:cs typeface="Arial" panose="020B0604020202020204" pitchFamily="34" charset="0"/>
              </a:rPr>
              <a:t> :</a:t>
            </a:r>
          </a:p>
          <a:p>
            <a:pPr marL="0" indent="0">
              <a:lnSpc>
                <a:spcPct val="150000"/>
              </a:lnSpc>
              <a:buNone/>
            </a:pPr>
            <a:endParaRPr lang="fr-FR" dirty="0">
              <a:latin typeface="Arial" panose="020B0604020202020204" pitchFamily="34" charset="0"/>
              <a:cs typeface="Arial" panose="020B0604020202020204" pitchFamily="34" charset="0"/>
            </a:endParaRPr>
          </a:p>
          <a:p>
            <a:endParaRPr lang="fr-FR" dirty="0"/>
          </a:p>
        </p:txBody>
      </p:sp>
      <p:sp>
        <p:nvSpPr>
          <p:cNvPr id="4" name="Espace réservé du pied de page 3">
            <a:extLst>
              <a:ext uri="{FF2B5EF4-FFF2-40B4-BE49-F238E27FC236}">
                <a16:creationId xmlns:a16="http://schemas.microsoft.com/office/drawing/2014/main" id="{C9B26B7D-74A6-4DE6-B208-5EA80CC4F59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59174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C0D3F48F-D001-47BB-BCB3-F0E9271F18D6}"/>
              </a:ext>
            </a:extLst>
          </p:cNvPr>
          <p:cNvSpPr>
            <a:spLocks noGrp="1"/>
          </p:cNvSpPr>
          <p:nvPr>
            <p:ph idx="1"/>
          </p:nvPr>
        </p:nvSpPr>
        <p:spPr>
          <a:xfrm>
            <a:off x="838200" y="451692"/>
            <a:ext cx="10515600" cy="5725271"/>
          </a:xfrm>
        </p:spPr>
        <p:txBody>
          <a:bodyPr>
            <a:normAutofit lnSpcReduction="10000"/>
          </a:bodyPr>
          <a:lstStyle/>
          <a:p>
            <a:pPr marL="0" indent="0">
              <a:lnSpc>
                <a:spcPct val="150000"/>
              </a:lnSpc>
              <a:buNone/>
            </a:pPr>
            <a:r>
              <a:rPr lang="fr-FR" dirty="0">
                <a:latin typeface="Arial" panose="020B0604020202020204" pitchFamily="34" charset="0"/>
                <a:cs typeface="Arial" panose="020B0604020202020204" pitchFamily="34" charset="0"/>
              </a:rPr>
              <a:t>	</a:t>
            </a:r>
          </a:p>
          <a:p>
            <a:pPr marL="0" indent="0">
              <a:lnSpc>
                <a:spcPct val="150000"/>
              </a:lnSpc>
              <a:buNone/>
            </a:pPr>
            <a:r>
              <a:rPr lang="fr-FR" dirty="0">
                <a:latin typeface="Arial" panose="020B0604020202020204" pitchFamily="34" charset="0"/>
                <a:cs typeface="Arial" panose="020B0604020202020204" pitchFamily="34" charset="0"/>
              </a:rPr>
              <a:t>Les rimes </a:t>
            </a:r>
            <a:r>
              <a:rPr lang="fr-FR" b="1" dirty="0">
                <a:latin typeface="Arial" panose="020B0604020202020204" pitchFamily="34" charset="0"/>
                <a:cs typeface="Arial" panose="020B0604020202020204" pitchFamily="34" charset="0"/>
              </a:rPr>
              <a:t>embrassées</a:t>
            </a:r>
            <a:r>
              <a:rPr lang="fr-FR" dirty="0">
                <a:latin typeface="Arial" panose="020B0604020202020204" pitchFamily="34" charset="0"/>
                <a:cs typeface="Arial" panose="020B0604020202020204" pitchFamily="34" charset="0"/>
              </a:rPr>
              <a:t> sont encadrées par une rime de sonorité différente (forme ABBA). </a:t>
            </a:r>
          </a:p>
          <a:p>
            <a:pPr marL="0" indent="0">
              <a:lnSpc>
                <a:spcPct val="150000"/>
              </a:lnSpc>
              <a:buNone/>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	– Ami, reprit le Coq, je ne pouvais jam</a:t>
            </a:r>
            <a:r>
              <a:rPr lang="fr-FR" dirty="0">
                <a:solidFill>
                  <a:schemeClr val="accent2"/>
                </a:solidFill>
                <a:latin typeface="Arial" panose="020B0604020202020204" pitchFamily="34" charset="0"/>
                <a:cs typeface="Arial" panose="020B0604020202020204" pitchFamily="34" charset="0"/>
              </a:rPr>
              <a:t>ais</a:t>
            </a:r>
          </a:p>
          <a:p>
            <a:pPr marL="0" indent="0">
              <a:lnSpc>
                <a:spcPct val="150000"/>
              </a:lnSpc>
              <a:buNone/>
            </a:pPr>
            <a:r>
              <a:rPr lang="fr-FR" dirty="0">
                <a:latin typeface="Arial" panose="020B0604020202020204" pitchFamily="34" charset="0"/>
                <a:cs typeface="Arial" panose="020B0604020202020204" pitchFamily="34" charset="0"/>
              </a:rPr>
              <a:t>	Apprendre une plus douce et meilleure nouv</a:t>
            </a:r>
            <a:r>
              <a:rPr lang="fr-FR" dirty="0">
                <a:solidFill>
                  <a:schemeClr val="accent6"/>
                </a:solidFill>
                <a:latin typeface="Arial" panose="020B0604020202020204" pitchFamily="34" charset="0"/>
                <a:cs typeface="Arial" panose="020B0604020202020204" pitchFamily="34" charset="0"/>
              </a:rPr>
              <a:t>elle</a:t>
            </a:r>
          </a:p>
          <a:p>
            <a:pPr marL="0" indent="0">
              <a:lnSpc>
                <a:spcPct val="150000"/>
              </a:lnSpc>
              <a:buNone/>
            </a:pPr>
            <a:r>
              <a:rPr lang="fr-FR" dirty="0">
                <a:latin typeface="Arial" panose="020B0604020202020204" pitchFamily="34" charset="0"/>
                <a:cs typeface="Arial" panose="020B0604020202020204" pitchFamily="34" charset="0"/>
              </a:rPr>
              <a:t>	Que c</a:t>
            </a:r>
            <a:r>
              <a:rPr lang="fr-FR" dirty="0">
                <a:solidFill>
                  <a:schemeClr val="accent6"/>
                </a:solidFill>
                <a:latin typeface="Arial" panose="020B0604020202020204" pitchFamily="34" charset="0"/>
                <a:cs typeface="Arial" panose="020B0604020202020204" pitchFamily="34" charset="0"/>
              </a:rPr>
              <a:t>elle</a:t>
            </a:r>
          </a:p>
          <a:p>
            <a:pPr marL="0" indent="0">
              <a:lnSpc>
                <a:spcPct val="150000"/>
              </a:lnSpc>
              <a:buNone/>
            </a:pPr>
            <a:r>
              <a:rPr lang="fr-FR" dirty="0">
                <a:latin typeface="Arial" panose="020B0604020202020204" pitchFamily="34" charset="0"/>
                <a:cs typeface="Arial" panose="020B0604020202020204" pitchFamily="34" charset="0"/>
              </a:rPr>
              <a:t>	De cette p</a:t>
            </a:r>
            <a:r>
              <a:rPr lang="fr-FR" dirty="0">
                <a:solidFill>
                  <a:schemeClr val="accent2"/>
                </a:solidFill>
                <a:latin typeface="Arial" panose="020B0604020202020204" pitchFamily="34" charset="0"/>
                <a:cs typeface="Arial" panose="020B0604020202020204" pitchFamily="34" charset="0"/>
              </a:rPr>
              <a:t>aix</a:t>
            </a:r>
            <a:r>
              <a:rPr lang="fr-FR" dirty="0">
                <a:latin typeface="Arial" panose="020B0604020202020204" pitchFamily="34" charset="0"/>
                <a:cs typeface="Arial" panose="020B0604020202020204" pitchFamily="34" charset="0"/>
              </a:rPr>
              <a:t>.</a:t>
            </a:r>
          </a:p>
          <a:p>
            <a:endParaRPr lang="fr-FR" dirty="0"/>
          </a:p>
        </p:txBody>
      </p:sp>
      <p:sp>
        <p:nvSpPr>
          <p:cNvPr id="4" name="Espace réservé du pied de page 3">
            <a:extLst>
              <a:ext uri="{FF2B5EF4-FFF2-40B4-BE49-F238E27FC236}">
                <a16:creationId xmlns:a16="http://schemas.microsoft.com/office/drawing/2014/main" id="{C9B26B7D-74A6-4DE6-B208-5EA80CC4F59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88810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9A051BD-52C4-4CFE-9F2C-D6534B1EB17E}"/>
              </a:ext>
            </a:extLst>
          </p:cNvPr>
          <p:cNvSpPr>
            <a:spLocks noGrp="1"/>
          </p:cNvSpPr>
          <p:nvPr>
            <p:ph type="title"/>
          </p:nvPr>
        </p:nvSpPr>
        <p:spPr/>
        <p:txBody>
          <a:bodyPr/>
          <a:lstStyle/>
          <a:p>
            <a:r>
              <a:rPr lang="fr-FR" dirty="0"/>
              <a:t>Exercice de rappel.</a:t>
            </a:r>
          </a:p>
        </p:txBody>
      </p:sp>
      <p:sp>
        <p:nvSpPr>
          <p:cNvPr id="3" name="Espace réservé du contenu 2">
            <a:extLst>
              <a:ext uri="{FF2B5EF4-FFF2-40B4-BE49-F238E27FC236}">
                <a16:creationId xmlns:a16="http://schemas.microsoft.com/office/drawing/2014/main" id="{8F6F22F1-A1A9-4796-BC1C-EC76C9F421B0}"/>
              </a:ext>
            </a:extLst>
          </p:cNvPr>
          <p:cNvSpPr>
            <a:spLocks noGrp="1"/>
          </p:cNvSpPr>
          <p:nvPr>
            <p:ph idx="1"/>
          </p:nvPr>
        </p:nvSpPr>
        <p:spPr/>
        <p:txBody>
          <a:bodyPr/>
          <a:lstStyle/>
          <a:p>
            <a:endParaRPr lang="fr-FR" dirty="0"/>
          </a:p>
        </p:txBody>
      </p:sp>
      <p:sp>
        <p:nvSpPr>
          <p:cNvPr id="4" name="Espace réservé du pied de page 3">
            <a:extLst>
              <a:ext uri="{FF2B5EF4-FFF2-40B4-BE49-F238E27FC236}">
                <a16:creationId xmlns:a16="http://schemas.microsoft.com/office/drawing/2014/main" id="{39583C58-C6F4-4D92-84CC-3F954BFB8D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2905993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944DE62-132B-49ED-B2C2-C7B8E5DED6E8}"/>
              </a:ext>
            </a:extLst>
          </p:cNvPr>
          <p:cNvSpPr>
            <a:spLocks noGrp="1"/>
          </p:cNvSpPr>
          <p:nvPr>
            <p:ph type="title"/>
          </p:nvPr>
        </p:nvSpPr>
        <p:spPr/>
        <p:txBody>
          <a:bodyPr/>
          <a:lstStyle/>
          <a:p>
            <a:r>
              <a:rPr lang="fr-FR" dirty="0"/>
              <a:t>Collons la leçon.</a:t>
            </a:r>
          </a:p>
        </p:txBody>
      </p:sp>
      <p:sp>
        <p:nvSpPr>
          <p:cNvPr id="4" name="Espace réservé du pied de page 3">
            <a:extLst>
              <a:ext uri="{FF2B5EF4-FFF2-40B4-BE49-F238E27FC236}">
                <a16:creationId xmlns:a16="http://schemas.microsoft.com/office/drawing/2014/main" id="{46B7D90E-C5E4-424F-BC6C-4953FAB3DC34}"/>
              </a:ext>
            </a:extLst>
          </p:cNvPr>
          <p:cNvSpPr>
            <a:spLocks noGrp="1"/>
          </p:cNvSpPr>
          <p:nvPr>
            <p:ph type="ftr" sz="quarter" idx="11"/>
          </p:nvPr>
        </p:nvSpPr>
        <p:spPr/>
        <p:txBody>
          <a:bodyPr/>
          <a:lstStyle/>
          <a:p>
            <a:r>
              <a:rPr lang="fr-FR"/>
              <a:t>www.dys-positif.fr</a:t>
            </a:r>
            <a:endParaRPr lang="fr-FR" dirty="0"/>
          </a:p>
        </p:txBody>
      </p:sp>
      <p:pic>
        <p:nvPicPr>
          <p:cNvPr id="2050" name="Picture 2">
            <a:extLst>
              <a:ext uri="{FF2B5EF4-FFF2-40B4-BE49-F238E27FC236}">
                <a16:creationId xmlns:a16="http://schemas.microsoft.com/office/drawing/2014/main" id="{FF4F8C95-938D-402C-99F5-E0BFC1E283E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20331" y="1825625"/>
            <a:ext cx="3076881" cy="3076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08510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875FE6-31F8-486D-A8CC-8E736A872004}"/>
              </a:ext>
            </a:extLst>
          </p:cNvPr>
          <p:cNvSpPr>
            <a:spLocks noGrp="1"/>
          </p:cNvSpPr>
          <p:nvPr>
            <p:ph type="title"/>
          </p:nvPr>
        </p:nvSpPr>
        <p:spPr/>
        <p:txBody>
          <a:bodyPr/>
          <a:lstStyle/>
          <a:p>
            <a:r>
              <a:rPr lang="fr-FR" dirty="0"/>
              <a:t>Exercices :</a:t>
            </a:r>
          </a:p>
        </p:txBody>
      </p:sp>
      <p:pic>
        <p:nvPicPr>
          <p:cNvPr id="5" name="Espace réservé du contenu 4">
            <a:extLst>
              <a:ext uri="{FF2B5EF4-FFF2-40B4-BE49-F238E27FC236}">
                <a16:creationId xmlns:a16="http://schemas.microsoft.com/office/drawing/2014/main" id="{839C7F7E-84B9-4D87-AEC8-BF20F8B240E0}"/>
              </a:ext>
            </a:extLst>
          </p:cNvPr>
          <p:cNvPicPr>
            <a:picLocks noGrp="1" noChangeAspect="1"/>
          </p:cNvPicPr>
          <p:nvPr>
            <p:ph idx="1"/>
          </p:nvPr>
        </p:nvPicPr>
        <p:blipFill>
          <a:blip r:embed="rId2"/>
          <a:stretch>
            <a:fillRect/>
          </a:stretch>
        </p:blipFill>
        <p:spPr>
          <a:xfrm>
            <a:off x="3920331" y="1792574"/>
            <a:ext cx="4351338" cy="4351338"/>
          </a:xfrm>
          <a:prstGeom prst="rect">
            <a:avLst/>
          </a:prstGeom>
        </p:spPr>
      </p:pic>
      <p:sp>
        <p:nvSpPr>
          <p:cNvPr id="4" name="Espace réservé du pied de page 3">
            <a:extLst>
              <a:ext uri="{FF2B5EF4-FFF2-40B4-BE49-F238E27FC236}">
                <a16:creationId xmlns:a16="http://schemas.microsoft.com/office/drawing/2014/main" id="{F2CFBA6E-58C1-4167-924C-6B77BD0BFA4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690899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sp>
        <p:nvSpPr>
          <p:cNvPr id="10" name="ZoneTexte 9">
            <a:extLst>
              <a:ext uri="{FF2B5EF4-FFF2-40B4-BE49-F238E27FC236}">
                <a16:creationId xmlns:a16="http://schemas.microsoft.com/office/drawing/2014/main" id="{45B9EE0F-DA9B-4DE8-B8E0-578869D28E59}"/>
              </a:ext>
            </a:extLst>
          </p:cNvPr>
          <p:cNvSpPr txBox="1"/>
          <p:nvPr/>
        </p:nvSpPr>
        <p:spPr>
          <a:xfrm>
            <a:off x="1572657" y="1115042"/>
            <a:ext cx="8695063" cy="1447960"/>
          </a:xfrm>
          <a:prstGeom prst="rect">
            <a:avLst/>
          </a:prstGeom>
          <a:noFill/>
        </p:spPr>
        <p:txBody>
          <a:bodyPr wrap="square">
            <a:spAutoFit/>
          </a:bodyPr>
          <a:lstStyle/>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b="1" dirty="0">
                <a:effectLst/>
                <a:latin typeface="Arial" panose="020B0604020202020204" pitchFamily="34" charset="0"/>
                <a:ea typeface="Calibri" panose="020F0502020204030204" pitchFamily="34" charset="0"/>
                <a:cs typeface="Times New Roman" panose="02020603050405020304" pitchFamily="18" charset="0"/>
              </a:rPr>
              <a:t>Dans ton texte, mets en couleur les différents rimes pour leur disposition.</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50000"/>
              </a:lnSpc>
              <a:spcAft>
                <a:spcPts val="600"/>
              </a:spcAft>
            </a:pPr>
            <a:r>
              <a:rPr lang="fr-FR" sz="1800" dirty="0">
                <a:effectLst/>
                <a:latin typeface="Arial" panose="020B0604020202020204" pitchFamily="34" charset="0"/>
                <a:ea typeface="Calibri" panose="020F0502020204030204" pitchFamily="34" charset="0"/>
                <a:cs typeface="Times New Roman" panose="02020603050405020304" pitchFamily="18" charset="0"/>
              </a:rPr>
              <a:t>---------------------------------------------------------------------------------------------------------</a:t>
            </a:r>
            <a:endParaRPr lang="fr-FR" sz="1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295529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5" name="Image 4">
            <a:extLst>
              <a:ext uri="{FF2B5EF4-FFF2-40B4-BE49-F238E27FC236}">
                <a16:creationId xmlns:a16="http://schemas.microsoft.com/office/drawing/2014/main" id="{717EB07B-DEAD-44C3-8A6D-8E40B5F1F49A}"/>
              </a:ext>
            </a:extLst>
          </p:cNvPr>
          <p:cNvPicPr>
            <a:picLocks noChangeAspect="1"/>
          </p:cNvPicPr>
          <p:nvPr/>
        </p:nvPicPr>
        <p:blipFill>
          <a:blip r:embed="rId3"/>
          <a:stretch>
            <a:fillRect/>
          </a:stretch>
        </p:blipFill>
        <p:spPr>
          <a:xfrm>
            <a:off x="1614622" y="680292"/>
            <a:ext cx="7584462" cy="3066170"/>
          </a:xfrm>
          <a:prstGeom prst="rect">
            <a:avLst/>
          </a:prstGeom>
        </p:spPr>
      </p:pic>
    </p:spTree>
    <p:extLst>
      <p:ext uri="{BB962C8B-B14F-4D97-AF65-F5344CB8AC3E}">
        <p14:creationId xmlns:p14="http://schemas.microsoft.com/office/powerpoint/2010/main" val="1976789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pied de page 3">
            <a:extLst>
              <a:ext uri="{FF2B5EF4-FFF2-40B4-BE49-F238E27FC236}">
                <a16:creationId xmlns:a16="http://schemas.microsoft.com/office/drawing/2014/main" id="{E09F3344-7B65-48F8-89F4-18BDDFE4CD11}"/>
              </a:ext>
            </a:extLst>
          </p:cNvPr>
          <p:cNvSpPr>
            <a:spLocks noGrp="1"/>
          </p:cNvSpPr>
          <p:nvPr>
            <p:ph type="ftr" sz="quarter" idx="11"/>
          </p:nvPr>
        </p:nvSpPr>
        <p:spPr/>
        <p:txBody>
          <a:bodyPr/>
          <a:lstStyle/>
          <a:p>
            <a:r>
              <a:rPr lang="fr-FR" dirty="0"/>
              <a:t>www.dys-positif.fr</a:t>
            </a:r>
          </a:p>
        </p:txBody>
      </p:sp>
      <p:sp>
        <p:nvSpPr>
          <p:cNvPr id="6" name="ZoneTexte 5">
            <a:extLst>
              <a:ext uri="{FF2B5EF4-FFF2-40B4-BE49-F238E27FC236}">
                <a16:creationId xmlns:a16="http://schemas.microsoft.com/office/drawing/2014/main" id="{EA8865BD-1778-4508-88C7-8DED3039BA81}"/>
              </a:ext>
            </a:extLst>
          </p:cNvPr>
          <p:cNvSpPr txBox="1"/>
          <p:nvPr/>
        </p:nvSpPr>
        <p:spPr>
          <a:xfrm>
            <a:off x="954078" y="3898231"/>
            <a:ext cx="9135979" cy="769441"/>
          </a:xfrm>
          <a:prstGeom prst="rect">
            <a:avLst/>
          </a:prstGeom>
          <a:noFill/>
        </p:spPr>
        <p:txBody>
          <a:bodyPr wrap="square" rtlCol="0">
            <a:spAutoFit/>
          </a:bodyPr>
          <a:lstStyle/>
          <a:p>
            <a:r>
              <a:rPr lang="fr-FR" sz="4400" dirty="0">
                <a:latin typeface="Arial" panose="020B0604020202020204" pitchFamily="34" charset="0"/>
                <a:cs typeface="Arial" panose="020B0604020202020204" pitchFamily="34" charset="0"/>
              </a:rPr>
              <a:t>Que devez vous faire ?</a:t>
            </a:r>
          </a:p>
        </p:txBody>
      </p:sp>
      <p:sp>
        <p:nvSpPr>
          <p:cNvPr id="7" name="Titre 1">
            <a:extLst>
              <a:ext uri="{FF2B5EF4-FFF2-40B4-BE49-F238E27FC236}">
                <a16:creationId xmlns:a16="http://schemas.microsoft.com/office/drawing/2014/main" id="{B1AC2C55-E5D4-406E-9441-1E6202B31BE7}"/>
              </a:ext>
            </a:extLst>
          </p:cNvPr>
          <p:cNvSpPr txBox="1">
            <a:spLocks/>
          </p:cNvSpPr>
          <p:nvPr/>
        </p:nvSpPr>
        <p:spPr>
          <a:xfrm>
            <a:off x="954078" y="472724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dirty="0">
                <a:latin typeface="Arial" panose="020B0604020202020204" pitchFamily="34" charset="0"/>
                <a:cs typeface="Arial" panose="020B0604020202020204" pitchFamily="34" charset="0"/>
              </a:rPr>
              <a:t>Comment faire pour réussir ce travail ?</a:t>
            </a:r>
          </a:p>
        </p:txBody>
      </p:sp>
      <p:pic>
        <p:nvPicPr>
          <p:cNvPr id="8" name="Image 7">
            <a:extLst>
              <a:ext uri="{FF2B5EF4-FFF2-40B4-BE49-F238E27FC236}">
                <a16:creationId xmlns:a16="http://schemas.microsoft.com/office/drawing/2014/main" id="{364DFE2A-1794-452E-BF72-6B1ED609DC4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263527" y="3989624"/>
            <a:ext cx="384081" cy="646232"/>
          </a:xfrm>
          <a:prstGeom prst="rect">
            <a:avLst/>
          </a:prstGeom>
        </p:spPr>
      </p:pic>
      <p:pic>
        <p:nvPicPr>
          <p:cNvPr id="9" name="Image 8">
            <a:extLst>
              <a:ext uri="{FF2B5EF4-FFF2-40B4-BE49-F238E27FC236}">
                <a16:creationId xmlns:a16="http://schemas.microsoft.com/office/drawing/2014/main" id="{3267E0AF-09A1-4EEC-A612-F3A0AEB102C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45881" y="4964279"/>
            <a:ext cx="384081" cy="646232"/>
          </a:xfrm>
          <a:prstGeom prst="rect">
            <a:avLst/>
          </a:prstGeom>
        </p:spPr>
      </p:pic>
      <p:pic>
        <p:nvPicPr>
          <p:cNvPr id="11" name="Image 10">
            <a:extLst>
              <a:ext uri="{FF2B5EF4-FFF2-40B4-BE49-F238E27FC236}">
                <a16:creationId xmlns:a16="http://schemas.microsoft.com/office/drawing/2014/main" id="{6C76C33F-89AE-46AB-A087-7B8A722D458D}"/>
              </a:ext>
            </a:extLst>
          </p:cNvPr>
          <p:cNvPicPr>
            <a:picLocks noChangeAspect="1"/>
          </p:cNvPicPr>
          <p:nvPr/>
        </p:nvPicPr>
        <p:blipFill>
          <a:blip r:embed="rId3"/>
          <a:stretch>
            <a:fillRect/>
          </a:stretch>
        </p:blipFill>
        <p:spPr>
          <a:xfrm>
            <a:off x="1680723" y="882762"/>
            <a:ext cx="8365867" cy="2803323"/>
          </a:xfrm>
          <a:prstGeom prst="rect">
            <a:avLst/>
          </a:prstGeom>
        </p:spPr>
      </p:pic>
    </p:spTree>
    <p:extLst>
      <p:ext uri="{BB962C8B-B14F-4D97-AF65-F5344CB8AC3E}">
        <p14:creationId xmlns:p14="http://schemas.microsoft.com/office/powerpoint/2010/main" val="1434132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relirons la fable.</a:t>
            </a:r>
          </a:p>
          <a:p>
            <a:pPr>
              <a:lnSpc>
                <a:spcPct val="150000"/>
              </a:lnSpc>
            </a:pPr>
            <a:r>
              <a:rPr lang="fr-FR" dirty="0">
                <a:latin typeface="Arial" panose="020B0604020202020204" pitchFamily="34" charset="0"/>
                <a:cs typeface="Arial" panose="020B0604020202020204" pitchFamily="34" charset="0"/>
              </a:rPr>
              <a:t>Et nous travaillerons sur le futur des verbes du 3</a:t>
            </a:r>
            <a:r>
              <a:rPr lang="fr-FR" baseline="30000" dirty="0">
                <a:latin typeface="Arial" panose="020B0604020202020204" pitchFamily="34" charset="0"/>
                <a:cs typeface="Arial" panose="020B0604020202020204" pitchFamily="34" charset="0"/>
              </a:rPr>
              <a:t>ème</a:t>
            </a:r>
            <a:r>
              <a:rPr lang="fr-FR" dirty="0">
                <a:latin typeface="Arial" panose="020B0604020202020204" pitchFamily="34" charset="0"/>
                <a:cs typeface="Arial" panose="020B0604020202020204" pitchFamily="34" charset="0"/>
              </a:rPr>
              <a:t> groupe.</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fontScale="77500" lnSpcReduction="2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sans crainte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accusé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la branche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coq</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326046" cy="70263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mes conseils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la paix</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968438" y="3319444"/>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judicieux</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aujourd’hui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fraternelle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761731" y="4595625"/>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 moment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tribunal</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courage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minuit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raisonnablement.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celui-ci</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songer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arrêter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bouger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vieux</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soi-même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payer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le succès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en prison</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tes sottises </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explications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renard</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a:solidFill>
                  <a:srgbClr val="CC0000"/>
                </a:solidFill>
                <a:latin typeface="CrayonL" panose="00000500000000000000" pitchFamily="2" charset="0"/>
                <a:cs typeface="Arial" panose="020B0604020202020204" pitchFamily="34" charset="0"/>
              </a:rPr>
              <a:t>le juge</a:t>
            </a:r>
            <a:endParaRPr lang="fr-FR" sz="4000" b="1" dirty="0">
              <a:solidFill>
                <a:srgbClr val="CC0000"/>
              </a:solidFill>
              <a:latin typeface="CrayonL" panose="00000500000000000000" pitchFamily="2" charset="0"/>
              <a:cs typeface="Arial" panose="020B0604020202020204" pitchFamily="34" charset="0"/>
            </a:endParaRP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1676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E95FA882-CDAB-46AD-B887-576DF8A9182F}"/>
              </a:ext>
            </a:extLst>
          </p:cNvPr>
          <p:cNvSpPr txBox="1"/>
          <p:nvPr/>
        </p:nvSpPr>
        <p:spPr>
          <a:xfrm>
            <a:off x="3544883"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sur (dessus)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deux (2)</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cependant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donc</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jamais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exprès</a:t>
            </a:r>
          </a:p>
        </p:txBody>
      </p:sp>
    </p:spTree>
    <p:extLst>
      <p:ext uri="{BB962C8B-B14F-4D97-AF65-F5344CB8AC3E}">
        <p14:creationId xmlns:p14="http://schemas.microsoft.com/office/powerpoint/2010/main" val="3247618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p:txBody>
          <a:bodyPr/>
          <a:lstStyle/>
          <a:p>
            <a:r>
              <a:rPr lang="fr-FR" dirty="0"/>
              <a:t>Le texte de cette semaine est </a:t>
            </a:r>
            <a:r>
              <a:rPr lang="fr-FR" b="1" dirty="0"/>
              <a:t>une fable.</a:t>
            </a:r>
            <a:endParaRPr lang="fr-FR"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lnSpcReduction="10000"/>
          </a:bodyPr>
          <a:lstStyle/>
          <a:p>
            <a:pPr>
              <a:lnSpc>
                <a:spcPct val="170000"/>
              </a:lnSpc>
            </a:pPr>
            <a:r>
              <a:rPr lang="fr-FR" dirty="0"/>
              <a:t>Une fable, dans la langage de tous les jours, c’est une invention, une histoire inventée.</a:t>
            </a:r>
          </a:p>
          <a:p>
            <a:pPr marL="0" indent="0">
              <a:buNone/>
            </a:pPr>
            <a:r>
              <a:rPr lang="fr-FR" dirty="0"/>
              <a:t>(fabuler – verbe qui signifie </a:t>
            </a:r>
            <a:r>
              <a:rPr lang="fr-FR" i="1" dirty="0"/>
              <a:t>raconter comme réels des faits inventés </a:t>
            </a:r>
            <a:r>
              <a:rPr lang="fr-FR" dirty="0"/>
              <a:t>: mentir donc).</a:t>
            </a:r>
          </a:p>
          <a:p>
            <a:pPr>
              <a:lnSpc>
                <a:spcPct val="150000"/>
              </a:lnSpc>
            </a:pPr>
            <a:r>
              <a:rPr lang="fr-FR" dirty="0"/>
              <a:t>En littérature, la fable est une sorte de texte bien précise.</a:t>
            </a:r>
          </a:p>
          <a:p>
            <a:pPr marL="0" indent="0">
              <a:lnSpc>
                <a:spcPct val="150000"/>
              </a:lnSpc>
              <a:buNone/>
            </a:pPr>
            <a:r>
              <a:rPr lang="fr-FR" dirty="0"/>
              <a:t>Une fable est un court récit en vers ou en prose qui donne de façon plaisante une leçon de vie. Elle se caractérise souvent par un récit mettant en scène des animaux qui parlent. Elle se finit par une morale.</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charRg st="238" end="44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p:txBody>
          <a:bodyPr/>
          <a:lstStyle/>
          <a:p>
            <a:r>
              <a:rPr lang="fr-FR" dirty="0"/>
              <a:t>Jean de la Fontaine.</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825625"/>
            <a:ext cx="7315200" cy="4351338"/>
          </a:xfrm>
        </p:spPr>
        <p:txBody>
          <a:bodyPr>
            <a:normAutofit fontScale="85000" lnSpcReduction="10000"/>
          </a:bodyPr>
          <a:lstStyle/>
          <a:p>
            <a:pPr marL="0" indent="0">
              <a:lnSpc>
                <a:spcPct val="150000"/>
              </a:lnSpc>
              <a:buNone/>
            </a:pPr>
            <a:r>
              <a:rPr lang="fr-FR" sz="3200" dirty="0">
                <a:latin typeface="Arial" panose="020B0604020202020204" pitchFamily="34" charset="0"/>
                <a:cs typeface="Arial" panose="020B0604020202020204" pitchFamily="34" charset="0"/>
              </a:rPr>
              <a:t>Jean de La Fontaine est un poète français de grande renommée, principalement pour ses Fables.</a:t>
            </a:r>
          </a:p>
          <a:p>
            <a:pPr marL="0" indent="0">
              <a:lnSpc>
                <a:spcPct val="150000"/>
              </a:lnSpc>
              <a:buNone/>
            </a:pPr>
            <a:r>
              <a:rPr lang="fr-FR" sz="3200" dirty="0">
                <a:latin typeface="Arial" panose="020B0604020202020204" pitchFamily="34" charset="0"/>
                <a:cs typeface="Arial" panose="020B0604020202020204" pitchFamily="34" charset="0"/>
              </a:rPr>
              <a:t>Il a vécu dans les années 1650.</a:t>
            </a:r>
          </a:p>
          <a:p>
            <a:pPr marL="0" indent="0">
              <a:lnSpc>
                <a:spcPct val="150000"/>
              </a:lnSpc>
              <a:buNone/>
            </a:pPr>
            <a:r>
              <a:rPr lang="fr-FR" sz="3200" dirty="0">
                <a:latin typeface="Arial" panose="020B0604020202020204" pitchFamily="34" charset="0"/>
                <a:cs typeface="Arial" panose="020B0604020202020204" pitchFamily="34" charset="0"/>
              </a:rPr>
              <a:t>Il utilisait ses fables pour critiquer les comportements de son époque, notamment à la cour du roi.</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1BEE0DEF-D477-48DE-935B-ED3B842D1F3B}"/>
              </a:ext>
            </a:extLst>
          </p:cNvPr>
          <p:cNvPicPr>
            <a:picLocks noChangeAspect="1"/>
          </p:cNvPicPr>
          <p:nvPr/>
        </p:nvPicPr>
        <p:blipFill>
          <a:blip r:embed="rId2"/>
          <a:stretch>
            <a:fillRect/>
          </a:stretch>
        </p:blipFill>
        <p:spPr>
          <a:xfrm>
            <a:off x="8507708" y="503082"/>
            <a:ext cx="3399862" cy="4351339"/>
          </a:xfrm>
          <a:prstGeom prst="rect">
            <a:avLst/>
          </a:prstGeom>
        </p:spPr>
      </p:pic>
      <p:sp>
        <p:nvSpPr>
          <p:cNvPr id="6" name="ZoneTexte 5">
            <a:extLst>
              <a:ext uri="{FF2B5EF4-FFF2-40B4-BE49-F238E27FC236}">
                <a16:creationId xmlns:a16="http://schemas.microsoft.com/office/drawing/2014/main" id="{B8BBB1F5-4A33-4F83-953F-8886C5EE2B34}"/>
              </a:ext>
            </a:extLst>
          </p:cNvPr>
          <p:cNvSpPr txBox="1"/>
          <p:nvPr/>
        </p:nvSpPr>
        <p:spPr>
          <a:xfrm>
            <a:off x="8956713" y="4935557"/>
            <a:ext cx="2577947"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Jean de la Fontaine – 1621/1695</a:t>
            </a:r>
          </a:p>
        </p:txBody>
      </p:sp>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Lire une fable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838199" y="1825625"/>
            <a:ext cx="10905781" cy="4351338"/>
          </a:xfrm>
        </p:spPr>
        <p:txBody>
          <a:bodyPr>
            <a:normAutofit fontScale="92500"/>
          </a:bodyPr>
          <a:lstStyle/>
          <a:p>
            <a:pPr>
              <a:lnSpc>
                <a:spcPct val="150000"/>
              </a:lnSpc>
            </a:pPr>
            <a:r>
              <a:rPr lang="fr-FR" dirty="0">
                <a:latin typeface="Arial" panose="020B0604020202020204" pitchFamily="34" charset="0"/>
                <a:cs typeface="Arial" panose="020B0604020202020204" pitchFamily="34" charset="0"/>
              </a:rPr>
              <a:t>C’est assez difficile de lire une fable.</a:t>
            </a:r>
          </a:p>
          <a:p>
            <a:pPr marL="0" indent="0">
              <a:lnSpc>
                <a:spcPct val="150000"/>
              </a:lnSpc>
              <a:buNone/>
            </a:pPr>
            <a:r>
              <a:rPr lang="fr-FR" dirty="0">
                <a:latin typeface="Arial" panose="020B0604020202020204" pitchFamily="34" charset="0"/>
                <a:cs typeface="Arial" panose="020B0604020202020204" pitchFamily="34" charset="0"/>
              </a:rPr>
              <a:t>Les mots sont un peu compliqués, et les phrases sont coupées dans les vers.</a:t>
            </a:r>
          </a:p>
          <a:p>
            <a:pPr marL="0" indent="0">
              <a:lnSpc>
                <a:spcPct val="150000"/>
              </a:lnSpc>
              <a:buNone/>
            </a:pPr>
            <a:r>
              <a:rPr lang="fr-FR" dirty="0">
                <a:latin typeface="Arial" panose="020B0604020202020204" pitchFamily="34" charset="0"/>
                <a:cs typeface="Arial" panose="020B0604020202020204" pitchFamily="34" charset="0"/>
              </a:rPr>
              <a:t>L’auteur veut faire rimer les vers… ça complique un peu la lecture.</a:t>
            </a:r>
          </a:p>
          <a:p>
            <a:pPr>
              <a:lnSpc>
                <a:spcPct val="150000"/>
              </a:lnSpc>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Il est donc normal de devoir la lire plusieurs fois pour bien comprendre.</a:t>
            </a:r>
          </a:p>
          <a:p>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CB797761-0256-483F-9E9D-E40AF4E8787E}"/>
              </a:ext>
            </a:extLst>
          </p:cNvPr>
          <p:cNvPicPr>
            <a:picLocks noGrp="1" noChangeAspect="1"/>
          </p:cNvPicPr>
          <p:nvPr>
            <p:ph idx="1"/>
          </p:nvPr>
        </p:nvPicPr>
        <p:blipFill>
          <a:blip r:embed="rId2"/>
          <a:stretch>
            <a:fillRect/>
          </a:stretch>
        </p:blipFill>
        <p:spPr>
          <a:xfrm>
            <a:off x="5177628" y="1062709"/>
            <a:ext cx="5790351" cy="4541063"/>
          </a:xfrm>
          <a:prstGeom prst="rect">
            <a:avLst/>
          </a:prstGeom>
        </p:spPr>
      </p:pic>
      <p:sp>
        <p:nvSpPr>
          <p:cNvPr id="4" name="Espace réservé du pied de page 3">
            <a:extLst>
              <a:ext uri="{FF2B5EF4-FFF2-40B4-BE49-F238E27FC236}">
                <a16:creationId xmlns:a16="http://schemas.microsoft.com/office/drawing/2014/main" id="{C74B282D-670D-427A-B67E-C1BADADE0C7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016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13711</TotalTime>
  <Words>1484</Words>
  <Application>Microsoft Office PowerPoint</Application>
  <PresentationFormat>Grand écran</PresentationFormat>
  <Paragraphs>301</Paragraphs>
  <Slides>39</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39</vt:i4>
      </vt:variant>
    </vt:vector>
  </HeadingPairs>
  <TitlesOfParts>
    <vt:vector size="55"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Exercice de rappel.</vt:lpstr>
      <vt:lpstr>Je vous les dicte :</vt:lpstr>
      <vt:lpstr>Correction :</vt:lpstr>
      <vt:lpstr>Le texte de cette semaine est une fable.</vt:lpstr>
      <vt:lpstr>Jean de la Fontaine.</vt:lpstr>
      <vt:lpstr>Lire une fable :</vt:lpstr>
      <vt:lpstr>Présentation PowerPoint</vt:lpstr>
      <vt:lpstr>Les mots difficiles :</vt:lpstr>
      <vt:lpstr>Les mots difficiles :</vt:lpstr>
      <vt:lpstr>Présentation PowerPoint</vt:lpstr>
      <vt:lpstr>Présentation PowerPoint</vt:lpstr>
      <vt:lpstr>Présentation PowerPoint</vt:lpstr>
      <vt:lpstr>Présentation PowerPoint</vt:lpstr>
      <vt:lpstr>Présentation PowerPoint</vt:lpstr>
      <vt:lpstr>Présentation PowerPoint</vt:lpstr>
      <vt:lpstr>Questions : </vt:lpstr>
      <vt:lpstr>Questions : </vt:lpstr>
      <vt:lpstr>Lecture entrainement.</vt:lpstr>
      <vt:lpstr>Les scores :</vt:lpstr>
      <vt:lpstr>Les mots invariables de la semaine : </vt:lpstr>
      <vt:lpstr>Lecture rapide : chacun son tour</vt:lpstr>
      <vt:lpstr>Présentation PowerPoint</vt:lpstr>
      <vt:lpstr>Nouvelle leçon : la rime.</vt:lpstr>
      <vt:lpstr>Richesse des rimes : pauvre/suffisante/riche</vt:lpstr>
      <vt:lpstr>Disposition des rimes : plates/croisées/embrasées</vt:lpstr>
      <vt:lpstr>Présentation PowerPoint</vt:lpstr>
      <vt:lpstr>Présentation PowerPoint</vt:lpstr>
      <vt:lpstr>Collons la leçon.</vt:lpstr>
      <vt:lpstr>Exercices :</vt:lpstr>
      <vt:lpstr>Présentation PowerPoint</vt:lpstr>
      <vt:lpstr>Présentation PowerPoint</vt:lpstr>
      <vt:lpstr>Présentation PowerPoint</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176</cp:revision>
  <dcterms:created xsi:type="dcterms:W3CDTF">2021-07-07T15:19:39Z</dcterms:created>
  <dcterms:modified xsi:type="dcterms:W3CDTF">2022-04-13T11:46:29Z</dcterms:modified>
</cp:coreProperties>
</file>