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43" r:id="rId2"/>
    <p:sldId id="257" r:id="rId3"/>
    <p:sldId id="613" r:id="rId4"/>
    <p:sldId id="258" r:id="rId5"/>
    <p:sldId id="259" r:id="rId6"/>
    <p:sldId id="681" r:id="rId7"/>
    <p:sldId id="682" r:id="rId8"/>
    <p:sldId id="683" r:id="rId9"/>
    <p:sldId id="684" r:id="rId10"/>
    <p:sldId id="523" r:id="rId11"/>
    <p:sldId id="677" r:id="rId12"/>
    <p:sldId id="676" r:id="rId13"/>
    <p:sldId id="279" r:id="rId14"/>
    <p:sldId id="306" r:id="rId15"/>
    <p:sldId id="685" r:id="rId16"/>
    <p:sldId id="687" r:id="rId17"/>
    <p:sldId id="679" r:id="rId18"/>
    <p:sldId id="680" r:id="rId19"/>
    <p:sldId id="262" r:id="rId20"/>
    <p:sldId id="400" r:id="rId21"/>
    <p:sldId id="646" r:id="rId22"/>
    <p:sldId id="647" r:id="rId23"/>
    <p:sldId id="648" r:id="rId24"/>
    <p:sldId id="510" r:id="rId25"/>
    <p:sldId id="388" r:id="rId26"/>
    <p:sldId id="389" r:id="rId27"/>
    <p:sldId id="512" r:id="rId28"/>
    <p:sldId id="649" r:id="rId29"/>
    <p:sldId id="675" r:id="rId30"/>
    <p:sldId id="608" r:id="rId31"/>
    <p:sldId id="609" r:id="rId32"/>
    <p:sldId id="610" r:id="rId33"/>
    <p:sldId id="611" r:id="rId34"/>
    <p:sldId id="612" r:id="rId3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12/04/2022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40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Farce de maître </a:t>
            </a:r>
            <a:r>
              <a:rPr lang="fr-FR" sz="48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de cantos arredondados 195">
            <a:extLst>
              <a:ext uri="{FF2B5EF4-FFF2-40B4-BE49-F238E27FC236}">
                <a16:creationId xmlns:a16="http://schemas.microsoft.com/office/drawing/2014/main" id="{77AF5AC4-9EAB-4F04-8C18-74447080C3CA}"/>
              </a:ext>
            </a:extLst>
          </p:cNvPr>
          <p:cNvSpPr/>
          <p:nvPr/>
        </p:nvSpPr>
        <p:spPr>
          <a:xfrm>
            <a:off x="9255371" y="4537086"/>
            <a:ext cx="1797290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480608" y="2777739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berger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69688" y="4197568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idiot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nom masculin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69688" y="2905780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tribunal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berger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325360" y="2874040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tribunal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6471" y="2659114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493" y="4308466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43136" y="1485311"/>
            <a:ext cx="802750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qui garde les moutons.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 est souvent présenté pauvre et sans éducation.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36204" y="3478836"/>
            <a:ext cx="8819167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Lieu où l'on rend la justice.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69688" y="4986123"/>
            <a:ext cx="826937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sans intelligence.</a:t>
            </a: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9290353" y="4648233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idiot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A6D4DCF2-7BAF-4528-A1AC-98D90F1D8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5C39CF4-39EC-49CA-B6B6-85E0AB93A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0115" y="905175"/>
            <a:ext cx="1238861" cy="123886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20CEFB3-EDDD-4B9F-BC68-32EABB0B9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8030" y="3283174"/>
            <a:ext cx="1075450" cy="107545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D1052D0-C30B-4AEC-8839-93037D8C04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8391" y="4703934"/>
            <a:ext cx="1641213" cy="164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546025" y="1307368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avocat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97290" cy="187657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avocat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2707" y="12882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555279" y="1856247"/>
            <a:ext cx="7598121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Personne, qui conseille en matière juridique, assiste ou représente ses clients en justice. C’est un métier.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7249966-453A-46D4-9AEA-96246920F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465909E-8D27-4F86-877F-F04EED500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5930" y="901735"/>
            <a:ext cx="1318418" cy="131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4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7" grpId="0" animBg="1"/>
      <p:bldP spid="18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4313603"/>
          </a:xfrm>
        </p:spPr>
        <p:txBody>
          <a:bodyPr>
            <a:normAutofit lnSpcReduction="10000"/>
          </a:bodyPr>
          <a:lstStyle/>
          <a:p>
            <a:pPr>
              <a:lnSpc>
                <a:spcPct val="170000"/>
              </a:lnSpc>
            </a:pPr>
            <a:r>
              <a:rPr lang="fr-FR" sz="2400" dirty="0"/>
              <a:t>Le texte : </a:t>
            </a:r>
          </a:p>
          <a:p>
            <a:pPr>
              <a:lnSpc>
                <a:spcPct val="17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 Thibaut l’Agnelet a été accusé par son employeur de tuer ses moutons, ce qui est vrai. Pour son procès, le berger demande à maitre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d’être son avocat. Celui-ci lui conseille de faire l’idiot en répondant « Bê ! » à toutes les questions du juge. La scène suivante se passe à la sortie du tribunal.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8D5DC5EE-7B89-4F0C-8D26-60FD64A5B36C}"/>
              </a:ext>
            </a:extLst>
          </p:cNvPr>
          <p:cNvSpPr txBox="1"/>
          <p:nvPr/>
        </p:nvSpPr>
        <p:spPr>
          <a:xfrm>
            <a:off x="520364" y="4662236"/>
            <a:ext cx="10500561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 sont les deux personnages ?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Où sont-ils ?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828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57470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Dis donc, l’Agnelet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Viens ici, viens ! Ton affaire est-elle bien réglée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Ta partie adverse s’est retirée, ne dis plus « Bê ! », ce n’est pas la peine ! L’ai-je bien roulée ? Mes conseils n’étaient-ils pas judicieux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Diable ! On ne t’entendra pas : parle sans crainte ! Ne t’inquiète pas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374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40163-CBE1-49E7-9F45-8783813DC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53" y="315661"/>
            <a:ext cx="11169316" cy="600693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Il est temps que je m’en aille ! Paie-moi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À dire vrai, tu as très bien tenu ton rôle, et ton attitude a été bonne. Ce qui a trompé le juge, c’est que tu t’es retenu de rire.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Qu’est-ce que ce « Bê ! » ? Il ne faut plus le dire ! Paie- moi bien maintenant et sans faire d’histoire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Qu’est-ce que ce « Bê ! » ? Parle raisonnablement. Paie-moi et je m’en irai.			</a:t>
            </a:r>
          </a:p>
          <a:p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A722BB3-CA46-40D2-975F-7B754533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BF22BFF-2900-4425-BBC9-C102561B4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6604" y="6109440"/>
            <a:ext cx="1109568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9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A31112-040C-4926-8C3A-E6C70D6B0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Questions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FA679F-A097-42BC-BD83-544DE7B06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Le berger a-t-il gagné ou perdu son procès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Il était coupable. Comment a-t-il fait pour gagner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Quel est le métier de </a:t>
            </a:r>
            <a:r>
              <a:rPr lang="fr-FR" dirty="0" err="1">
                <a:solidFill>
                  <a:schemeClr val="accent1"/>
                </a:solidFill>
              </a:rPr>
              <a:t>Pathelin</a:t>
            </a:r>
            <a:r>
              <a:rPr lang="fr-FR" dirty="0">
                <a:solidFill>
                  <a:schemeClr val="accent1"/>
                </a:solidFill>
              </a:rPr>
              <a:t>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Que demande </a:t>
            </a:r>
            <a:r>
              <a:rPr lang="fr-FR" dirty="0" err="1">
                <a:solidFill>
                  <a:schemeClr val="accent1"/>
                </a:solidFill>
              </a:rPr>
              <a:t>Pathelin</a:t>
            </a:r>
            <a:r>
              <a:rPr lang="fr-FR" dirty="0">
                <a:solidFill>
                  <a:schemeClr val="accent1"/>
                </a:solidFill>
              </a:rPr>
              <a:t> au berger en échange de son travail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5E0BC01-F594-4286-AFC4-03BC32888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360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A31112-040C-4926-8C3A-E6C70D6B0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6562"/>
          </a:xfrm>
        </p:spPr>
        <p:txBody>
          <a:bodyPr/>
          <a:lstStyle/>
          <a:p>
            <a:r>
              <a:rPr lang="fr-FR" dirty="0"/>
              <a:t>Questions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FA679F-A097-42BC-BD83-544DE7B06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2872"/>
            <a:ext cx="10515600" cy="5133477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Observez la ponctuation dans les répliques de </a:t>
            </a:r>
            <a:r>
              <a:rPr lang="fr-FR" dirty="0" err="1">
                <a:solidFill>
                  <a:schemeClr val="accent1"/>
                </a:solidFill>
              </a:rPr>
              <a:t>Pathelin</a:t>
            </a:r>
            <a:r>
              <a:rPr lang="fr-FR" dirty="0">
                <a:solidFill>
                  <a:schemeClr val="accent1"/>
                </a:solidFill>
              </a:rPr>
              <a:t>.</a:t>
            </a:r>
          </a:p>
          <a:p>
            <a:r>
              <a:rPr lang="fr-FR" dirty="0">
                <a:solidFill>
                  <a:schemeClr val="accent1"/>
                </a:solidFill>
              </a:rPr>
              <a:t>Quels types de phrases emploie-t-il principalement ?</a:t>
            </a:r>
          </a:p>
          <a:p>
            <a:r>
              <a:rPr lang="fr-FR" dirty="0">
                <a:solidFill>
                  <a:schemeClr val="accent1"/>
                </a:solidFill>
              </a:rPr>
              <a:t>Pourquoi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Que ressent </a:t>
            </a:r>
            <a:r>
              <a:rPr lang="fr-FR" dirty="0" err="1">
                <a:solidFill>
                  <a:schemeClr val="accent1"/>
                </a:solidFill>
              </a:rPr>
              <a:t>Pathelin</a:t>
            </a:r>
            <a:r>
              <a:rPr lang="fr-FR" dirty="0">
                <a:solidFill>
                  <a:schemeClr val="accent1"/>
                </a:solidFill>
              </a:rPr>
              <a:t>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Que répond le berger à chaque question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À ton avis pourquoi continue-t-il à répondre cela alors que le procès est terminé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5E0BC01-F594-4286-AFC4-03BC32888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263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On se pose des questions  pour le résumé: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40DE14-B55E-4289-90B1-29C80CB7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48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32072E2-F1F4-435B-BE58-369C3AB8D13E}"/>
              </a:ext>
            </a:extLst>
          </p:cNvPr>
          <p:cNvSpPr txBox="1"/>
          <p:nvPr/>
        </p:nvSpPr>
        <p:spPr>
          <a:xfrm>
            <a:off x="539417" y="754225"/>
            <a:ext cx="10729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ui ? Un berger coupable et son avocat </a:t>
            </a:r>
            <a:r>
              <a:rPr lang="fr-FR" sz="2800" dirty="0" err="1"/>
              <a:t>Pathelin</a:t>
            </a:r>
            <a:r>
              <a:rPr lang="fr-FR" sz="2800" dirty="0"/>
              <a:t>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28DB0F-53D7-4C26-84C9-1212C3AF27BA}"/>
              </a:ext>
            </a:extLst>
          </p:cNvPr>
          <p:cNvSpPr txBox="1"/>
          <p:nvPr/>
        </p:nvSpPr>
        <p:spPr>
          <a:xfrm>
            <a:off x="539417" y="1729137"/>
            <a:ext cx="11193547" cy="4549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uoi ? Pour faire gagner son client, l’avocat lui a conseillé une ruse : répondre toujours par « bê » et se faire passer pour un idiot.</a:t>
            </a:r>
          </a:p>
          <a:p>
            <a:pPr>
              <a:lnSpc>
                <a:spcPct val="150000"/>
              </a:lnSpc>
            </a:pPr>
            <a:r>
              <a:rPr lang="fr-FR" sz="2800" dirty="0"/>
              <a:t>Maintenant, l’avocat aimerait se faire payer.</a:t>
            </a:r>
          </a:p>
          <a:p>
            <a:pPr>
              <a:lnSpc>
                <a:spcPct val="150000"/>
              </a:lnSpc>
            </a:pPr>
            <a:endParaRPr lang="fr-FR" sz="2800" dirty="0"/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uand ? À la sortie du tribunal après le procès où le berger a gagné.</a:t>
            </a:r>
          </a:p>
          <a:p>
            <a:pPr>
              <a:lnSpc>
                <a:spcPct val="150000"/>
              </a:lnSpc>
            </a:pPr>
            <a:endParaRPr lang="fr-FR" sz="2800" dirty="0"/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</a:rPr>
              <a:t>O</a:t>
            </a:r>
            <a:r>
              <a:rPr lang="fr-FR" sz="2800" dirty="0"/>
              <a:t>ù? Devant le tribunal.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DA76363-0162-444E-A194-7C3F4E19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109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97CACC-BD46-4611-9F02-D277BA798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879" y="1124953"/>
            <a:ext cx="10996223" cy="5367921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Pour se faire un bon film de l’histoire, il faut imaginer la scène.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faut imaginer les personnages, et se mettre à leur place.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doit essayer de comprendre leurs émotions et leurs intentions.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pPr>
              <a:lnSpc>
                <a:spcPct val="150000"/>
              </a:lnSpc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46E26A4-B099-49DA-AE75-4067E5AF0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097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terminé l’histoire du Petit Prince.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BA0D84-3462-446E-AFC6-BA42584D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dirty="0"/>
              <a:t>Hypothèses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9F26F9-6B84-4634-8841-7C54C04C9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338" y="1690688"/>
            <a:ext cx="10758408" cy="1077912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votre avis, que va-il se passer 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1B28AD-17A0-4F76-ADF6-F9DD568CBA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5938" y="935177"/>
            <a:ext cx="552773" cy="92989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0D8F648-81A6-472B-BE43-795638502E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063" y="186162"/>
            <a:ext cx="1213963" cy="1213963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DA4F1AF7-DF46-4AAD-9E8D-6B8D19F9D13E}"/>
              </a:ext>
            </a:extLst>
          </p:cNvPr>
          <p:cNvSpPr txBox="1">
            <a:spLocks/>
          </p:cNvSpPr>
          <p:nvPr/>
        </p:nvSpPr>
        <p:spPr>
          <a:xfrm>
            <a:off x="710338" y="3119993"/>
            <a:ext cx="10758408" cy="107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Parlez lentement, je note toutes vos propositions.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3BBFEFA-FABC-4A4F-B704-D2EBCA0BE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463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AAE841-8A91-480B-A361-3C94338A8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Collons et rangeons tout ça.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FADCB1-1F76-4996-8069-0783232C2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962" y="2134384"/>
            <a:ext cx="10515600" cy="13255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3200" dirty="0"/>
              <a:t>Voici le lexique de la semaine :</a:t>
            </a:r>
          </a:p>
          <a:p>
            <a:pPr marL="0" indent="0">
              <a:buNone/>
            </a:pPr>
            <a:r>
              <a:rPr lang="fr-FR" sz="3200" dirty="0"/>
              <a:t>On le note dans la partie lexique de notre classeur.</a:t>
            </a:r>
          </a:p>
          <a:p>
            <a:pPr marL="0" indent="0">
              <a:buNone/>
            </a:pPr>
            <a:r>
              <a:rPr lang="fr-FR" sz="3200" dirty="0"/>
              <a:t>Vous copiez le résumé.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0709161-E727-4429-8F3B-DDF10E2D273A}"/>
              </a:ext>
            </a:extLst>
          </p:cNvPr>
          <p:cNvSpPr txBox="1">
            <a:spLocks/>
          </p:cNvSpPr>
          <p:nvPr/>
        </p:nvSpPr>
        <p:spPr>
          <a:xfrm>
            <a:off x="838199" y="1929236"/>
            <a:ext cx="10778067" cy="889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32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E99E48-834A-4635-890D-052471583FF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251" y="78898"/>
            <a:ext cx="1898015" cy="189801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1030E41-A21C-4910-9293-7E61FD89D7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576" y="1839807"/>
            <a:ext cx="1098676" cy="109424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16D2D1F-5BF1-42A7-97EC-7667AB6F8B7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9914" y="3172601"/>
            <a:ext cx="849424" cy="946502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581A9D4-0024-4E66-8BCB-A833064881F3}"/>
              </a:ext>
            </a:extLst>
          </p:cNvPr>
          <p:cNvSpPr txBox="1">
            <a:spLocks/>
          </p:cNvSpPr>
          <p:nvPr/>
        </p:nvSpPr>
        <p:spPr>
          <a:xfrm>
            <a:off x="838200" y="3590006"/>
            <a:ext cx="10515600" cy="153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Je vous donne maintenant le texte complet pour votre entrainement en lecture.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E6F53ECA-BC97-4DDE-839A-31AFDAB49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403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EB34DB4-6EDE-4481-B8EE-009F63BD2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21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132189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celui-ci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 (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aucun</a:t>
            </a: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toujours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516AD6-A48E-47CB-A0E7-BD4189FB5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014" y="1978389"/>
            <a:ext cx="3702584" cy="15409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celui-ci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361BFD0-1C37-48F7-AFEC-6BA794D42D48}"/>
              </a:ext>
            </a:extLst>
          </p:cNvPr>
          <p:cNvSpPr txBox="1">
            <a:spLocks/>
          </p:cNvSpPr>
          <p:nvPr/>
        </p:nvSpPr>
        <p:spPr>
          <a:xfrm>
            <a:off x="526014" y="4409465"/>
            <a:ext cx="3954822" cy="132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A9B01E4-FA42-4141-8297-B80758326C1A}"/>
              </a:ext>
            </a:extLst>
          </p:cNvPr>
          <p:cNvSpPr txBox="1">
            <a:spLocks/>
          </p:cNvSpPr>
          <p:nvPr/>
        </p:nvSpPr>
        <p:spPr>
          <a:xfrm>
            <a:off x="4882375" y="2398653"/>
            <a:ext cx="3409377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098851FD-1224-4C28-AEBA-86854FDD4DE7}"/>
              </a:ext>
            </a:extLst>
          </p:cNvPr>
          <p:cNvSpPr txBox="1">
            <a:spLocks/>
          </p:cNvSpPr>
          <p:nvPr/>
        </p:nvSpPr>
        <p:spPr>
          <a:xfrm>
            <a:off x="4746391" y="4334432"/>
            <a:ext cx="4063154" cy="1359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  <a:p>
            <a:pPr marL="0" indent="0">
              <a:buNone/>
            </a:pPr>
            <a:endParaRPr lang="fr-FR" sz="6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F5B6D707-D28A-45F5-91E1-5B9EC0D401F9}"/>
              </a:ext>
            </a:extLst>
          </p:cNvPr>
          <p:cNvSpPr txBox="1">
            <a:spLocks/>
          </p:cNvSpPr>
          <p:nvPr/>
        </p:nvSpPr>
        <p:spPr>
          <a:xfrm>
            <a:off x="8291752" y="2205337"/>
            <a:ext cx="3702584" cy="1325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</a:t>
            </a: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6334A38-19C1-44AE-AB4F-25309EE6C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Regardons les un par un pour les photographier dans notre tête.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5C7EC427-DB7C-4684-AEF8-1AA84FFED0F7}"/>
              </a:ext>
            </a:extLst>
          </p:cNvPr>
          <p:cNvSpPr txBox="1">
            <a:spLocks/>
          </p:cNvSpPr>
          <p:nvPr/>
        </p:nvSpPr>
        <p:spPr>
          <a:xfrm>
            <a:off x="7720941" y="4375725"/>
            <a:ext cx="3497855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toujours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1EE8C3A2-A835-46E3-9AEF-56B4814FC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66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462090" y="1241821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38791" y="3344174"/>
            <a:ext cx="323582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216741" y="2374944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62090" y="3955444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192919" y="3881248"/>
            <a:ext cx="315302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610511" y="5202588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plus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6" name="Espace réservé du pied de page 15">
            <a:extLst>
              <a:ext uri="{FF2B5EF4-FFF2-40B4-BE49-F238E27FC236}">
                <a16:creationId xmlns:a16="http://schemas.microsoft.com/office/drawing/2014/main" id="{2C7F9687-0432-4EB2-8933-6619A8BD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surtout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tantôt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20089" y="2524901"/>
            <a:ext cx="3103069" cy="97892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724263" y="3788614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64FDAD-92C7-4399-9E2C-B93C6FBB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les dicte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C8CED5-840D-4515-AA8E-F56976B000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2457" y="2117976"/>
            <a:ext cx="2668305" cy="2668305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7EC25C2-337F-4C4C-BAF7-9FD6C43C9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148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0D43EE6-5025-4638-9EB1-5EBB93F3F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280A912-FA75-4723-87DE-2BADF8887120}"/>
              </a:ext>
            </a:extLst>
          </p:cNvPr>
          <p:cNvSpPr txBox="1"/>
          <p:nvPr/>
        </p:nvSpPr>
        <p:spPr>
          <a:xfrm>
            <a:off x="2630483" y="169068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celui-ci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 (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aucun</a:t>
            </a: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toujours</a:t>
            </a:r>
          </a:p>
        </p:txBody>
      </p:sp>
    </p:spTree>
    <p:extLst>
      <p:ext uri="{BB962C8B-B14F-4D97-AF65-F5344CB8AC3E}">
        <p14:creationId xmlns:p14="http://schemas.microsoft.com/office/powerpoint/2010/main" val="11934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654"/>
            <a:ext cx="10515600" cy="1325563"/>
          </a:xfrm>
        </p:spPr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Aujourd’hui nous démarrons une nouvelle période.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230"/>
            <a:ext cx="10515600" cy="474273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 thème de la période est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la ruse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lirons </a:t>
            </a:r>
            <a:r>
              <a:rPr lang="fr-FR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plusieurs types d’histoires.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avons des objectifs précis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Avoir un classeur propre, et faire le travail demandé avec soin.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travaillerons sur la ruse, la force et les fables.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Evidemment nous continuons le travail d’entrainement à la lecture, d’étude de la langue et le futur en conjugaison.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8A1592-1F2B-4D00-8DE3-345F950D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lirons la fin du texte.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sur la phrase injonctive.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Copier les mots de la semaine.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questions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accusé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326046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 conseils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Il est temps. 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2" y="2969509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Viens ici !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968438" y="3319444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judicieux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le berger 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aventures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56545" y="5466395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crainte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761731" y="4595625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Ne t’inquiète pas !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scène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tribunal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courage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raisonnablement.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songer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arrêter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bouger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60974" y="314886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Malheur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occasion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N’ayez pas peur.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en prison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procès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 sottises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explications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l’avocat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 juge</a:t>
            </a:r>
            <a:endParaRPr lang="fr-FR" sz="4000" b="1" dirty="0">
              <a:solidFill>
                <a:srgbClr val="CC0000"/>
              </a:solidFill>
              <a:latin typeface="CrayonL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6C06B3-09EB-40F2-A786-AE9B9AA3A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358" y="828136"/>
            <a:ext cx="11153274" cy="559672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L’objectif est toujours de se fabriquer une représentation mentale d’un texte mais surtout de comprendre les émotions des personnages.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faudra à chaque fois se mettre à la place de chaque personnage pour comprendre si il a raison ou tord, s’il est gentil ou méchant.</a:t>
            </a:r>
          </a:p>
          <a:p>
            <a:pPr>
              <a:lnSpc>
                <a:spcPct val="150000"/>
              </a:lnSpc>
            </a:pP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r-FR" sz="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A7FE0CC-821B-406E-A134-AE0407A4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747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4F4AB1-8B90-4A22-A23A-5502A4CD8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306" y="814541"/>
            <a:ext cx="10515600" cy="220779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 je vous dis la ruse.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À quoi pensez-vous ?</a:t>
            </a:r>
          </a:p>
          <a:p>
            <a:pPr lvl="1">
              <a:lnSpc>
                <a:spcPct val="150000"/>
              </a:lnSpc>
            </a:pPr>
            <a:endParaRPr lang="fr-FR" dirty="0"/>
          </a:p>
          <a:p>
            <a:pPr lvl="1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F083840-F0F8-4A90-A18C-5922DFB905B1}"/>
              </a:ext>
            </a:extLst>
          </p:cNvPr>
          <p:cNvSpPr txBox="1"/>
          <p:nvPr/>
        </p:nvSpPr>
        <p:spPr>
          <a:xfrm>
            <a:off x="835094" y="1748909"/>
            <a:ext cx="109451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B63DBF4-7FC7-4EC0-B46E-FCD1DEDC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BD43F0-7BB0-4B48-8C67-01ADDF923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4160" y="536886"/>
            <a:ext cx="5976036" cy="398402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851E5A5-8382-4DF7-B931-A2F33381A460}"/>
              </a:ext>
            </a:extLst>
          </p:cNvPr>
          <p:cNvSpPr txBox="1"/>
          <p:nvPr/>
        </p:nvSpPr>
        <p:spPr>
          <a:xfrm>
            <a:off x="835094" y="4308873"/>
            <a:ext cx="6017398" cy="1682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Pourquoi à votre avis je pense que cette image illustre bien la ruse?</a:t>
            </a:r>
          </a:p>
        </p:txBody>
      </p:sp>
    </p:spTree>
    <p:extLst>
      <p:ext uri="{BB962C8B-B14F-4D97-AF65-F5344CB8AC3E}">
        <p14:creationId xmlns:p14="http://schemas.microsoft.com/office/powerpoint/2010/main" val="101440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60A6D3-BF6F-44BE-BA43-3C5E74B0C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358" y="1523782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Si je vous montre ça ….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à quoi pensez-vous ? (notez votre réponse, sans la dire.)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C13C7B1-C6CA-4B94-8A0D-AC490A968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530C4D36-2FEA-4987-AAEA-05EB3548BF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51652" y="2931525"/>
            <a:ext cx="4690115" cy="314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21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55CBC4-8CBF-42BC-BD1D-28AFE90C6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chaque histoire, nous verrons la ruse.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2158C3-035D-4671-9E4B-7EB6553F0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83747" cy="4351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chaque fois, on se demandera pourquoi l’histoire est une ruse?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Quelle différence y aurait-il entre la ruse et la tromperie ?</a:t>
            </a:r>
          </a:p>
          <a:p>
            <a:pPr>
              <a:lnSpc>
                <a:spcPct val="150000"/>
              </a:lnSpc>
            </a:pPr>
            <a:r>
              <a:rPr lang="fr-FR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général la ruse est une astuce. Il n’y a pas trop de possibilité de punir car ce sont les autres qui se font avoir. 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0830DDD-4F2D-4245-9732-A2781DE6A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86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texte de cette semaine est </a:t>
            </a:r>
            <a:r>
              <a:rPr lang="fr-FR" b="1" dirty="0"/>
              <a:t>une farce</a:t>
            </a:r>
            <a:r>
              <a:rPr lang="fr-FR" dirty="0"/>
              <a:t>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465243"/>
            <a:ext cx="11160086" cy="502763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70000"/>
              </a:lnSpc>
            </a:pPr>
            <a:r>
              <a:rPr lang="fr-FR" dirty="0"/>
              <a:t>Une farce, dans la langage de tous les jours, c’est une blague.</a:t>
            </a:r>
          </a:p>
          <a:p>
            <a:pPr>
              <a:lnSpc>
                <a:spcPct val="170000"/>
              </a:lnSpc>
            </a:pPr>
            <a:r>
              <a:rPr lang="fr-FR" dirty="0"/>
              <a:t>En cuisine, la farce, c’est la viande qu’on met à l’intérieur. (tomate farcie)</a:t>
            </a:r>
          </a:p>
          <a:p>
            <a:endParaRPr lang="fr-FR" dirty="0"/>
          </a:p>
          <a:p>
            <a:pPr>
              <a:lnSpc>
                <a:spcPct val="150000"/>
              </a:lnSpc>
            </a:pPr>
            <a:r>
              <a:rPr lang="fr-FR" dirty="0"/>
              <a:t>En littérature, la farce est une sorte de texte bien précise.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Une farce est une petite pièce comique, à l’intrigue très simple.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Ce genre est apparu au Moyen Âge, époque à laquelle on jouait de longues pièces religieuses.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Les farces étaient proposées entre les épisodes pour distraire le public : elles avaient donc pour rôle de « farcir », de remplir les pauses ; leur nom vient de là.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7ED5AC-93FD-4D04-94C4-470318F8C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Farce de maître </a:t>
            </a:r>
            <a:r>
              <a:rPr lang="fr-FR" dirty="0" err="1"/>
              <a:t>Pathelin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C0BBB8-C8A1-426B-AAD9-909C1FBD6F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ne savons pas à l’heure actuelle qui est l’auteur de La Farce de maître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Elle a été, et est encore, souvent racontée, jouée au théâtre.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986944B-C7D4-4AA2-B5E6-BA73E0A8B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5963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13481</TotalTime>
  <Words>1458</Words>
  <Application>Microsoft Office PowerPoint</Application>
  <PresentationFormat>Grand écran</PresentationFormat>
  <Paragraphs>274</Paragraphs>
  <Slides>34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50" baseType="lpstr">
      <vt:lpstr>Agency FB</vt:lpstr>
      <vt:lpstr>Arial</vt:lpstr>
      <vt:lpstr>Arial Unicode MS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Aujourd’hui nous démarrons une nouvelle période. </vt:lpstr>
      <vt:lpstr>Présentation PowerPoint</vt:lpstr>
      <vt:lpstr>Présentation PowerPoint</vt:lpstr>
      <vt:lpstr>Si je vous montre ça …. à quoi pensez-vous ? (notez votre réponse, sans la dire.)</vt:lpstr>
      <vt:lpstr>Dans chaque histoire, nous verrons la ruse.</vt:lpstr>
      <vt:lpstr>Le texte de cette semaine est une farce.</vt:lpstr>
      <vt:lpstr>La Farce de maître Pathelin</vt:lpstr>
      <vt:lpstr>Les mots difficiles :</vt:lpstr>
      <vt:lpstr>Les mots difficiles :</vt:lpstr>
      <vt:lpstr>Présentation PowerPoint</vt:lpstr>
      <vt:lpstr>Présentation PowerPoint</vt:lpstr>
      <vt:lpstr>Présentation PowerPoint</vt:lpstr>
      <vt:lpstr>Questions : </vt:lpstr>
      <vt:lpstr>Questions : </vt:lpstr>
      <vt:lpstr>On se pose des questions  pour le résumé:</vt:lpstr>
      <vt:lpstr>Présentation PowerPoint</vt:lpstr>
      <vt:lpstr>Présentation PowerPoint</vt:lpstr>
      <vt:lpstr>Hypothèses : </vt:lpstr>
      <vt:lpstr>Collons et rangeons tout ça.</vt:lpstr>
      <vt:lpstr>Lecture entrainement.</vt:lpstr>
      <vt:lpstr>Les scores :</vt:lpstr>
      <vt:lpstr>Les mots invariables de la semaine : </vt:lpstr>
      <vt:lpstr>Regardons les un par un pour les photographier dans notre tête.</vt:lpstr>
      <vt:lpstr>Lecture rapide : chacun son tour</vt:lpstr>
      <vt:lpstr>Présentation PowerPoint</vt:lpstr>
      <vt:lpstr>Je vous les dicte :</vt:lpstr>
      <vt:lpstr>Correction :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167</cp:revision>
  <dcterms:created xsi:type="dcterms:W3CDTF">2021-07-07T15:19:39Z</dcterms:created>
  <dcterms:modified xsi:type="dcterms:W3CDTF">2022-04-12T13:22:11Z</dcterms:modified>
</cp:coreProperties>
</file>