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688" r:id="rId4"/>
    <p:sldId id="829" r:id="rId5"/>
    <p:sldId id="259" r:id="rId6"/>
    <p:sldId id="676" r:id="rId7"/>
    <p:sldId id="279" r:id="rId8"/>
    <p:sldId id="306" r:id="rId9"/>
    <p:sldId id="693" r:id="rId10"/>
    <p:sldId id="694" r:id="rId11"/>
    <p:sldId id="695" r:id="rId12"/>
    <p:sldId id="697" r:id="rId13"/>
    <p:sldId id="696" r:id="rId14"/>
    <p:sldId id="647" r:id="rId15"/>
    <p:sldId id="510" r:id="rId16"/>
    <p:sldId id="389" r:id="rId17"/>
    <p:sldId id="512" r:id="rId18"/>
    <p:sldId id="698" r:id="rId19"/>
    <p:sldId id="830" r:id="rId20"/>
    <p:sldId id="340" r:id="rId21"/>
    <p:sldId id="831" r:id="rId22"/>
    <p:sldId id="832" r:id="rId23"/>
    <p:sldId id="341" r:id="rId24"/>
    <p:sldId id="354" r:id="rId25"/>
    <p:sldId id="357" r:id="rId26"/>
    <p:sldId id="825" r:id="rId27"/>
    <p:sldId id="821" r:id="rId28"/>
    <p:sldId id="823" r:id="rId29"/>
    <p:sldId id="751" r:id="rId30"/>
    <p:sldId id="833" r:id="rId31"/>
    <p:sldId id="834" r:id="rId32"/>
    <p:sldId id="608" r:id="rId33"/>
    <p:sldId id="609" r:id="rId34"/>
    <p:sldId id="610" r:id="rId35"/>
    <p:sldId id="611" r:id="rId36"/>
    <p:sldId id="6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12/04/2022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40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48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Tu plaisantes ! Comment ! Je n’aurai rien d’autre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Tu continues avec tes sottises ! Et à qui crois-tu vendre tes idioties ? Sais-tu ce qu’il en est ? Cesse de me rebattre les oreilles avec ton « Bê ! », et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Je n’en tirerai pas la moindre pièce ! (Au berger) De qui crois-tu te jouer ? […] Par saint Jacques, si je trouvais un bon sergent, je te ferais arrêter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67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Oui, Bê ! Qu’on me pende si je ne trouve pas un sergent ! Malheur à lui s’il ne te met pas en prison ! (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s’en va, laissant seul le berger.)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S’il m’attrape, je lui pardonne ! (Le berger s’en va rapidement.)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La Farce de maître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traduction d’Alain Migé, © Éditions Larousse, 2013.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36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A31112-040C-4926-8C3A-E6C70D6B0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6562"/>
          </a:xfrm>
        </p:spPr>
        <p:txBody>
          <a:bodyPr/>
          <a:lstStyle/>
          <a:p>
            <a:r>
              <a:rPr lang="fr-FR" dirty="0"/>
              <a:t>Questions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FA679F-A097-42BC-BD83-544DE7B06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015" y="1647407"/>
            <a:ext cx="10515600" cy="386102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Qui a enseigné au berger cette façon de répondre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Pourquoi l’avocat ne pourra pas aller se plaindre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r>
              <a:rPr lang="fr-FR" dirty="0">
                <a:solidFill>
                  <a:schemeClr val="accent1"/>
                </a:solidFill>
              </a:rPr>
              <a:t>Pourquoi c’est drôle ?</a:t>
            </a: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E0BC01-F594-4286-AFC4-03BC3288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025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E1572-4242-4488-AD65-663BA4FF6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8C6B2F-E762-4A62-A28E-169DEEB9E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Le berger utilise contre maître </a:t>
            </a:r>
            <a:r>
              <a:rPr lang="fr-FR" dirty="0" err="1"/>
              <a:t>Pathelin</a:t>
            </a:r>
            <a:r>
              <a:rPr lang="fr-FR" dirty="0"/>
              <a:t> quelque chose que celui-ci lui avait appris et même conseillé de faire.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>
              <a:lnSpc>
                <a:spcPct val="150000"/>
              </a:lnSpc>
            </a:pPr>
            <a:r>
              <a:rPr lang="fr-FR" dirty="0"/>
              <a:t>Le berger est donc particulièrement rusé.</a:t>
            </a:r>
          </a:p>
          <a:p>
            <a:pPr>
              <a:lnSpc>
                <a:spcPct val="150000"/>
              </a:lnSpc>
            </a:pPr>
            <a:r>
              <a:rPr lang="fr-FR" dirty="0"/>
              <a:t>Maitre </a:t>
            </a:r>
            <a:r>
              <a:rPr lang="fr-FR" dirty="0" err="1"/>
              <a:t>Pathelin</a:t>
            </a:r>
            <a:r>
              <a:rPr lang="fr-FR" dirty="0"/>
              <a:t> c’est bien fait avoir.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388B384-C75A-4301-A813-7CF265D71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190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(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</a:t>
            </a: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toujours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462090" y="1241821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1" y="3344174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216741" y="2374944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192919" y="3881248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plus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surtout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tantôt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maintenant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724263" y="3788614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sauf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reprise leçon : le futur.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877" y="1825625"/>
            <a:ext cx="10780923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futur c’est ce qui arrivera plus tard.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demain, tout à l’heure, la semaine prochaine, l’année prochaine, dans 1 minute, bientôt……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Dans un an, après demain, la prochaine fois, quand je serai grand…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CE3C2-F030-4633-B0DD-5B565067C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696" y="365125"/>
            <a:ext cx="2230686" cy="22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82DFFB-ACF4-4F3B-9466-E025CCB0B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C’est un temps que j’aime bien…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218908-95CA-4497-89EB-E485CD273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/>
              <a:t>… car ce sont toujours les mêmes terminaisons.</a:t>
            </a:r>
          </a:p>
          <a:p>
            <a:pPr marL="0" indent="0">
              <a:buNone/>
            </a:pPr>
            <a:endParaRPr lang="fr-FR" sz="3600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FF0000"/>
                </a:solidFill>
              </a:rPr>
              <a:t>ai – as – a – </a:t>
            </a:r>
            <a:r>
              <a:rPr lang="fr-FR" sz="4800" dirty="0" err="1">
                <a:solidFill>
                  <a:srgbClr val="FF0000"/>
                </a:solidFill>
              </a:rPr>
              <a:t>ons</a:t>
            </a:r>
            <a:r>
              <a:rPr lang="fr-FR" sz="4800" dirty="0">
                <a:solidFill>
                  <a:srgbClr val="FF0000"/>
                </a:solidFill>
              </a:rPr>
              <a:t> – </a:t>
            </a:r>
            <a:r>
              <a:rPr lang="fr-FR" sz="4800" dirty="0" err="1">
                <a:solidFill>
                  <a:srgbClr val="FF0000"/>
                </a:solidFill>
              </a:rPr>
              <a:t>ez</a:t>
            </a:r>
            <a:r>
              <a:rPr lang="fr-FR" sz="4800" dirty="0">
                <a:solidFill>
                  <a:srgbClr val="FF0000"/>
                </a:solidFill>
              </a:rPr>
              <a:t> – ont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F756F6-90D1-4CDD-94CD-BAE3AB2B4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236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l’histoire de la farce de Maitre </a:t>
            </a:r>
            <a:r>
              <a:rPr lang="fr-FR" sz="3200" dirty="0" err="1"/>
              <a:t>Pathelin</a:t>
            </a:r>
            <a:r>
              <a:rPr lang="fr-FR" sz="3200" dirty="0"/>
              <a:t>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révisé les mots de la semaine. 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futur.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46417" y="596312"/>
            <a:ext cx="11499166" cy="5892623"/>
          </a:xfrm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FR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et 2 </a:t>
            </a:r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groupe : on garde le verbe à l’infinitif.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ajoute les terminaisons : 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– as – a – </a:t>
            </a: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ont.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Ex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			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		      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			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ils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038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994E73-51CC-46CD-9C10-181E58206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Exemple : parler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D67CDE-0E7B-4D77-B83D-1AC1C0DB4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3467"/>
            <a:ext cx="737212" cy="609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F362B31-FE30-4713-9C63-AA7B2FBB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621FF82E-9F4C-47C4-982A-60E09871540D}"/>
              </a:ext>
            </a:extLst>
          </p:cNvPr>
          <p:cNvSpPr txBox="1">
            <a:spLocks/>
          </p:cNvSpPr>
          <p:nvPr/>
        </p:nvSpPr>
        <p:spPr>
          <a:xfrm>
            <a:off x="1470292" y="1815563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80A0AF-73FA-450E-B614-7E62323F75F4}"/>
              </a:ext>
            </a:extLst>
          </p:cNvPr>
          <p:cNvSpPr txBox="1">
            <a:spLocks/>
          </p:cNvSpPr>
          <p:nvPr/>
        </p:nvSpPr>
        <p:spPr>
          <a:xfrm>
            <a:off x="2665164" y="1927952"/>
            <a:ext cx="650913" cy="5586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FD4D50A-302D-494A-A24F-540E148CD549}"/>
              </a:ext>
            </a:extLst>
          </p:cNvPr>
          <p:cNvSpPr txBox="1">
            <a:spLocks/>
          </p:cNvSpPr>
          <p:nvPr/>
        </p:nvSpPr>
        <p:spPr>
          <a:xfrm>
            <a:off x="838200" y="2561421"/>
            <a:ext cx="737212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62D42E8D-8503-45CC-8E22-1A89B6DE5BE8}"/>
              </a:ext>
            </a:extLst>
          </p:cNvPr>
          <p:cNvSpPr txBox="1">
            <a:spLocks/>
          </p:cNvSpPr>
          <p:nvPr/>
        </p:nvSpPr>
        <p:spPr>
          <a:xfrm>
            <a:off x="1454229" y="2508704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21DE9D9A-2E31-4790-A5AD-8734E55360D8}"/>
              </a:ext>
            </a:extLst>
          </p:cNvPr>
          <p:cNvSpPr txBox="1">
            <a:spLocks/>
          </p:cNvSpPr>
          <p:nvPr/>
        </p:nvSpPr>
        <p:spPr>
          <a:xfrm>
            <a:off x="2643130" y="2575939"/>
            <a:ext cx="650913" cy="5586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CAE65D7-A6BA-4BE6-B33C-2B8FE14A667D}"/>
              </a:ext>
            </a:extLst>
          </p:cNvPr>
          <p:cNvSpPr txBox="1">
            <a:spLocks/>
          </p:cNvSpPr>
          <p:nvPr/>
        </p:nvSpPr>
        <p:spPr>
          <a:xfrm>
            <a:off x="838200" y="3317032"/>
            <a:ext cx="737212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52301A2-B7EF-4F60-B503-3A2214B5A7E7}"/>
              </a:ext>
            </a:extLst>
          </p:cNvPr>
          <p:cNvSpPr txBox="1">
            <a:spLocks/>
          </p:cNvSpPr>
          <p:nvPr/>
        </p:nvSpPr>
        <p:spPr>
          <a:xfrm>
            <a:off x="1454229" y="3254749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1215E396-D0DF-4768-A682-C891422C147B}"/>
              </a:ext>
            </a:extLst>
          </p:cNvPr>
          <p:cNvSpPr txBox="1">
            <a:spLocks/>
          </p:cNvSpPr>
          <p:nvPr/>
        </p:nvSpPr>
        <p:spPr>
          <a:xfrm>
            <a:off x="2643129" y="3331224"/>
            <a:ext cx="650913" cy="5586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AC23CB2-8A31-47F0-856D-6D5F232A195F}"/>
              </a:ext>
            </a:extLst>
          </p:cNvPr>
          <p:cNvSpPr txBox="1">
            <a:spLocks/>
          </p:cNvSpPr>
          <p:nvPr/>
        </p:nvSpPr>
        <p:spPr>
          <a:xfrm>
            <a:off x="331424" y="3933339"/>
            <a:ext cx="1243988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31B363C-801E-4B08-951C-AF48C454D190}"/>
              </a:ext>
            </a:extLst>
          </p:cNvPr>
          <p:cNvSpPr txBox="1">
            <a:spLocks/>
          </p:cNvSpPr>
          <p:nvPr/>
        </p:nvSpPr>
        <p:spPr>
          <a:xfrm>
            <a:off x="1442290" y="3879107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F155CDAF-E120-40B4-B38F-2DE6D183D9A3}"/>
              </a:ext>
            </a:extLst>
          </p:cNvPr>
          <p:cNvSpPr txBox="1">
            <a:spLocks/>
          </p:cNvSpPr>
          <p:nvPr/>
        </p:nvSpPr>
        <p:spPr>
          <a:xfrm>
            <a:off x="2643129" y="3933339"/>
            <a:ext cx="970402" cy="667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76510763-B445-450B-BEF9-314DE6D8C16B}"/>
              </a:ext>
            </a:extLst>
          </p:cNvPr>
          <p:cNvSpPr txBox="1">
            <a:spLocks/>
          </p:cNvSpPr>
          <p:nvPr/>
        </p:nvSpPr>
        <p:spPr>
          <a:xfrm>
            <a:off x="331424" y="4555471"/>
            <a:ext cx="1243988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24D3C25A-1553-4C2C-B50D-2BAA4BB68D10}"/>
              </a:ext>
            </a:extLst>
          </p:cNvPr>
          <p:cNvSpPr txBox="1">
            <a:spLocks/>
          </p:cNvSpPr>
          <p:nvPr/>
        </p:nvSpPr>
        <p:spPr>
          <a:xfrm>
            <a:off x="1575412" y="4488210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88A0CF64-95A5-46D6-AAA3-2005E7EE26F1}"/>
              </a:ext>
            </a:extLst>
          </p:cNvPr>
          <p:cNvSpPr txBox="1">
            <a:spLocks/>
          </p:cNvSpPr>
          <p:nvPr/>
        </p:nvSpPr>
        <p:spPr>
          <a:xfrm>
            <a:off x="2796448" y="4543471"/>
            <a:ext cx="970402" cy="667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2B35AFF6-CBEC-4232-A041-A7FFDB4D05BC}"/>
              </a:ext>
            </a:extLst>
          </p:cNvPr>
          <p:cNvSpPr txBox="1">
            <a:spLocks/>
          </p:cNvSpPr>
          <p:nvPr/>
        </p:nvSpPr>
        <p:spPr>
          <a:xfrm>
            <a:off x="865283" y="5204989"/>
            <a:ext cx="1243988" cy="609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ils 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8459E2F0-1946-47EF-ACF8-F230E510241B}"/>
              </a:ext>
            </a:extLst>
          </p:cNvPr>
          <p:cNvSpPr txBox="1">
            <a:spLocks/>
          </p:cNvSpPr>
          <p:nvPr/>
        </p:nvSpPr>
        <p:spPr>
          <a:xfrm>
            <a:off x="1494392" y="5176554"/>
            <a:ext cx="1916936" cy="906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D2BA256B-89D4-4F84-9EE5-E22C9AE5AE7C}"/>
              </a:ext>
            </a:extLst>
          </p:cNvPr>
          <p:cNvSpPr txBox="1">
            <a:spLocks/>
          </p:cNvSpPr>
          <p:nvPr/>
        </p:nvSpPr>
        <p:spPr>
          <a:xfrm>
            <a:off x="2643129" y="5227023"/>
            <a:ext cx="970402" cy="667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636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08282E-EA97-4284-8F17-A95F8357C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verbes du 3</a:t>
            </a:r>
            <a:r>
              <a:rPr lang="fr-FR" baseline="30000" dirty="0"/>
              <a:t>ème</a:t>
            </a:r>
            <a:r>
              <a:rPr lang="fr-FR" dirty="0"/>
              <a:t> groupe au futur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542823-FE14-4FDA-ACD6-61F85AFEB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Pour conjuguer un verbe du 3</a:t>
            </a:r>
            <a:r>
              <a:rPr lang="fr-FR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groupe au futur, j’ajoute les terminaisons</a:t>
            </a:r>
          </a:p>
          <a:p>
            <a:pPr marL="0" indent="0" algn="ctr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 – as – a – </a:t>
            </a:r>
            <a:r>
              <a:rPr lang="fr-FR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ons</a:t>
            </a:r>
            <a:r>
              <a:rPr lang="fr-FR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fr-FR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ez</a:t>
            </a:r>
            <a:r>
              <a:rPr lang="fr-FR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-ont</a:t>
            </a:r>
            <a:endParaRPr lang="fr-FR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 radical du futur.</a:t>
            </a: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ne connais pas bien le radical, je me dis dans ma tête « demain ».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C45A15E-F840-472F-B0E8-51EF833C0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4752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49217" y="1924777"/>
            <a:ext cx="3458378" cy="4351338"/>
          </a:xfrm>
        </p:spPr>
        <p:txBody>
          <a:bodyPr/>
          <a:lstStyle/>
          <a:p>
            <a:r>
              <a:rPr lang="fr-FR" sz="3600" dirty="0"/>
              <a:t>Être :</a:t>
            </a:r>
          </a:p>
          <a:p>
            <a:pPr marL="0" indent="0">
              <a:buNone/>
            </a:pPr>
            <a:r>
              <a:rPr lang="fr-FR" sz="3600" dirty="0"/>
              <a:t>Je ser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ser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ser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serons</a:t>
            </a:r>
          </a:p>
          <a:p>
            <a:pPr marL="0" indent="0">
              <a:buNone/>
            </a:pPr>
            <a:r>
              <a:rPr lang="fr-FR" sz="3600" dirty="0"/>
              <a:t>Vous ser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ser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CA36A43-0C9F-4C12-BD1C-1A4DC99CAB3F}"/>
              </a:ext>
            </a:extLst>
          </p:cNvPr>
          <p:cNvSpPr txBox="1"/>
          <p:nvPr/>
        </p:nvSpPr>
        <p:spPr>
          <a:xfrm>
            <a:off x="2776251" y="503098"/>
            <a:ext cx="4483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Demain …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3A8BDDA-E8F4-4560-8FCE-C0D876FE897C}"/>
              </a:ext>
            </a:extLst>
          </p:cNvPr>
          <p:cNvSpPr txBox="1">
            <a:spLocks/>
          </p:cNvSpPr>
          <p:nvPr/>
        </p:nvSpPr>
        <p:spPr>
          <a:xfrm>
            <a:off x="6096000" y="1924777"/>
            <a:ext cx="345837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avoir 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J’aur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Tu aur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Il aur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aurons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Vous aur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Ils aur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48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/>
              <a:t>faire :</a:t>
            </a:r>
          </a:p>
          <a:p>
            <a:pPr marL="0" indent="0">
              <a:buNone/>
            </a:pPr>
            <a:r>
              <a:rPr lang="fr-FR" sz="3600" dirty="0"/>
              <a:t>Je fer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fer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fer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fer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fer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fer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10" y="1790752"/>
            <a:ext cx="2819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aller :</a:t>
            </a:r>
          </a:p>
          <a:p>
            <a:pPr marL="0" indent="0">
              <a:buNone/>
            </a:pPr>
            <a:r>
              <a:rPr lang="fr-FR" sz="3600" dirty="0"/>
              <a:t>J’ ir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ir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ir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ir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ir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ir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9494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586429"/>
            <a:ext cx="10515600" cy="4590534"/>
          </a:xfrm>
        </p:spPr>
        <p:txBody>
          <a:bodyPr/>
          <a:lstStyle/>
          <a:p>
            <a:r>
              <a:rPr lang="fr-FR" sz="3600" dirty="0"/>
              <a:t>prendre :</a:t>
            </a:r>
          </a:p>
          <a:p>
            <a:pPr marL="0" indent="0">
              <a:buNone/>
            </a:pPr>
            <a:r>
              <a:rPr lang="fr-FR" sz="3600" dirty="0"/>
              <a:t>Je prendr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prendr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prendr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prendr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prendr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prendr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09" y="1551556"/>
            <a:ext cx="3630561" cy="4590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pouvoir :</a:t>
            </a:r>
          </a:p>
          <a:p>
            <a:pPr marL="0" indent="0">
              <a:buNone/>
            </a:pPr>
            <a:r>
              <a:rPr lang="fr-FR" sz="3600" dirty="0"/>
              <a:t>Je pourr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pourr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pourr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pourr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pourr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pourr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4DE62-132B-49ED-B2C2-C7B8E5DE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la leçon.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B7D90E-C5E4-424F-BC6C-4953FAB3D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4F8C95-938D-402C-99F5-E0BFC1E283E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076881" cy="307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851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5C09CB6-1E01-49C3-AC18-E33ED9A1E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616" y="1530560"/>
            <a:ext cx="8016518" cy="184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B02660A-5B9F-421A-800C-CC6F23646048}"/>
              </a:ext>
            </a:extLst>
          </p:cNvPr>
          <p:cNvSpPr txBox="1"/>
          <p:nvPr/>
        </p:nvSpPr>
        <p:spPr>
          <a:xfrm>
            <a:off x="1336414" y="1285583"/>
            <a:ext cx="10093548" cy="1690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phrases suivantes, entoure  le verbe     en rouge.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berger demandera à maitre </a:t>
            </a:r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Pathelin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d’être son avocat. 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lui conseillera de faire l’idiot en répondant « Bê ! » à toutes les questions du juge.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39CAE187-1407-4819-9D09-2EA5FB2BA0E7}"/>
              </a:ext>
            </a:extLst>
          </p:cNvPr>
          <p:cNvSpPr/>
          <p:nvPr/>
        </p:nvSpPr>
        <p:spPr>
          <a:xfrm>
            <a:off x="5448621" y="1285583"/>
            <a:ext cx="1096351" cy="53577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60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40E5F5B4-C1A5-42B4-81A6-4E0D69D19F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93333"/>
            <a:ext cx="12620442" cy="2366152"/>
          </a:xfrm>
        </p:spPr>
      </p:pic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8F63BB-B0E5-409B-B1BE-F1355479E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 de l’exercice.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DCCAC4-BC58-462D-A31A-1C0FC43EA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2762"/>
            <a:ext cx="10515600" cy="884524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Les phrases seront dans la dictée de demain.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02A1D47-DDEF-4FAF-A589-AFB926D1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4BED3C-91CE-43CD-AB5F-D215063E0780}"/>
              </a:ext>
            </a:extLst>
          </p:cNvPr>
          <p:cNvSpPr txBox="1"/>
          <p:nvPr/>
        </p:nvSpPr>
        <p:spPr>
          <a:xfrm>
            <a:off x="616944" y="2787286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berger demandera à maitre </a:t>
            </a:r>
            <a:r>
              <a:rPr lang="fr-FR" sz="3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Pathelin</a:t>
            </a: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d’être son avocat. 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2DF2B8D-36C9-4E63-AA44-61C524639660}"/>
              </a:ext>
            </a:extLst>
          </p:cNvPr>
          <p:cNvSpPr/>
          <p:nvPr/>
        </p:nvSpPr>
        <p:spPr>
          <a:xfrm>
            <a:off x="2452034" y="2999360"/>
            <a:ext cx="2274203" cy="88452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EAC49EC-ACF5-4EDD-A75E-E1F0C216D007}"/>
              </a:ext>
            </a:extLst>
          </p:cNvPr>
          <p:cNvCxnSpPr/>
          <p:nvPr/>
        </p:nvCxnSpPr>
        <p:spPr>
          <a:xfrm>
            <a:off x="716096" y="3723440"/>
            <a:ext cx="165253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260C714-3F11-424F-B2DA-F8B62A2F8F72}"/>
              </a:ext>
            </a:extLst>
          </p:cNvPr>
          <p:cNvSpPr txBox="1"/>
          <p:nvPr/>
        </p:nvSpPr>
        <p:spPr>
          <a:xfrm>
            <a:off x="616943" y="4159597"/>
            <a:ext cx="11093985" cy="192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Celui-ci lui conseillera de faire l’idiot en répondant « Bê ! » à toutes les questions du juge.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BB3DF47-C233-43E1-8E10-407D5B2B2669}"/>
              </a:ext>
            </a:extLst>
          </p:cNvPr>
          <p:cNvSpPr/>
          <p:nvPr/>
        </p:nvSpPr>
        <p:spPr>
          <a:xfrm>
            <a:off x="2604434" y="4377776"/>
            <a:ext cx="2121803" cy="8552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AC4E3439-1F41-4511-B284-0D59ADE84EA9}"/>
              </a:ext>
            </a:extLst>
          </p:cNvPr>
          <p:cNvCxnSpPr>
            <a:cxnSpLocks/>
          </p:cNvCxnSpPr>
          <p:nvPr/>
        </p:nvCxnSpPr>
        <p:spPr>
          <a:xfrm>
            <a:off x="716096" y="5032611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DB45F40D-F10D-4D8C-AF6F-5C51D4C0C5BF}"/>
              </a:ext>
            </a:extLst>
          </p:cNvPr>
          <p:cNvSpPr/>
          <p:nvPr/>
        </p:nvSpPr>
        <p:spPr>
          <a:xfrm>
            <a:off x="2232362" y="5564104"/>
            <a:ext cx="272530" cy="47305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9E38D80-1998-4102-BC77-D4302AA8F715}"/>
              </a:ext>
            </a:extLst>
          </p:cNvPr>
          <p:cNvSpPr/>
          <p:nvPr/>
        </p:nvSpPr>
        <p:spPr>
          <a:xfrm>
            <a:off x="1624598" y="5569861"/>
            <a:ext cx="272530" cy="47305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3E71F89-C002-495C-B125-0344DE8B5F70}"/>
              </a:ext>
            </a:extLst>
          </p:cNvPr>
          <p:cNvSpPr/>
          <p:nvPr/>
        </p:nvSpPr>
        <p:spPr>
          <a:xfrm>
            <a:off x="4102731" y="5591016"/>
            <a:ext cx="272530" cy="47305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9DB0514-4716-48B7-888F-48A2F0AB3762}"/>
              </a:ext>
            </a:extLst>
          </p:cNvPr>
          <p:cNvSpPr/>
          <p:nvPr/>
        </p:nvSpPr>
        <p:spPr>
          <a:xfrm>
            <a:off x="8989764" y="3255363"/>
            <a:ext cx="242371" cy="468077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727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02A1D47-DDEF-4FAF-A589-AFB926D1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4BED3C-91CE-43CD-AB5F-D215063E0780}"/>
              </a:ext>
            </a:extLst>
          </p:cNvPr>
          <p:cNvSpPr txBox="1"/>
          <p:nvPr/>
        </p:nvSpPr>
        <p:spPr>
          <a:xfrm>
            <a:off x="716096" y="780382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L’avocat se fera avoir.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2DF2B8D-36C9-4E63-AA44-61C524639660}"/>
              </a:ext>
            </a:extLst>
          </p:cNvPr>
          <p:cNvSpPr/>
          <p:nvPr/>
        </p:nvSpPr>
        <p:spPr>
          <a:xfrm>
            <a:off x="2368627" y="1150918"/>
            <a:ext cx="1344057" cy="56561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EAC49EC-ACF5-4EDD-A75E-E1F0C216D007}"/>
              </a:ext>
            </a:extLst>
          </p:cNvPr>
          <p:cNvCxnSpPr/>
          <p:nvPr/>
        </p:nvCxnSpPr>
        <p:spPr>
          <a:xfrm>
            <a:off x="699181" y="1630235"/>
            <a:ext cx="165253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260C714-3F11-424F-B2DA-F8B62A2F8F72}"/>
              </a:ext>
            </a:extLst>
          </p:cNvPr>
          <p:cNvSpPr txBox="1"/>
          <p:nvPr/>
        </p:nvSpPr>
        <p:spPr>
          <a:xfrm>
            <a:off x="549007" y="2334955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berger sera plus malin que </a:t>
            </a:r>
            <a:r>
              <a:rPr lang="fr-FR" sz="32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Pathelin</a:t>
            </a: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BB3DF47-C233-43E1-8E10-407D5B2B2669}"/>
              </a:ext>
            </a:extLst>
          </p:cNvPr>
          <p:cNvSpPr/>
          <p:nvPr/>
        </p:nvSpPr>
        <p:spPr>
          <a:xfrm>
            <a:off x="2504892" y="2664071"/>
            <a:ext cx="797276" cy="6070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AC4E3439-1F41-4511-B284-0D59ADE84EA9}"/>
              </a:ext>
            </a:extLst>
          </p:cNvPr>
          <p:cNvCxnSpPr>
            <a:cxnSpLocks/>
          </p:cNvCxnSpPr>
          <p:nvPr/>
        </p:nvCxnSpPr>
        <p:spPr>
          <a:xfrm>
            <a:off x="699181" y="3255363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lipse 15">
            <a:extLst>
              <a:ext uri="{FF2B5EF4-FFF2-40B4-BE49-F238E27FC236}">
                <a16:creationId xmlns:a16="http://schemas.microsoft.com/office/drawing/2014/main" id="{D9DB0514-4716-48B7-888F-48A2F0AB3762}"/>
              </a:ext>
            </a:extLst>
          </p:cNvPr>
          <p:cNvSpPr/>
          <p:nvPr/>
        </p:nvSpPr>
        <p:spPr>
          <a:xfrm>
            <a:off x="4468124" y="5263324"/>
            <a:ext cx="242371" cy="468077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232FEA4-F027-4AC4-BA5C-C15A037C7CF0}"/>
              </a:ext>
            </a:extLst>
          </p:cNvPr>
          <p:cNvSpPr txBox="1"/>
          <p:nvPr/>
        </p:nvSpPr>
        <p:spPr>
          <a:xfrm>
            <a:off x="699181" y="3478574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L’homme ne payera plus.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7FED980-0278-471E-8CB2-82C001FB5682}"/>
              </a:ext>
            </a:extLst>
          </p:cNvPr>
          <p:cNvSpPr/>
          <p:nvPr/>
        </p:nvSpPr>
        <p:spPr>
          <a:xfrm>
            <a:off x="3031204" y="3819549"/>
            <a:ext cx="1441644" cy="802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94FF239-5B96-40C3-BF41-92F639D50E99}"/>
              </a:ext>
            </a:extLst>
          </p:cNvPr>
          <p:cNvCxnSpPr>
            <a:cxnSpLocks/>
          </p:cNvCxnSpPr>
          <p:nvPr/>
        </p:nvCxnSpPr>
        <p:spPr>
          <a:xfrm>
            <a:off x="768954" y="4396245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AC8F9573-AA51-4580-B089-0DD60E69AD93}"/>
              </a:ext>
            </a:extLst>
          </p:cNvPr>
          <p:cNvSpPr txBox="1"/>
          <p:nvPr/>
        </p:nvSpPr>
        <p:spPr>
          <a:xfrm>
            <a:off x="549007" y="4821740"/>
            <a:ext cx="11093985" cy="936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L’avocat partira sans son salaire..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C86B9DD6-ADC9-4789-9468-395CA53CF2A0}"/>
              </a:ext>
            </a:extLst>
          </p:cNvPr>
          <p:cNvSpPr/>
          <p:nvPr/>
        </p:nvSpPr>
        <p:spPr>
          <a:xfrm>
            <a:off x="2162589" y="5069447"/>
            <a:ext cx="1307724" cy="802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B0FE5F8D-DC43-497C-8DED-3DEC3336668C}"/>
              </a:ext>
            </a:extLst>
          </p:cNvPr>
          <p:cNvCxnSpPr>
            <a:cxnSpLocks/>
          </p:cNvCxnSpPr>
          <p:nvPr/>
        </p:nvCxnSpPr>
        <p:spPr>
          <a:xfrm>
            <a:off x="699181" y="5715219"/>
            <a:ext cx="1463408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1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/>
      <p:bldP spid="10" grpId="0" animBg="1"/>
      <p:bldP spid="16" grpId="0" animBg="1"/>
      <p:bldP spid="19" grpId="0"/>
      <p:bldP spid="20" grpId="0" animBg="1"/>
      <p:bldP spid="22" grpId="0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34646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la dictée.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je vous chronométrerai en lecture.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dirty="0"/>
              <a:t>Recopier les phrases de la dictée au propre</a:t>
            </a:r>
            <a:endParaRPr lang="fr-FR" sz="3600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questions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beaucoup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magistral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Il est temps. 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2" y="2969509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Viens ici !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le berger 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aventures 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Ne t’inquiète pas !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Malheur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N’ayez pas peur.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procès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l’avocat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2E35D2-F62C-4D92-A8DA-B57EC42D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7241"/>
          </a:xfrm>
        </p:spPr>
        <p:txBody>
          <a:bodyPr>
            <a:normAutofit fontScale="90000"/>
          </a:bodyPr>
          <a:lstStyle/>
          <a:p>
            <a:r>
              <a:rPr lang="fr-FR" dirty="0"/>
              <a:t>correction</a:t>
            </a:r>
          </a:p>
        </p:txBody>
      </p:sp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83DF1698-E894-49A2-8EA7-7BE54F5AF8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8108"/>
          <a:stretch/>
        </p:blipFill>
        <p:spPr>
          <a:xfrm>
            <a:off x="1164480" y="1554947"/>
            <a:ext cx="7373592" cy="2233653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9BC3C7-B5CB-4B54-903D-5CE0A0F7B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9BE6104-92C1-470C-A030-F0AD8509F72A}"/>
              </a:ext>
            </a:extLst>
          </p:cNvPr>
          <p:cNvSpPr txBox="1"/>
          <p:nvPr/>
        </p:nvSpPr>
        <p:spPr>
          <a:xfrm>
            <a:off x="5739788" y="3125603"/>
            <a:ext cx="35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1A14E6B-C87A-49FC-9A35-8D3ED8143B16}"/>
              </a:ext>
            </a:extLst>
          </p:cNvPr>
          <p:cNvSpPr txBox="1"/>
          <p:nvPr/>
        </p:nvSpPr>
        <p:spPr>
          <a:xfrm>
            <a:off x="1443209" y="2566701"/>
            <a:ext cx="35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EFB1AB5-C0EA-4722-8B17-D3355046C2FC}"/>
              </a:ext>
            </a:extLst>
          </p:cNvPr>
          <p:cNvSpPr txBox="1"/>
          <p:nvPr/>
        </p:nvSpPr>
        <p:spPr>
          <a:xfrm>
            <a:off x="1443209" y="3069654"/>
            <a:ext cx="35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399C79A-482F-4F71-894E-33AAD7EE59CD}"/>
              </a:ext>
            </a:extLst>
          </p:cNvPr>
          <p:cNvSpPr txBox="1"/>
          <p:nvPr/>
        </p:nvSpPr>
        <p:spPr>
          <a:xfrm>
            <a:off x="5903204" y="1945408"/>
            <a:ext cx="35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4D88E7C-EEE2-4C05-8751-E444D3E23839}"/>
              </a:ext>
            </a:extLst>
          </p:cNvPr>
          <p:cNvSpPr txBox="1"/>
          <p:nvPr/>
        </p:nvSpPr>
        <p:spPr>
          <a:xfrm>
            <a:off x="5903203" y="2511125"/>
            <a:ext cx="35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4770E0F-CD4E-4D0D-83EE-A18EE8DED970}"/>
              </a:ext>
            </a:extLst>
          </p:cNvPr>
          <p:cNvSpPr txBox="1"/>
          <p:nvPr/>
        </p:nvSpPr>
        <p:spPr>
          <a:xfrm>
            <a:off x="1529508" y="1945408"/>
            <a:ext cx="351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</a:p>
        </p:txBody>
      </p:sp>
    </p:spTree>
    <p:extLst>
      <p:ext uri="{BB962C8B-B14F-4D97-AF65-F5344CB8AC3E}">
        <p14:creationId xmlns:p14="http://schemas.microsoft.com/office/powerpoint/2010/main" val="65927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4F4AB1-8B90-4A22-A23A-5502A4CD8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306" y="814541"/>
            <a:ext cx="4777296" cy="220779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travaillons cette période sur la ruse.</a:t>
            </a:r>
          </a:p>
          <a:p>
            <a:pPr lvl="1">
              <a:lnSpc>
                <a:spcPct val="150000"/>
              </a:lnSpc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083840-F0F8-4A90-A18C-5922DFB905B1}"/>
              </a:ext>
            </a:extLst>
          </p:cNvPr>
          <p:cNvSpPr txBox="1"/>
          <p:nvPr/>
        </p:nvSpPr>
        <p:spPr>
          <a:xfrm>
            <a:off x="835094" y="1748909"/>
            <a:ext cx="10945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63DBF4-7FC7-4EC0-B46E-FCD1DEDC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BD43F0-7BB0-4B48-8C67-01ADDF92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598" y="536886"/>
            <a:ext cx="4697597" cy="313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>
              <a:lnSpc>
                <a:spcPct val="17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 Thibaut l’Agnelet a été accusé par son employeur de tuer ses moutons, ce qui est vrai. Pour son procès, le berger demande à maitre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Pathelin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d’être son avocat. Celui-ci lui conseille de faire l’idiot en répondant « Bê ! » à toutes les questions du juge. La scène suivante se passe à la sortie du tribunal.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57470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Dis donc, l’Agnelet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Viens ici, viens ! Ton affaire est-elle bien réglée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Ta partie adverse s’est retirée, ne dis plus « Bê ! », ce n’est pas la peine ! L’ai-je bien roulée ? Mes conseils n’étaient-ils pas judicieux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PATHELIN. – Diable ! On ne t’entendra pas : parle sans crainte ! Ne t’inquiète pas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Il est temps que je m’en aille ! Paie-moi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À dire vrai, tu as très bien tenu ton rôle, et ton attitude a été bonne. Ce qui a trompé le juge, c’est que tu t’es retenu de rire.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Il ne faut plus le dire ! Paie- moi bien maintenant et sans faire d’histoire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Qu’est-ce que ce « Bê ! » ? Parle raisonnablement. Paie-moi et je m’en irai.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BF22BFF-2900-4425-BBC9-C102561B4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604" y="6109440"/>
            <a:ext cx="110956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600771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Sais-tu quoi ? Je vais te dire une chose. Je te prie sans plus bêler de songer à me payer. J’en ai maintenant assez de tes bêlements. Vite, paie-moi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PATHELIN. – Tu te moques de moi ? Est-ce tout ce que tu feras ? Je te jure que tu me paieras, tu m’entends ? À moins que tu ne t’envoles ! Allons, mon argent !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BERGER. – Bê !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092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13627</TotalTime>
  <Words>1458</Words>
  <Application>Microsoft Office PowerPoint</Application>
  <PresentationFormat>Grand écran</PresentationFormat>
  <Paragraphs>292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51" baseType="lpstr"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Questions : </vt:lpstr>
      <vt:lpstr>Conclusion :</vt:lpstr>
      <vt:lpstr>Lecture entrainement.</vt:lpstr>
      <vt:lpstr>Les mots invariables de la semaine : </vt:lpstr>
      <vt:lpstr>Lecture rapide : chacun son tour</vt:lpstr>
      <vt:lpstr>Présentation PowerPoint</vt:lpstr>
      <vt:lpstr>reprise leçon : le futur.</vt:lpstr>
      <vt:lpstr>C’est un temps que j’aime bien…</vt:lpstr>
      <vt:lpstr>Présentation PowerPoint</vt:lpstr>
      <vt:lpstr>Exemple : parler</vt:lpstr>
      <vt:lpstr>Les verbes du 3ème groupe au futur :</vt:lpstr>
      <vt:lpstr>Présentation PowerPoint</vt:lpstr>
      <vt:lpstr>Présentation PowerPoint</vt:lpstr>
      <vt:lpstr>Présentation PowerPoint</vt:lpstr>
      <vt:lpstr>Collons la leçon.</vt:lpstr>
      <vt:lpstr>Exercices :</vt:lpstr>
      <vt:lpstr>Présentation PowerPoint</vt:lpstr>
      <vt:lpstr>Présentation PowerPoint</vt:lpstr>
      <vt:lpstr>Correction de l’exercice.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175</cp:revision>
  <dcterms:created xsi:type="dcterms:W3CDTF">2021-07-07T15:19:39Z</dcterms:created>
  <dcterms:modified xsi:type="dcterms:W3CDTF">2022-04-12T13:20:24Z</dcterms:modified>
</cp:coreProperties>
</file>