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3" r:id="rId2"/>
    <p:sldId id="257" r:id="rId3"/>
    <p:sldId id="688" r:id="rId4"/>
    <p:sldId id="829" r:id="rId5"/>
    <p:sldId id="259" r:id="rId6"/>
    <p:sldId id="523" r:id="rId7"/>
    <p:sldId id="677" r:id="rId8"/>
    <p:sldId id="676" r:id="rId9"/>
    <p:sldId id="279" r:id="rId10"/>
    <p:sldId id="306" r:id="rId11"/>
    <p:sldId id="693" r:id="rId12"/>
    <p:sldId id="694" r:id="rId13"/>
    <p:sldId id="695" r:id="rId14"/>
    <p:sldId id="697" r:id="rId15"/>
    <p:sldId id="696" r:id="rId16"/>
    <p:sldId id="647" r:id="rId17"/>
    <p:sldId id="510" r:id="rId18"/>
    <p:sldId id="389" r:id="rId19"/>
    <p:sldId id="512" r:id="rId20"/>
    <p:sldId id="698" r:id="rId21"/>
    <p:sldId id="830" r:id="rId22"/>
    <p:sldId id="340" r:id="rId23"/>
    <p:sldId id="831" r:id="rId24"/>
    <p:sldId id="341" r:id="rId25"/>
    <p:sldId id="354" r:id="rId26"/>
    <p:sldId id="825" r:id="rId27"/>
    <p:sldId id="821" r:id="rId28"/>
    <p:sldId id="823" r:id="rId29"/>
    <p:sldId id="751" r:id="rId30"/>
    <p:sldId id="608" r:id="rId31"/>
    <p:sldId id="609" r:id="rId32"/>
    <p:sldId id="610" r:id="rId33"/>
    <p:sldId id="611" r:id="rId34"/>
    <p:sldId id="612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Il est temps que je m’en aille !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À dire vrai, tu as très bien tenu ton rôle, et ton attitude a été bonne. Ce qui a trompé le juge, c’est que tu t’es retenu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Il ne faut plus le dire ! Paie- moi bien maintenant et sans faire d’histoire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Parle raisonnablement. Paie-moi et je m’en irai.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F22BFF-2900-4425-BBC9-C102561B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604" y="6109440"/>
            <a:ext cx="110956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60077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Sais-tu quoi ? Je vais te dire une chose. Je te prie sans plus bêler de songer à me payer. J’en ai maintenant assez de tes bêlements. Vite, paie-moi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Tu te moques de moi ? Est-ce tout ce que tu feras ? Je te jure que tu me paieras, tu m’entends ? À moins que tu ne t’envoles ! Allons, mon argent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092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plaisantes ! Comment ! Je n’aurai rien d’autre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continues avec tes sottises ! Et à qui crois-tu vendre tes idioties ? Sais-tu ce qu’il en est ? Cesse de me rebattre les oreilles avec ton « Bê ! », et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Je n’en tirerai pas la moindre pièce ! (Au berger) De qui crois-tu te jouer ? […] Par saint Jacques, si je trouvais un bon sergent, je te ferais arrêter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67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Oui, Bê ! Qu’on me pende si je ne trouve pas un sergent ! Malheur à lui s’il ne te met pas en prison ! (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s’en va, laissant seul le berger.)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S’il m’attrape, je lui pardonne ! (Le berger s’en va rapidement.)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traduction d’Alain Migé, © Éditions Larousse, 2013.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36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562"/>
          </a:xfrm>
        </p:spPr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015" y="1647407"/>
            <a:ext cx="10515600" cy="386102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Qui a enseigné au berger cette façon de répondre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l’avocat ne pourra pas aller se plaindre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c’est drôle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025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E1572-4242-4488-AD65-663BA4FF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8C6B2F-E762-4A62-A28E-169DEEB9E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Le berger utilise contre maître </a:t>
            </a:r>
            <a:r>
              <a:rPr lang="fr-FR" dirty="0" err="1"/>
              <a:t>Pathelin</a:t>
            </a:r>
            <a:r>
              <a:rPr lang="fr-FR" dirty="0"/>
              <a:t> quelque chose que celui-ci lui avait appris et même conseillé de faire.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Le berger est donc particulièrement rusé.</a:t>
            </a:r>
          </a:p>
          <a:p>
            <a:pPr>
              <a:lnSpc>
                <a:spcPct val="150000"/>
              </a:lnSpc>
            </a:pPr>
            <a:r>
              <a:rPr lang="fr-FR" dirty="0"/>
              <a:t>Maitre </a:t>
            </a:r>
            <a:r>
              <a:rPr lang="fr-FR" dirty="0" err="1"/>
              <a:t>Pathelin</a:t>
            </a:r>
            <a:r>
              <a:rPr lang="fr-FR" dirty="0"/>
              <a:t> c’est bien fait avoir.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88B384-C75A-4301-A813-7CF265D71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190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plus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l’histoire de la farce de Maitre </a:t>
            </a:r>
            <a:r>
              <a:rPr lang="fr-FR" sz="3200" dirty="0" err="1"/>
              <a:t>Pathelin</a:t>
            </a:r>
            <a:r>
              <a:rPr lang="fr-FR" sz="3200" dirty="0"/>
              <a:t>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les mots de la semaine. 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les phrases injonctives.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leçon : le futur.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877" y="1825625"/>
            <a:ext cx="10780923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futur c’est ce qui arrivera plus tard.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demain, tout à l’heure, la semaine prochaine, l’année prochaine, dans 1 minute, bientôt……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un an, après demain, la prochaine fois, quand je serai grand…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CE3C2-F030-4633-B0DD-5B565067C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696" y="365125"/>
            <a:ext cx="2230686" cy="22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82DFFB-ACF4-4F3B-9466-E025CCB0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C’est un temps que j’aime bien…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218908-95CA-4497-89EB-E485CD273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… car ce sont toujours les mêmes terminaisons.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FF0000"/>
                </a:solidFill>
              </a:rPr>
              <a:t>ai – as – a – </a:t>
            </a:r>
            <a:r>
              <a:rPr lang="fr-FR" sz="4800" dirty="0" err="1">
                <a:solidFill>
                  <a:srgbClr val="FF0000"/>
                </a:solidFill>
              </a:rPr>
              <a:t>ons</a:t>
            </a:r>
            <a:r>
              <a:rPr lang="fr-FR" sz="4800" dirty="0">
                <a:solidFill>
                  <a:srgbClr val="FF0000"/>
                </a:solidFill>
              </a:rPr>
              <a:t> – </a:t>
            </a:r>
            <a:r>
              <a:rPr lang="fr-FR" sz="4800" dirty="0" err="1">
                <a:solidFill>
                  <a:srgbClr val="FF0000"/>
                </a:solidFill>
              </a:rPr>
              <a:t>ez</a:t>
            </a:r>
            <a:r>
              <a:rPr lang="fr-FR" sz="4800" dirty="0">
                <a:solidFill>
                  <a:srgbClr val="FF0000"/>
                </a:solidFill>
              </a:rPr>
              <a:t> – ont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F756F6-90D1-4CDD-94CD-BAE3AB2B4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23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46417" y="596312"/>
            <a:ext cx="11499166" cy="5892623"/>
          </a:xfrm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FR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et 2 </a:t>
            </a:r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groupe : on garde le verbe à l’infinitif.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ajoute les terminaisons : 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– as – a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ont.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Ex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		      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38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994E73-51CC-46CD-9C10-181E58206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Exemple : ruser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D67CDE-0E7B-4D77-B83D-1AC1C0DB4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3467"/>
            <a:ext cx="737212" cy="609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F362B31-FE30-4713-9C63-AA7B2FBB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621FF82E-9F4C-47C4-982A-60E09871540D}"/>
              </a:ext>
            </a:extLst>
          </p:cNvPr>
          <p:cNvSpPr txBox="1">
            <a:spLocks/>
          </p:cNvSpPr>
          <p:nvPr/>
        </p:nvSpPr>
        <p:spPr>
          <a:xfrm>
            <a:off x="1575412" y="1825625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80A0AF-73FA-450E-B614-7E62323F75F4}"/>
              </a:ext>
            </a:extLst>
          </p:cNvPr>
          <p:cNvSpPr txBox="1">
            <a:spLocks/>
          </p:cNvSpPr>
          <p:nvPr/>
        </p:nvSpPr>
        <p:spPr>
          <a:xfrm>
            <a:off x="2665164" y="1927952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FD4D50A-302D-494A-A24F-540E148CD549}"/>
              </a:ext>
            </a:extLst>
          </p:cNvPr>
          <p:cNvSpPr txBox="1">
            <a:spLocks/>
          </p:cNvSpPr>
          <p:nvPr/>
        </p:nvSpPr>
        <p:spPr>
          <a:xfrm>
            <a:off x="838200" y="2561421"/>
            <a:ext cx="737212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62D42E8D-8503-45CC-8E22-1A89B6DE5BE8}"/>
              </a:ext>
            </a:extLst>
          </p:cNvPr>
          <p:cNvSpPr txBox="1">
            <a:spLocks/>
          </p:cNvSpPr>
          <p:nvPr/>
        </p:nvSpPr>
        <p:spPr>
          <a:xfrm>
            <a:off x="1575412" y="2498075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1DE9D9A-2E31-4790-A5AD-8734E55360D8}"/>
              </a:ext>
            </a:extLst>
          </p:cNvPr>
          <p:cNvSpPr txBox="1">
            <a:spLocks/>
          </p:cNvSpPr>
          <p:nvPr/>
        </p:nvSpPr>
        <p:spPr>
          <a:xfrm>
            <a:off x="2643130" y="2575939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CAE65D7-A6BA-4BE6-B33C-2B8FE14A667D}"/>
              </a:ext>
            </a:extLst>
          </p:cNvPr>
          <p:cNvSpPr txBox="1">
            <a:spLocks/>
          </p:cNvSpPr>
          <p:nvPr/>
        </p:nvSpPr>
        <p:spPr>
          <a:xfrm>
            <a:off x="838200" y="3317032"/>
            <a:ext cx="737212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52301A2-B7EF-4F60-B503-3A2214B5A7E7}"/>
              </a:ext>
            </a:extLst>
          </p:cNvPr>
          <p:cNvSpPr txBox="1">
            <a:spLocks/>
          </p:cNvSpPr>
          <p:nvPr/>
        </p:nvSpPr>
        <p:spPr>
          <a:xfrm>
            <a:off x="1575412" y="3241176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1215E396-D0DF-4768-A682-C891422C147B}"/>
              </a:ext>
            </a:extLst>
          </p:cNvPr>
          <p:cNvSpPr txBox="1">
            <a:spLocks/>
          </p:cNvSpPr>
          <p:nvPr/>
        </p:nvSpPr>
        <p:spPr>
          <a:xfrm>
            <a:off x="2643129" y="3331224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AC23CB2-8A31-47F0-856D-6D5F232A195F}"/>
              </a:ext>
            </a:extLst>
          </p:cNvPr>
          <p:cNvSpPr txBox="1">
            <a:spLocks/>
          </p:cNvSpPr>
          <p:nvPr/>
        </p:nvSpPr>
        <p:spPr>
          <a:xfrm>
            <a:off x="331424" y="3933339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31B363C-801E-4B08-951C-AF48C454D190}"/>
              </a:ext>
            </a:extLst>
          </p:cNvPr>
          <p:cNvSpPr txBox="1">
            <a:spLocks/>
          </p:cNvSpPr>
          <p:nvPr/>
        </p:nvSpPr>
        <p:spPr>
          <a:xfrm>
            <a:off x="1575412" y="3889910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F155CDAF-E120-40B4-B38F-2DE6D183D9A3}"/>
              </a:ext>
            </a:extLst>
          </p:cNvPr>
          <p:cNvSpPr txBox="1">
            <a:spLocks/>
          </p:cNvSpPr>
          <p:nvPr/>
        </p:nvSpPr>
        <p:spPr>
          <a:xfrm>
            <a:off x="2643129" y="3933339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76510763-B445-450B-BEF9-314DE6D8C16B}"/>
              </a:ext>
            </a:extLst>
          </p:cNvPr>
          <p:cNvSpPr txBox="1">
            <a:spLocks/>
          </p:cNvSpPr>
          <p:nvPr/>
        </p:nvSpPr>
        <p:spPr>
          <a:xfrm>
            <a:off x="331424" y="4555471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24D3C25A-1553-4C2C-B50D-2BAA4BB68D10}"/>
              </a:ext>
            </a:extLst>
          </p:cNvPr>
          <p:cNvSpPr txBox="1">
            <a:spLocks/>
          </p:cNvSpPr>
          <p:nvPr/>
        </p:nvSpPr>
        <p:spPr>
          <a:xfrm>
            <a:off x="1575412" y="4488210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88A0CF64-95A5-46D6-AAA3-2005E7EE26F1}"/>
              </a:ext>
            </a:extLst>
          </p:cNvPr>
          <p:cNvSpPr txBox="1">
            <a:spLocks/>
          </p:cNvSpPr>
          <p:nvPr/>
        </p:nvSpPr>
        <p:spPr>
          <a:xfrm>
            <a:off x="2643129" y="4542442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2B35AFF6-CBEC-4232-A041-A7FFDB4D05BC}"/>
              </a:ext>
            </a:extLst>
          </p:cNvPr>
          <p:cNvSpPr txBox="1">
            <a:spLocks/>
          </p:cNvSpPr>
          <p:nvPr/>
        </p:nvSpPr>
        <p:spPr>
          <a:xfrm>
            <a:off x="865283" y="5204989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8459E2F0-1946-47EF-ACF8-F230E510241B}"/>
              </a:ext>
            </a:extLst>
          </p:cNvPr>
          <p:cNvSpPr txBox="1">
            <a:spLocks/>
          </p:cNvSpPr>
          <p:nvPr/>
        </p:nvSpPr>
        <p:spPr>
          <a:xfrm>
            <a:off x="1575412" y="5177603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ruser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D2BA256B-89D4-4F84-9EE5-E22C9AE5AE7C}"/>
              </a:ext>
            </a:extLst>
          </p:cNvPr>
          <p:cNvSpPr txBox="1">
            <a:spLocks/>
          </p:cNvSpPr>
          <p:nvPr/>
        </p:nvSpPr>
        <p:spPr>
          <a:xfrm>
            <a:off x="2643129" y="5227023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636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1082" y="515784"/>
            <a:ext cx="10515600" cy="174267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Attention aux verbes du 3ème groupe !</a:t>
            </a:r>
            <a:br>
              <a:rPr lang="fr-FR" dirty="0"/>
            </a:br>
            <a:r>
              <a:rPr lang="fr-FR" dirty="0"/>
              <a:t>Ils ont les même terminaisons, mais le radical change.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973" y="1990878"/>
            <a:ext cx="3458378" cy="4351338"/>
          </a:xfrm>
        </p:spPr>
        <p:txBody>
          <a:bodyPr/>
          <a:lstStyle/>
          <a:p>
            <a:r>
              <a:rPr lang="fr-FR" sz="3600" dirty="0"/>
              <a:t>Être :</a:t>
            </a:r>
          </a:p>
          <a:p>
            <a:pPr marL="0" indent="0">
              <a:buNone/>
            </a:pPr>
            <a:r>
              <a:rPr lang="fr-FR" sz="3600" dirty="0"/>
              <a:t>Je ser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ser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ser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serons</a:t>
            </a:r>
          </a:p>
          <a:p>
            <a:pPr marL="0" indent="0">
              <a:buNone/>
            </a:pPr>
            <a:r>
              <a:rPr lang="fr-FR" sz="3600" dirty="0"/>
              <a:t>Vous ser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ser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48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Nous les verrons au fur et à mesure.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faire :</a:t>
            </a:r>
          </a:p>
          <a:p>
            <a:pPr marL="0" indent="0">
              <a:buNone/>
            </a:pPr>
            <a:r>
              <a:rPr lang="fr-FR" sz="3600" dirty="0"/>
              <a:t>Je fer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fer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fer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fer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fer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fer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10" y="1790752"/>
            <a:ext cx="2819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aller :</a:t>
            </a:r>
          </a:p>
          <a:p>
            <a:pPr marL="0" indent="0">
              <a:buNone/>
            </a:pPr>
            <a:r>
              <a:rPr lang="fr-FR" sz="3600" dirty="0"/>
              <a:t>J’ ir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ir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ir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ir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ir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ir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9494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4DE62-132B-49ED-B2C2-C7B8E5DE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la leçon.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B7D90E-C5E4-424F-BC6C-4953FAB3D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4F8C95-938D-402C-99F5-E0BFC1E283E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076881" cy="307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851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53E69B0-B3B4-4994-8D90-62641BBB0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96" y="973980"/>
            <a:ext cx="10477292" cy="245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F47D5F6-9B9A-4BB1-8A98-C07D735E4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994" y="943832"/>
            <a:ext cx="9479834" cy="177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73D17009-AD8E-4C0A-B049-EBE4984F1D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572" y="1597446"/>
            <a:ext cx="7520228" cy="4337804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34646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relirons le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le futur,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préparerons la dictée.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questions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Il est temps. 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2" y="2969509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Viens ici !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le berger 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aventures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Ne t’inquiète pas !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Malheur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l’avocat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2E35D2-F62C-4D92-A8DA-B57EC42D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7241"/>
          </a:xfrm>
        </p:spPr>
        <p:txBody>
          <a:bodyPr>
            <a:normAutofit fontScale="90000"/>
          </a:bodyPr>
          <a:lstStyle/>
          <a:p>
            <a:r>
              <a:rPr lang="fr-FR" dirty="0"/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F931DB-1DF9-4EFA-B72F-D4588A145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2366"/>
            <a:ext cx="10515600" cy="560050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 viens pas demain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dois partir maintenant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 touche pas celui-ci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fait très beau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Mange ta soupe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J’adore les fraises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es trop belle !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ne sortiras pas ce soir.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9BC3C7-B5CB-4B54-903D-5CE0A0F7B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0CB23110-0B26-4268-BE45-60D1B3497147}"/>
              </a:ext>
            </a:extLst>
          </p:cNvPr>
          <p:cNvSpPr/>
          <p:nvPr/>
        </p:nvSpPr>
        <p:spPr>
          <a:xfrm>
            <a:off x="749376" y="892366"/>
            <a:ext cx="3415000" cy="6610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7F646EF-17EB-46C5-A2B2-F127AA00E067}"/>
              </a:ext>
            </a:extLst>
          </p:cNvPr>
          <p:cNvSpPr/>
          <p:nvPr/>
        </p:nvSpPr>
        <p:spPr>
          <a:xfrm>
            <a:off x="623599" y="1498292"/>
            <a:ext cx="4036535" cy="7821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E35C3D8-0ACB-4413-98B6-F7D94BBB5AB6}"/>
              </a:ext>
            </a:extLst>
          </p:cNvPr>
          <p:cNvSpPr/>
          <p:nvPr/>
        </p:nvSpPr>
        <p:spPr>
          <a:xfrm>
            <a:off x="406016" y="2225404"/>
            <a:ext cx="3890561" cy="7821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718BD89-71E0-44DF-B759-5055CDC5E258}"/>
              </a:ext>
            </a:extLst>
          </p:cNvPr>
          <p:cNvSpPr/>
          <p:nvPr/>
        </p:nvSpPr>
        <p:spPr>
          <a:xfrm>
            <a:off x="406016" y="3624358"/>
            <a:ext cx="3415000" cy="6610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B9CD300-29D6-436D-8F31-8B0CF1718633}"/>
              </a:ext>
            </a:extLst>
          </p:cNvPr>
          <p:cNvSpPr/>
          <p:nvPr/>
        </p:nvSpPr>
        <p:spPr>
          <a:xfrm>
            <a:off x="601565" y="5615657"/>
            <a:ext cx="4036535" cy="78219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27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306" y="814541"/>
            <a:ext cx="4777296" cy="220779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travaillons cette période sur la ruse.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D43F0-7BB0-4B48-8C67-01ADDF92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598" y="536886"/>
            <a:ext cx="4697597" cy="313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255371" y="4537086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berger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9688" y="4197568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idiot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nom masculin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tribunal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berger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tribunal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471" y="2659114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493" y="430846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80275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qui garde les moutons.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 est souvent présenté pauvre et sans éducation.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Lieu où l'on rend la justice.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69688" y="4986123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 sans intelligence.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290353" y="464823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idiot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C39CF4-39EC-49CA-B6B6-85E0AB93A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137" y="880026"/>
            <a:ext cx="1238861" cy="123886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20CEFB3-EDDD-4B9F-BC68-32EABB0B9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030" y="3283174"/>
            <a:ext cx="1075450" cy="10754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D1052D0-C30B-4AEC-8839-93037D8C0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391" y="4703934"/>
            <a:ext cx="1641213" cy="164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546025" y="130736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avocat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97290" cy="18765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avocat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707" y="12882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555279" y="1856247"/>
            <a:ext cx="759812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Personne, qui conseille en matière juridique, assiste ou représente ses clients en justice. C’est un métier.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7249966-453A-46D4-9AEA-96246920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65909E-8D27-4F86-877F-F04EED500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930" y="901735"/>
            <a:ext cx="1318418" cy="131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7" grpId="0" animBg="1"/>
      <p:bldP spid="18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>
              <a:lnSpc>
                <a:spcPct val="17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 Thibaut l’Agnelet a été accusé par son employeur de tuer ses moutons, ce qui est vrai. Pour son procès, le berger demande à maitre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d’être son avocat. Celui-ci lui conseille de faire l’idiot en répondant « Bê ! » à toutes les questions du juge. La scène suivante se passe à la sortie du tribunal.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D5DC5EE-7B89-4F0C-8D26-60FD64A5B36C}"/>
              </a:ext>
            </a:extLst>
          </p:cNvPr>
          <p:cNvSpPr txBox="1"/>
          <p:nvPr/>
        </p:nvSpPr>
        <p:spPr>
          <a:xfrm>
            <a:off x="520364" y="4662236"/>
            <a:ext cx="10500561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sont les deux personnages ?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Où sont-ils ?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Dis donc, l’Agnelet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Viens ici, viens ! Ton affaire est-elle bien réglée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Ta partie adverse s’est retirée, ne dis plus « Bê ! », ce n’est pas la peine ! L’ai-je bien roulée ? Mes conseils n’étaient-ils pas judicieux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Diable ! On ne t’entendra pas : parle sans crainte ! Ne t’inquiète pas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13590</TotalTime>
  <Words>1393</Words>
  <Application>Microsoft Office PowerPoint</Application>
  <PresentationFormat>Grand écran</PresentationFormat>
  <Paragraphs>274</Paragraphs>
  <Slides>34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50" baseType="lpstr">
      <vt:lpstr>Agency FB</vt:lpstr>
      <vt:lpstr>Arial</vt:lpstr>
      <vt:lpstr>Arial Unicode MS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</vt:lpstr>
      <vt:lpstr>Présentation PowerPoint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Questions : </vt:lpstr>
      <vt:lpstr>Conclusion :</vt:lpstr>
      <vt:lpstr>Lecture entrainement.</vt:lpstr>
      <vt:lpstr>Les mots invariables de la semaine : </vt:lpstr>
      <vt:lpstr>Lecture rapide : chacun son tour</vt:lpstr>
      <vt:lpstr>Présentation PowerPoint</vt:lpstr>
      <vt:lpstr>Nouvelle leçon : le futur.</vt:lpstr>
      <vt:lpstr>C’est un temps que j’aime bien…</vt:lpstr>
      <vt:lpstr>Présentation PowerPoint</vt:lpstr>
      <vt:lpstr>Exemple : ruser</vt:lpstr>
      <vt:lpstr>Attention aux verbes du 3ème groupe ! Ils ont les même terminaisons, mais le radical change.</vt:lpstr>
      <vt:lpstr>Nous les verrons au fur et à mesure.</vt:lpstr>
      <vt:lpstr>Collons la leçon.</vt:lpstr>
      <vt:lpstr>Exercices :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172</cp:revision>
  <dcterms:created xsi:type="dcterms:W3CDTF">2021-07-07T15:19:39Z</dcterms:created>
  <dcterms:modified xsi:type="dcterms:W3CDTF">2022-04-12T13:21:44Z</dcterms:modified>
</cp:coreProperties>
</file>