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43" r:id="rId2"/>
    <p:sldId id="257" r:id="rId3"/>
    <p:sldId id="688" r:id="rId4"/>
    <p:sldId id="690" r:id="rId5"/>
    <p:sldId id="691" r:id="rId6"/>
    <p:sldId id="259" r:id="rId7"/>
    <p:sldId id="682" r:id="rId8"/>
    <p:sldId id="683" r:id="rId9"/>
    <p:sldId id="684" r:id="rId10"/>
    <p:sldId id="523" r:id="rId11"/>
    <p:sldId id="677" r:id="rId12"/>
    <p:sldId id="676" r:id="rId13"/>
    <p:sldId id="279" r:id="rId14"/>
    <p:sldId id="306" r:id="rId15"/>
    <p:sldId id="685" r:id="rId16"/>
    <p:sldId id="687" r:id="rId17"/>
    <p:sldId id="680" r:id="rId18"/>
    <p:sldId id="262" r:id="rId19"/>
    <p:sldId id="647" r:id="rId20"/>
    <p:sldId id="692" r:id="rId21"/>
    <p:sldId id="693" r:id="rId22"/>
    <p:sldId id="694" r:id="rId23"/>
    <p:sldId id="695" r:id="rId24"/>
    <p:sldId id="697" r:id="rId25"/>
    <p:sldId id="696" r:id="rId26"/>
    <p:sldId id="510" r:id="rId27"/>
    <p:sldId id="389" r:id="rId28"/>
    <p:sldId id="512" r:id="rId29"/>
    <p:sldId id="698" r:id="rId30"/>
    <p:sldId id="699" r:id="rId31"/>
    <p:sldId id="700" r:id="rId32"/>
    <p:sldId id="825" r:id="rId33"/>
    <p:sldId id="821" r:id="rId34"/>
    <p:sldId id="823" r:id="rId35"/>
    <p:sldId id="751" r:id="rId36"/>
    <p:sldId id="824" r:id="rId37"/>
    <p:sldId id="828" r:id="rId38"/>
    <p:sldId id="827" r:id="rId39"/>
    <p:sldId id="608" r:id="rId40"/>
    <p:sldId id="609" r:id="rId41"/>
    <p:sldId id="610" r:id="rId42"/>
    <p:sldId id="611" r:id="rId43"/>
    <p:sldId id="612" r:id="rId4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40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48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9255371" y="4537086"/>
            <a:ext cx="1797290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berger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69688" y="4197568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idiot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nom masculin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tribunal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berger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tribunal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471" y="2659114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493" y="4308466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80275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garde les moutons.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 est souvent présenté pauvre et sans éducation.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478836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Lieu où l'on rend la justice.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69688" y="4986123"/>
            <a:ext cx="826937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sans intelligence.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9290353" y="464823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idiot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6D4DCF2-7BAF-4528-A1AC-98D90F1D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5C39CF4-39EC-49CA-B6B6-85E0AB93A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137" y="880026"/>
            <a:ext cx="1238861" cy="123886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20CEFB3-EDDD-4B9F-BC68-32EABB0B9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030" y="3283174"/>
            <a:ext cx="1075450" cy="10754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D1052D0-C30B-4AEC-8839-93037D8C0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391" y="4703934"/>
            <a:ext cx="1641213" cy="164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546025" y="1307368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avocat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97290" cy="18765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avocat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2707" y="12882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555279" y="1856247"/>
            <a:ext cx="7598121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Personne, qui conseille en matière juridique, assiste ou représente ses clients en justice. C’est un métier.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7249966-453A-46D4-9AEA-96246920F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465909E-8D27-4F86-877F-F04EED500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930" y="901735"/>
            <a:ext cx="1318418" cy="131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7" grpId="0" animBg="1"/>
      <p:bldP spid="18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>
              <a:lnSpc>
                <a:spcPct val="17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 Thibaut l’Agnelet a été accusé par son employeur de tuer ses moutons, ce qui est vrai. Pour son procès, le berger demande à maitre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d’être son avocat. Celui-ci lui conseille de faire l’idiot en répondant « Bê ! » à toutes les questions du juge. La scène suivante se passe à la sortie du tribunal.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8D5DC5EE-7B89-4F0C-8D26-60FD64A5B36C}"/>
              </a:ext>
            </a:extLst>
          </p:cNvPr>
          <p:cNvSpPr txBox="1"/>
          <p:nvPr/>
        </p:nvSpPr>
        <p:spPr>
          <a:xfrm>
            <a:off x="520364" y="4662236"/>
            <a:ext cx="10500561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sont les deux personnages ?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Où sont-ils ?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Dis donc, l’Agnelet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Viens ici, viens ! Ton affaire est-elle bien réglée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Ta partie adverse s’est retirée, ne dis plus « Bê ! », ce n’est pas la peine ! L’ai-je bien roulée ? Mes conseils n’étaient-ils pas judicieux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Diable ! On ne t’entendra pas : parle sans crainte ! Ne t’inquiète pas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Il est temps que je m’en aille ! Paie-moi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À dire vrai, tu as très bien tenu ton rôle, et ton attitude a été bonne. Ce qui a trompé le juge, c’est que tu t’es retenu de rire.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Il ne faut plus le dire ! Paie- moi bien maintenant et sans faire d’histoire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Parle raisonnablement. Paie-moi et je m’en irai.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BF22BFF-2900-4425-BBC9-C102561B4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604" y="6109440"/>
            <a:ext cx="110956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9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31112-040C-4926-8C3A-E6C70D6B0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FA679F-A097-42BC-BD83-544DE7B06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Le berger a-t-il gagné ou perdu son procès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Il était coupable. Comment a-t-il fait pour gagner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Quel est le métier de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 demande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 au berger en échange de son travail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E0BC01-F594-4286-AFC4-03BC3288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360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31112-040C-4926-8C3A-E6C70D6B0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6562"/>
          </a:xfrm>
        </p:spPr>
        <p:txBody>
          <a:bodyPr/>
          <a:lstStyle/>
          <a:p>
            <a:r>
              <a:rPr lang="fr-FR" dirty="0"/>
              <a:t>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FA679F-A097-42BC-BD83-544DE7B06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2872"/>
            <a:ext cx="10515600" cy="5133477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Observez la ponctuation dans les répliques de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.</a:t>
            </a:r>
          </a:p>
          <a:p>
            <a:r>
              <a:rPr lang="fr-FR" dirty="0">
                <a:solidFill>
                  <a:schemeClr val="accent1"/>
                </a:solidFill>
              </a:rPr>
              <a:t>Quels types de phrases emploie-t-il principalement ?</a:t>
            </a:r>
          </a:p>
          <a:p>
            <a:r>
              <a:rPr lang="fr-FR" dirty="0">
                <a:solidFill>
                  <a:schemeClr val="accent1"/>
                </a:solidFill>
              </a:rPr>
              <a:t>Pourquoi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 ressent </a:t>
            </a:r>
            <a:r>
              <a:rPr lang="fr-FR" dirty="0" err="1">
                <a:solidFill>
                  <a:schemeClr val="accent1"/>
                </a:solidFill>
              </a:rPr>
              <a:t>Pathelin</a:t>
            </a:r>
            <a:r>
              <a:rPr lang="fr-FR" dirty="0">
                <a:solidFill>
                  <a:schemeClr val="accent1"/>
                </a:solidFill>
              </a:rPr>
              <a:t>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Que répond le berger à chaque question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À ton avis pourquoi continue-t-il à répondre cela alors que le procès est terminé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E0BC01-F594-4286-AFC4-03BC3288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263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32072E2-F1F4-435B-BE58-369C3AB8D13E}"/>
              </a:ext>
            </a:extLst>
          </p:cNvPr>
          <p:cNvSpPr txBox="1"/>
          <p:nvPr/>
        </p:nvSpPr>
        <p:spPr>
          <a:xfrm>
            <a:off x="539417" y="754225"/>
            <a:ext cx="1072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ui ? Un berger coupable et son avocat </a:t>
            </a:r>
            <a:r>
              <a:rPr lang="fr-FR" sz="2800" dirty="0" err="1"/>
              <a:t>Pathelin</a:t>
            </a:r>
            <a:r>
              <a:rPr lang="fr-FR" sz="2800" dirty="0"/>
              <a:t>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28DB0F-53D7-4C26-84C9-1212C3AF27BA}"/>
              </a:ext>
            </a:extLst>
          </p:cNvPr>
          <p:cNvSpPr txBox="1"/>
          <p:nvPr/>
        </p:nvSpPr>
        <p:spPr>
          <a:xfrm>
            <a:off x="539417" y="1729137"/>
            <a:ext cx="11193547" cy="4549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uoi ? Pour faire gagner son client, l’avocat lui a conseillé une ruse : répondre toujours par « bê » et se faire passer pour un idiot.</a:t>
            </a:r>
          </a:p>
          <a:p>
            <a:pPr>
              <a:lnSpc>
                <a:spcPct val="150000"/>
              </a:lnSpc>
            </a:pPr>
            <a:r>
              <a:rPr lang="fr-FR" sz="2800" dirty="0"/>
              <a:t>Maintenant, l’avocat aimerait se faire payer.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Q</a:t>
            </a:r>
            <a:r>
              <a:rPr lang="fr-FR" sz="2800" dirty="0"/>
              <a:t>uand ? À la sortie du tribunal après le procès où le berger a gagné.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FF0000"/>
                </a:solidFill>
              </a:rPr>
              <a:t>O</a:t>
            </a:r>
            <a:r>
              <a:rPr lang="fr-FR" sz="2800" dirty="0"/>
              <a:t>ù? Devant le tribunal.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A76363-0162-444E-A194-7C3F4E19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109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97CACC-BD46-4611-9F02-D277BA798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879" y="1124953"/>
            <a:ext cx="10996223" cy="5367921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Pour se faire un bon film de l’histoire, il faut imaginer la scène.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faut imaginer les personnages, et se mettre à leur place.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doit essayer de comprendre leurs émotions et leurs intentions.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6E26A4-B099-49DA-AE75-4067E5AF0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09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commencé l’histoire de la farce de Maitre </a:t>
            </a:r>
            <a:r>
              <a:rPr lang="fr-FR" sz="3200" dirty="0" err="1"/>
              <a:t>Pathelin</a:t>
            </a:r>
            <a:r>
              <a:rPr lang="fr-FR" sz="3200" dirty="0"/>
              <a:t>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les mots de la semaine.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892C45-AFC3-4A12-9B28-7A78F73AF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Découvrons maintenant la fin de l’histoire.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DC6A43-42B4-46CD-B431-2EEF22DFA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E4F1DD6-61B9-4B91-89B1-2C2E46E81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19064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600771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Sais-tu quoi ? Je vais te dire une chose. Je te prie sans plus bêler de songer à me payer. J’en ai maintenant assez de tes bêlements. Vite, paie-moi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Tu te moques de moi ? Est-ce tout ce que tu feras ? Je te jure que tu me paieras, tu m’entends ? À moins que tu ne t’envoles ! Allons, mon argent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092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Tu plaisantes ! Comment ! Je n’aurai rien d’autre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Tu continues avec tes sottises ! Et à qui crois-tu vendre tes idioties ? Sais-tu ce qu’il en est ? Cesse de me rebattre les oreilles avec ton « Bê ! », et paie-moi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Je n’en tirerai pas la moindre pièce ! (Au berger) De qui crois-tu te jouer ? […] Par saint Jacques, si je trouvais un bon sergent, je te ferais arrêter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767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Oui, Bê ! Qu’on me pende si je ne trouve pas un sergent ! Malheur à lui s’il ne te met pas en prison ! (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s’en va, laissant seul le berger.)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S’il m’attrape, je lui pardonne ! (Le berger s’en va rapidement.)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traduction d’Alain Migé, © Éditions Larousse, 2013.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361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31112-040C-4926-8C3A-E6C70D6B0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6562"/>
          </a:xfrm>
        </p:spPr>
        <p:txBody>
          <a:bodyPr/>
          <a:lstStyle/>
          <a:p>
            <a:r>
              <a:rPr lang="fr-FR" dirty="0"/>
              <a:t>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FA679F-A097-42BC-BD83-544DE7B06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015" y="1647407"/>
            <a:ext cx="10515600" cy="3861028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Qui a enseigné au berger cette façon de répondre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Pourquoi l’avocat ne pourra pas aller se plaindre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Pourquoi c’est drôle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E0BC01-F594-4286-AFC4-03BC3288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025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6E1572-4242-4488-AD65-663BA4FF6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8C6B2F-E762-4A62-A28E-169DEEB9E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Le berger utilise contre maître </a:t>
            </a:r>
            <a:r>
              <a:rPr lang="fr-FR" dirty="0" err="1"/>
              <a:t>Pathelin</a:t>
            </a:r>
            <a:r>
              <a:rPr lang="fr-FR" dirty="0"/>
              <a:t> quelque chose que celui-ci lui avait appris et même conseillé de faire.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>
              <a:lnSpc>
                <a:spcPct val="150000"/>
              </a:lnSpc>
            </a:pPr>
            <a:r>
              <a:rPr lang="fr-FR" dirty="0"/>
              <a:t>Le berger est donc particulièrement rusé.</a:t>
            </a:r>
          </a:p>
          <a:p>
            <a:pPr>
              <a:lnSpc>
                <a:spcPct val="150000"/>
              </a:lnSpc>
            </a:pPr>
            <a:r>
              <a:rPr lang="fr-FR" dirty="0"/>
              <a:t>Maitre </a:t>
            </a:r>
            <a:r>
              <a:rPr lang="fr-FR" dirty="0" err="1"/>
              <a:t>Pathelin</a:t>
            </a:r>
            <a:r>
              <a:rPr lang="fr-FR" dirty="0"/>
              <a:t> c’est bien fait avoir.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388B384-C75A-4301-A813-7CF265D71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190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13218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 (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</a:t>
            </a: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toujours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462090" y="1241821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1" y="3344174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192919" y="3881248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plus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tantôt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724263" y="3788614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24DD8-0079-47EC-92AE-4DB40ED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Nouvelle leçon : la phrase injonctive.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022F1B-11BB-4F78-9D68-579DE37B2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phrase injonctive sert à exprimer un ordre, un conseil ou une interdiction.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Sa formulation se caractérise bien souvent par un point d’exclamation (!) en fin de phrase.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Elle peut aussi tout simplement se terminer par un point (.) en fonction de l’intention souhaitée.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627034-8E97-41FA-BC58-799113AC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01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6F22F1-A1A9-4796-BC1C-EC76C9F42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137D5CB-38B0-4FA2-B70D-019B67AFA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On peut utiliser l’impératif, mais aussi commencer les phrases par « tu dois » ou utiliser encore le futur. </a:t>
            </a:r>
          </a:p>
          <a:p>
            <a:pPr>
              <a:lnSpc>
                <a:spcPct val="150000"/>
              </a:lnSpc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partir du moment où la phrase donne un ordre, un conseil, ou une interdiction, c’est une phrase injonctive.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E1C3656-5181-4403-8754-C008CB5C9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587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EF3E55-185D-4987-9E8C-7BB22D4F5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Exemples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BDEFD7-2579-47CB-B6A0-3A9346620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Ouvre les fenêtres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Tu dois ouvrir les fenêtres.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Tu ouvriras les fenêtres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ABF9E8B-B37E-4F48-9E7C-B2C150D80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822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4DE62-132B-49ED-B2C2-C7B8E5DE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la leçon.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B7D90E-C5E4-424F-BC6C-4953FAB3D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F4F8C95-938D-402C-99F5-E0BFC1E283E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076881" cy="307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8510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DEEFB82-BCE0-4500-A645-1D7449454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997" y="661576"/>
            <a:ext cx="8750619" cy="30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2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30B87A8-F029-47FF-9112-DAAB9626C1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89"/>
          <a:stretch/>
        </p:blipFill>
        <p:spPr>
          <a:xfrm>
            <a:off x="1140899" y="1058237"/>
            <a:ext cx="10613666" cy="235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62C00CD-0C59-47A1-8F6C-F1024F1A3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062" y="1330651"/>
            <a:ext cx="10826938" cy="187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75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8B5FF71-E3AB-4762-A693-524BB4DB9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447" y="999562"/>
            <a:ext cx="16076149" cy="226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AB796D4-27BE-430B-9F4D-4903F2349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449" y="1247489"/>
            <a:ext cx="11642317" cy="163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5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EC25C2-337F-4C4C-BAF7-9FD6C43C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676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relirons le fin du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sur le futur.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Relire la leçon.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questions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conseils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Il est temps. 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2" y="2969509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Viens ici !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968438" y="331944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judicieux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le berger 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aventures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761731" y="4595625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Ne t’inquiète pas !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tribunal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raisonnablement.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songer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arrêter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bouger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Malheur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N’ayez pas peur.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en prison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procès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sottises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l’avocat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 juge</a:t>
            </a:r>
            <a:endParaRPr lang="fr-FR" sz="4000" b="1" dirty="0">
              <a:solidFill>
                <a:srgbClr val="CC0000"/>
              </a:solidFill>
              <a:latin typeface="CrayonL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280A912-FA75-4723-87DE-2BADF8887120}"/>
              </a:ext>
            </a:extLst>
          </p:cNvPr>
          <p:cNvSpPr txBox="1"/>
          <p:nvPr/>
        </p:nvSpPr>
        <p:spPr>
          <a:xfrm>
            <a:off x="2630483" y="169068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 (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</a:t>
            </a: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toujours</a:t>
            </a:r>
          </a:p>
        </p:txBody>
      </p:sp>
    </p:spTree>
    <p:extLst>
      <p:ext uri="{BB962C8B-B14F-4D97-AF65-F5344CB8AC3E}">
        <p14:creationId xmlns:p14="http://schemas.microsoft.com/office/powerpoint/2010/main" val="225073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4F4AB1-8B90-4A22-A23A-5502A4CD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306" y="814541"/>
            <a:ext cx="4777296" cy="220779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travaillons cette période sur la ruse.</a:t>
            </a:r>
          </a:p>
          <a:p>
            <a:pPr lvl="1">
              <a:lnSpc>
                <a:spcPct val="150000"/>
              </a:lnSpc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083840-F0F8-4A90-A18C-5922DFB905B1}"/>
              </a:ext>
            </a:extLst>
          </p:cNvPr>
          <p:cNvSpPr txBox="1"/>
          <p:nvPr/>
        </p:nvSpPr>
        <p:spPr>
          <a:xfrm>
            <a:off x="835094" y="1748909"/>
            <a:ext cx="10945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63DBF4-7FC7-4EC0-B46E-FCD1DEDC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BD43F0-7BB0-4B48-8C67-01ADDF923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598" y="536886"/>
            <a:ext cx="4697597" cy="313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5CBC4-8CBF-42BC-BD1D-28AFE90C6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chaque histoire, nous verrons la ruse.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2158C3-035D-4671-9E4B-7EB6553F0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83747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chaque fois, on se demandera pourquoi l’histoire est une ruse?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Quelle différence y aurait-il entre la ruse et la tromperie ?</a:t>
            </a:r>
          </a:p>
          <a:p>
            <a:pPr>
              <a:lnSpc>
                <a:spcPct val="150000"/>
              </a:lnSpc>
            </a:pPr>
            <a:r>
              <a:rPr lang="fr-FR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général la ruse est une astuce. Il n’y a pas trop de possibilité de punir car ce sont les autres qui se font avoir à leur piège. 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0830DDD-4F2D-4245-9732-A2781DE6A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6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texte de cette semaine est </a:t>
            </a:r>
            <a:r>
              <a:rPr lang="fr-FR" b="1" dirty="0"/>
              <a:t>une farce</a:t>
            </a:r>
            <a:r>
              <a:rPr lang="fr-FR" dirty="0"/>
              <a:t>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465243"/>
            <a:ext cx="11160086" cy="502763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fr-FR" dirty="0"/>
              <a:t>Une farce, dans la langage de tous les jours, c’est une blague.</a:t>
            </a:r>
          </a:p>
          <a:p>
            <a:pPr>
              <a:lnSpc>
                <a:spcPct val="170000"/>
              </a:lnSpc>
            </a:pPr>
            <a:r>
              <a:rPr lang="fr-FR" dirty="0"/>
              <a:t>En cuisine, la farce, c’est la viande qu’on met à l’intérieur. (tomate farcie)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dirty="0"/>
              <a:t>En littérature, la farce est une sorte de texte bien précise.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Une farce est une petite pièce comique, à l’intrigue très simple.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Ce genre est apparu au Moyen Âge, époque à laquelle on jouait de longues pièces religieuses.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Les farces étaient proposées entre les épisodes pour distraire le public : elles avaient donc pour rôle de « farcir », de remplir les pauses ; leur nom vient de là.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7ED5AC-93FD-4D04-94C4-470318F8C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Farce de maître </a:t>
            </a:r>
            <a:r>
              <a:rPr lang="fr-FR" dirty="0" err="1"/>
              <a:t>Pathelin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C0BBB8-C8A1-426B-AAD9-909C1FBD6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ne savons pas à l’heure actuelle qui est l’auteur de La Farce de maître </a:t>
            </a:r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Elle a été, et est encore, souvent racontée, jouée au théâtre.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86944B-C7D4-4AA2-B5E6-BA73E0A8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963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13525</TotalTime>
  <Words>1774</Words>
  <Application>Microsoft Office PowerPoint</Application>
  <PresentationFormat>Grand écran</PresentationFormat>
  <Paragraphs>297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9" baseType="lpstr">
      <vt:lpstr>Agency FB</vt:lpstr>
      <vt:lpstr>Arial</vt:lpstr>
      <vt:lpstr>Arial Unicode MS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Je vous les dicte :</vt:lpstr>
      <vt:lpstr>Correction :</vt:lpstr>
      <vt:lpstr>Présentation PowerPoint</vt:lpstr>
      <vt:lpstr>Dans chaque histoire, nous verrons la ruse.</vt:lpstr>
      <vt:lpstr>Le texte de cette semaine est une farce.</vt:lpstr>
      <vt:lpstr>La Farce de maître Pathelin</vt:lpstr>
      <vt:lpstr>Les mots difficiles :</vt:lpstr>
      <vt:lpstr>Les mots difficiles :</vt:lpstr>
      <vt:lpstr>Présentation PowerPoint</vt:lpstr>
      <vt:lpstr>Présentation PowerPoint</vt:lpstr>
      <vt:lpstr>Présentation PowerPoint</vt:lpstr>
      <vt:lpstr>Questions : </vt:lpstr>
      <vt:lpstr>Questions : </vt:lpstr>
      <vt:lpstr>Présentation PowerPoint</vt:lpstr>
      <vt:lpstr>Présentation PowerPoint</vt:lpstr>
      <vt:lpstr>Lecture entrainement.</vt:lpstr>
      <vt:lpstr>Découvrons maintenant la fin de l’histoire.</vt:lpstr>
      <vt:lpstr>Présentation PowerPoint</vt:lpstr>
      <vt:lpstr>Présentation PowerPoint</vt:lpstr>
      <vt:lpstr>Présentation PowerPoint</vt:lpstr>
      <vt:lpstr>Questions : </vt:lpstr>
      <vt:lpstr>Conclusion :</vt:lpstr>
      <vt:lpstr>Les mots invariables de la semaine : </vt:lpstr>
      <vt:lpstr>Lecture rapide : chacun son tour</vt:lpstr>
      <vt:lpstr>Présentation PowerPoint</vt:lpstr>
      <vt:lpstr>Nouvelle leçon : la phrase injonctive.</vt:lpstr>
      <vt:lpstr>Présentation PowerPoint</vt:lpstr>
      <vt:lpstr>Exemples : </vt:lpstr>
      <vt:lpstr>Collons la leçon.</vt:lpstr>
      <vt:lpstr>Exercices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170</cp:revision>
  <dcterms:created xsi:type="dcterms:W3CDTF">2021-07-07T15:19:39Z</dcterms:created>
  <dcterms:modified xsi:type="dcterms:W3CDTF">2022-04-12T13:21:35Z</dcterms:modified>
</cp:coreProperties>
</file>