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3" r:id="rId2"/>
    <p:sldId id="257" r:id="rId3"/>
    <p:sldId id="718" r:id="rId4"/>
    <p:sldId id="809" r:id="rId5"/>
    <p:sldId id="705" r:id="rId6"/>
    <p:sldId id="259" r:id="rId7"/>
    <p:sldId id="324" r:id="rId8"/>
    <p:sldId id="282" r:id="rId9"/>
    <p:sldId id="267" r:id="rId10"/>
    <p:sldId id="785" r:id="rId11"/>
    <p:sldId id="786" r:id="rId12"/>
    <p:sldId id="787" r:id="rId13"/>
    <p:sldId id="284" r:id="rId14"/>
    <p:sldId id="647" r:id="rId15"/>
    <p:sldId id="648" r:id="rId16"/>
    <p:sldId id="788" r:id="rId17"/>
    <p:sldId id="789" r:id="rId18"/>
    <p:sldId id="810" r:id="rId19"/>
    <p:sldId id="796" r:id="rId20"/>
    <p:sldId id="819" r:id="rId21"/>
    <p:sldId id="811" r:id="rId22"/>
    <p:sldId id="818" r:id="rId23"/>
    <p:sldId id="820" r:id="rId24"/>
    <p:sldId id="822" r:id="rId25"/>
    <p:sldId id="823" r:id="rId26"/>
    <p:sldId id="824" r:id="rId27"/>
    <p:sldId id="821" r:id="rId28"/>
    <p:sldId id="751" r:id="rId29"/>
    <p:sldId id="825" r:id="rId30"/>
    <p:sldId id="769" r:id="rId31"/>
    <p:sldId id="609" r:id="rId32"/>
    <p:sldId id="610" r:id="rId33"/>
    <p:sldId id="611" r:id="rId34"/>
    <p:sldId id="612" r:id="rId3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27/03/2022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4E04EA97-D8A8-440C-8ECB-6EA327C082BA}"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6B67BB09-2765-414F-9E7E-B39699ADD8C8}"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7624F7D9-3B47-403B-BEFD-163BE3C6DA49}"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246AA023-42DF-4475-94E4-2024F14C2DC4}"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EA0C8C00-A315-49A0-B040-F75A9427852E}"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7FC2109C-ED7B-4F4E-A665-99A0764685AD}" type="datetime1">
              <a:rPr lang="fr-FR" smtClean="0"/>
              <a:t>27/03/2022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0DA5A944-D5C0-4967-8FD6-53B8354F928E}" type="datetime1">
              <a:rPr lang="fr-FR" smtClean="0"/>
              <a:t>27/03/2022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6C1D69FB-24A1-41EE-AB84-DBBC8AD51F5B}" type="datetime1">
              <a:rPr lang="fr-FR" smtClean="0"/>
              <a:t>27/03/2022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399541D3-BFCC-4876-A0F5-06F7F683B677}" type="datetime1">
              <a:rPr lang="fr-FR" smtClean="0"/>
              <a:t>27/03/2022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85AE70CE-BA8F-4F28-9C8C-EC147E8F6FE3}" type="datetime1">
              <a:rPr lang="fr-FR" smtClean="0"/>
              <a:t>27/03/2022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EE910CE5-69A4-405C-AE09-61BABAA3A3EF}" type="datetime1">
              <a:rPr lang="fr-FR" smtClean="0"/>
              <a:t>27/03/2022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EC0B5F-B87D-4BC2-8256-DBEED263492B}" type="datetime1">
              <a:rPr lang="fr-FR" smtClean="0"/>
              <a:t>27/03/2022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repro-tableaux.com/a/hofer/thegardenofeden.html"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mLeMHuJNq7I"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tube.com/watch?v=4HKRddkI-qU&amp;list=PLdlzOMq79wfPS6-TyXP2uuZwypFeyOONX&amp;index=21"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38</a:t>
            </a:r>
          </a:p>
          <a:p>
            <a:r>
              <a:rPr lang="fr-FR" sz="4800" dirty="0">
                <a:latin typeface="Arial" panose="020B0604020202020204" pitchFamily="34" charset="0"/>
                <a:cs typeface="Arial" panose="020B0604020202020204" pitchFamily="34" charset="0"/>
              </a:rPr>
              <a:t>Le petit Prince</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pic>
        <p:nvPicPr>
          <p:cNvPr id="4" name="Image 3">
            <a:extLst>
              <a:ext uri="{FF2B5EF4-FFF2-40B4-BE49-F238E27FC236}">
                <a16:creationId xmlns:a16="http://schemas.microsoft.com/office/drawing/2014/main" id="{2DFA2D1C-7A45-487A-992D-D0609BED7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41782" y="1831970"/>
            <a:ext cx="3198880" cy="456914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C74856E-1821-4ADD-A6E4-521E286B9763}"/>
              </a:ext>
            </a:extLst>
          </p:cNvPr>
          <p:cNvSpPr>
            <a:spLocks noGrp="1"/>
          </p:cNvSpPr>
          <p:nvPr>
            <p:ph idx="1"/>
          </p:nvPr>
        </p:nvSpPr>
        <p:spPr>
          <a:xfrm>
            <a:off x="489284" y="751974"/>
            <a:ext cx="10515600" cy="5865394"/>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 </a:t>
            </a:r>
            <a:r>
              <a:rPr lang="fr-FR" sz="3200" dirty="0">
                <a:latin typeface="Arial" panose="020B0604020202020204" pitchFamily="34" charset="0"/>
                <a:cs typeface="Arial" panose="020B0604020202020204" pitchFamily="34" charset="0"/>
              </a:rPr>
              <a:t>"D'une montagne haute comme celle-ci, se dit-il donc, j'apercevrai d'un coup toute la planète et tous les hommes..."Mais il n'aperçut rien que des aiguilles de roc bien aiguisées.</a:t>
            </a:r>
          </a:p>
          <a:p>
            <a:pPr marL="0" indent="0">
              <a:lnSpc>
                <a:spcPct val="150000"/>
              </a:lnSpc>
              <a:buNone/>
            </a:pPr>
            <a:r>
              <a:rPr lang="fr-FR" sz="3200" dirty="0">
                <a:latin typeface="Arial" panose="020B0604020202020204" pitchFamily="34" charset="0"/>
                <a:cs typeface="Arial" panose="020B0604020202020204" pitchFamily="34" charset="0"/>
              </a:rPr>
              <a:t>- Bonjour, dit-il à tout hasard.</a:t>
            </a:r>
          </a:p>
          <a:p>
            <a:pPr marL="0" indent="0">
              <a:lnSpc>
                <a:spcPct val="150000"/>
              </a:lnSpc>
              <a:buNone/>
            </a:pPr>
            <a:r>
              <a:rPr lang="fr-FR" sz="3200" dirty="0">
                <a:latin typeface="Arial" panose="020B0604020202020204" pitchFamily="34" charset="0"/>
                <a:cs typeface="Arial" panose="020B0604020202020204" pitchFamily="34" charset="0"/>
              </a:rPr>
              <a:t>- Bonjour... bonjour... bonjour... répondit l'écho.</a:t>
            </a:r>
          </a:p>
          <a:p>
            <a:pPr marL="0" indent="0">
              <a:lnSpc>
                <a:spcPct val="150000"/>
              </a:lnSpc>
              <a:buNone/>
            </a:pPr>
            <a:r>
              <a:rPr lang="fr-FR" sz="3200" dirty="0">
                <a:latin typeface="Arial" panose="020B0604020202020204" pitchFamily="34" charset="0"/>
                <a:cs typeface="Arial" panose="020B0604020202020204" pitchFamily="34" charset="0"/>
              </a:rPr>
              <a:t>- Qui êtes-vous ? dit le petit prince.</a:t>
            </a:r>
          </a:p>
          <a:p>
            <a:pPr marL="0" indent="0">
              <a:lnSpc>
                <a:spcPct val="150000"/>
              </a:lnSpc>
              <a:buNone/>
            </a:pPr>
            <a:r>
              <a:rPr lang="fr-FR" sz="3200" dirty="0">
                <a:latin typeface="Arial" panose="020B0604020202020204" pitchFamily="34" charset="0"/>
                <a:cs typeface="Arial" panose="020B0604020202020204" pitchFamily="34" charset="0"/>
              </a:rPr>
              <a:t>- Qui êtes-vous... qui êtes-vous... qui êtes-vous... répondit l'écho.</a:t>
            </a:r>
          </a:p>
        </p:txBody>
      </p:sp>
    </p:spTree>
    <p:extLst>
      <p:ext uri="{BB962C8B-B14F-4D97-AF65-F5344CB8AC3E}">
        <p14:creationId xmlns:p14="http://schemas.microsoft.com/office/powerpoint/2010/main" val="319939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202791" y="119113"/>
            <a:ext cx="11786418" cy="6492240"/>
          </a:xfrm>
        </p:spPr>
        <p:txBody>
          <a:bodyPr>
            <a:noAutofit/>
          </a:bodyPr>
          <a:lstStyle/>
          <a:p>
            <a:pPr marL="0" indent="0">
              <a:lnSpc>
                <a:spcPct val="150000"/>
              </a:lnSpc>
              <a:buNone/>
            </a:pPr>
            <a:r>
              <a:rPr lang="fr-FR" sz="3200" dirty="0">
                <a:latin typeface="Arial" panose="020B0604020202020204" pitchFamily="34" charset="0"/>
                <a:cs typeface="Arial" panose="020B0604020202020204" pitchFamily="34" charset="0"/>
              </a:rPr>
              <a:t>- Soyez mes amis, je suis seul, dit-il.	</a:t>
            </a:r>
          </a:p>
          <a:p>
            <a:pPr marL="0" indent="0">
              <a:lnSpc>
                <a:spcPct val="150000"/>
              </a:lnSpc>
              <a:buNone/>
            </a:pPr>
            <a:r>
              <a:rPr lang="fr-FR" sz="3200" dirty="0">
                <a:latin typeface="Arial" panose="020B0604020202020204" pitchFamily="34" charset="0"/>
                <a:cs typeface="Arial" panose="020B0604020202020204" pitchFamily="34" charset="0"/>
              </a:rPr>
              <a:t>- Je suis seul ... je suis seul... je suis seul ... répondit l'écho.</a:t>
            </a: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3200" dirty="0">
                <a:latin typeface="Arial" panose="020B0604020202020204" pitchFamily="34" charset="0"/>
                <a:cs typeface="Arial" panose="020B0604020202020204" pitchFamily="34" charset="0"/>
              </a:rPr>
              <a:t>Quelle drôle de planète ! pensa-t-il alors. Elle est toute sèche, et toute pointue et toute salée. Et les hommes manquent d'imagination. Ils répètent ce qu'on leur dit ... Chez moi j'avais une fleur : elle parlait toujours la première ..."</a:t>
            </a:r>
          </a:p>
        </p:txBody>
      </p:sp>
    </p:spTree>
    <p:extLst>
      <p:ext uri="{BB962C8B-B14F-4D97-AF65-F5344CB8AC3E}">
        <p14:creationId xmlns:p14="http://schemas.microsoft.com/office/powerpoint/2010/main" val="196970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CCE56-746A-499A-9FFA-981053F6ADF6}"/>
              </a:ext>
            </a:extLst>
          </p:cNvPr>
          <p:cNvSpPr>
            <a:spLocks noGrp="1"/>
          </p:cNvSpPr>
          <p:nvPr>
            <p:ph type="title"/>
          </p:nvPr>
        </p:nvSpPr>
        <p:spPr/>
        <p:txBody>
          <a:bodyPr/>
          <a:lstStyle/>
          <a:p>
            <a:r>
              <a:rPr lang="fr-FR" dirty="0"/>
              <a:t>Les personnages?</a:t>
            </a:r>
          </a:p>
        </p:txBody>
      </p:sp>
      <p:pic>
        <p:nvPicPr>
          <p:cNvPr id="2050" name="Picture 2" descr="Human Main Levée Isolé Sur Fond Blanc Banque D'Images Et Photos Libres De  Droits. Image 70813666.">
            <a:extLst>
              <a:ext uri="{FF2B5EF4-FFF2-40B4-BE49-F238E27FC236}">
                <a16:creationId xmlns:a16="http://schemas.microsoft.com/office/drawing/2014/main" id="{4C1BD084-0213-41BE-9306-D97DB4BB9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9657" y="699856"/>
            <a:ext cx="588121" cy="747712"/>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 descr="Poséidon | Wiki Créer votre mythologie | Fandom">
            <a:extLst>
              <a:ext uri="{FF2B5EF4-FFF2-40B4-BE49-F238E27FC236}">
                <a16:creationId xmlns:a16="http://schemas.microsoft.com/office/drawing/2014/main" id="{9552C556-708C-46BD-9195-AC06F27B2F7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4" name="Image 3"/>
          <p:cNvPicPr>
            <a:picLocks noChangeAspect="1"/>
          </p:cNvPicPr>
          <p:nvPr/>
        </p:nvPicPr>
        <p:blipFill>
          <a:blip r:embed="rId3"/>
          <a:stretch>
            <a:fillRect/>
          </a:stretch>
        </p:blipFill>
        <p:spPr>
          <a:xfrm>
            <a:off x="1369843" y="2528637"/>
            <a:ext cx="2663209" cy="2595635"/>
          </a:xfrm>
          <a:prstGeom prst="rect">
            <a:avLst/>
          </a:prstGeom>
        </p:spPr>
      </p:pic>
    </p:spTree>
    <p:extLst>
      <p:ext uri="{BB962C8B-B14F-4D97-AF65-F5344CB8AC3E}">
        <p14:creationId xmlns:p14="http://schemas.microsoft.com/office/powerpoint/2010/main" val="68810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2C6B766F-F9AE-4E04-AD5A-E592B613E68B}"/>
              </a:ext>
            </a:extLst>
          </p:cNvPr>
          <p:cNvSpPr txBox="1">
            <a:spLocks/>
          </p:cNvSpPr>
          <p:nvPr/>
        </p:nvSpPr>
        <p:spPr>
          <a:xfrm>
            <a:off x="519078" y="472702"/>
            <a:ext cx="9284368" cy="13830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200" dirty="0"/>
              <a:t>Que se passe t-il? Les 3 Q-O – </a:t>
            </a:r>
            <a:endParaRPr lang="fr-FR" dirty="0"/>
          </a:p>
          <a:p>
            <a:endParaRPr lang="fr-FR" dirty="0"/>
          </a:p>
        </p:txBody>
      </p:sp>
      <p:sp>
        <p:nvSpPr>
          <p:cNvPr id="2" name="ZoneTexte 1">
            <a:extLst>
              <a:ext uri="{FF2B5EF4-FFF2-40B4-BE49-F238E27FC236}">
                <a16:creationId xmlns:a16="http://schemas.microsoft.com/office/drawing/2014/main" id="{432072E2-F1F4-435B-BE58-369C3AB8D13E}"/>
              </a:ext>
            </a:extLst>
          </p:cNvPr>
          <p:cNvSpPr txBox="1"/>
          <p:nvPr/>
        </p:nvSpPr>
        <p:spPr>
          <a:xfrm>
            <a:off x="593559" y="1215304"/>
            <a:ext cx="8828173" cy="707886"/>
          </a:xfrm>
          <a:prstGeom prst="rect">
            <a:avLst/>
          </a:prstGeom>
          <a:noFill/>
        </p:spPr>
        <p:txBody>
          <a:bodyPr wrap="square" rtlCol="0">
            <a:spAutoFit/>
          </a:bodyPr>
          <a:lstStyle/>
          <a:p>
            <a:r>
              <a:rPr lang="fr-FR" sz="4000" dirty="0">
                <a:solidFill>
                  <a:srgbClr val="FF0000"/>
                </a:solidFill>
              </a:rPr>
              <a:t>Q</a:t>
            </a:r>
            <a:r>
              <a:rPr lang="fr-FR" sz="4000" dirty="0"/>
              <a:t>ui ? Le Petit Prince, tout seul. </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93559" y="2345380"/>
            <a:ext cx="9885946" cy="3416320"/>
          </a:xfrm>
          <a:prstGeom prst="rect">
            <a:avLst/>
          </a:prstGeom>
          <a:noFill/>
        </p:spPr>
        <p:txBody>
          <a:bodyPr wrap="square" rtlCol="0">
            <a:spAutoFit/>
          </a:bodyPr>
          <a:lstStyle/>
          <a:p>
            <a:r>
              <a:rPr lang="fr-FR" sz="4000" dirty="0">
                <a:solidFill>
                  <a:srgbClr val="FF0000"/>
                </a:solidFill>
              </a:rPr>
              <a:t>Q</a:t>
            </a:r>
            <a:r>
              <a:rPr lang="fr-FR" sz="4000" dirty="0"/>
              <a:t>uoi ?  Il se retrouve seul, et parle avec l’écho, il croit que c’est quelqu’un qui lui répond. </a:t>
            </a:r>
          </a:p>
          <a:p>
            <a:endParaRPr lang="fr-FR" sz="2800" dirty="0"/>
          </a:p>
          <a:p>
            <a:r>
              <a:rPr lang="fr-FR" sz="3600" dirty="0">
                <a:solidFill>
                  <a:srgbClr val="FF0000"/>
                </a:solidFill>
              </a:rPr>
              <a:t>Q</a:t>
            </a:r>
            <a:r>
              <a:rPr lang="fr-FR" sz="3600" dirty="0"/>
              <a:t>uand ? A son arrivée sur Terre.</a:t>
            </a:r>
          </a:p>
          <a:p>
            <a:endParaRPr lang="fr-FR" sz="3600" dirty="0"/>
          </a:p>
          <a:p>
            <a:r>
              <a:rPr lang="fr-FR" sz="3600" dirty="0">
                <a:solidFill>
                  <a:srgbClr val="FF0000"/>
                </a:solidFill>
              </a:rPr>
              <a:t>O</a:t>
            </a:r>
            <a:r>
              <a:rPr lang="fr-FR" sz="3600" dirty="0"/>
              <a:t>ù? Dans le désert du Sahara.</a:t>
            </a:r>
          </a:p>
        </p:txBody>
      </p:sp>
    </p:spTree>
    <p:extLst>
      <p:ext uri="{BB962C8B-B14F-4D97-AF65-F5344CB8AC3E}">
        <p14:creationId xmlns:p14="http://schemas.microsoft.com/office/powerpoint/2010/main" val="928030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438052" y="1328359"/>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un peu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633061"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loin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62459" y="1088602"/>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avant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765245" y="3127730"/>
            <a:ext cx="2298991" cy="101733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longtemps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216741" y="2374944"/>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loin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617067" y="2533615"/>
            <a:ext cx="2599674"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d’abord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747000" y="1471389"/>
            <a:ext cx="2914618" cy="66137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563979" y="3712355"/>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291231" y="3760886"/>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un peu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75954" y="5201511"/>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un peu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265917" y="5470220"/>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puis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216741" y="4819275"/>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ensuite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7" y="2586659"/>
            <a:ext cx="2859270"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loin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5382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ensuite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pendant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cependant</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21022" y="239213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un peu</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65893" y="2516399"/>
            <a:ext cx="3192479" cy="117812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dorénavant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642121" y="3777611"/>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vraiment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maintenant</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12873" y="274925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longtemps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loin</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909792" cy="100339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auparavant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sauf</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ensuite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d’abord</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puis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mais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9468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E75247-89F7-426F-B09F-959A83847573}"/>
              </a:ext>
            </a:extLst>
          </p:cNvPr>
          <p:cNvSpPr>
            <a:spLocks noGrp="1"/>
          </p:cNvSpPr>
          <p:nvPr>
            <p:ph type="title"/>
          </p:nvPr>
        </p:nvSpPr>
        <p:spPr/>
        <p:txBody>
          <a:bodyPr>
            <a:normAutofit/>
          </a:bodyPr>
          <a:lstStyle/>
          <a:p>
            <a:r>
              <a:rPr lang="fr-FR" b="1" dirty="0"/>
              <a:t>Rappel : poésie</a:t>
            </a:r>
            <a:r>
              <a:rPr lang="fr-FR" dirty="0"/>
              <a:t>.</a:t>
            </a:r>
            <a:br>
              <a:rPr lang="fr-FR" dirty="0"/>
            </a:br>
            <a:r>
              <a:rPr lang="fr-FR" sz="4000" dirty="0"/>
              <a:t> Regardons à nouveau le tableau.</a:t>
            </a:r>
            <a:endParaRPr lang="fr-FR" dirty="0"/>
          </a:p>
        </p:txBody>
      </p:sp>
      <p:pic>
        <p:nvPicPr>
          <p:cNvPr id="5" name="Espace réservé du contenu 4">
            <a:extLst>
              <a:ext uri="{FF2B5EF4-FFF2-40B4-BE49-F238E27FC236}">
                <a16:creationId xmlns:a16="http://schemas.microsoft.com/office/drawing/2014/main" id="{E9678848-A68C-4E9E-A89B-6DDED3DECCE6}"/>
              </a:ext>
            </a:extLst>
          </p:cNvPr>
          <p:cNvPicPr>
            <a:picLocks noGrp="1" noChangeAspect="1"/>
          </p:cNvPicPr>
          <p:nvPr>
            <p:ph idx="1"/>
          </p:nvPr>
        </p:nvPicPr>
        <p:blipFill>
          <a:blip r:embed="rId2"/>
          <a:stretch>
            <a:fillRect/>
          </a:stretch>
        </p:blipFill>
        <p:spPr>
          <a:xfrm>
            <a:off x="755574" y="1623801"/>
            <a:ext cx="6566052" cy="4955414"/>
          </a:xfrm>
          <a:prstGeom prst="rect">
            <a:avLst/>
          </a:prstGeom>
        </p:spPr>
      </p:pic>
      <p:sp>
        <p:nvSpPr>
          <p:cNvPr id="4" name="Espace réservé du pied de page 3">
            <a:extLst>
              <a:ext uri="{FF2B5EF4-FFF2-40B4-BE49-F238E27FC236}">
                <a16:creationId xmlns:a16="http://schemas.microsoft.com/office/drawing/2014/main" id="{FF318F5F-E13D-4015-9B8E-5B5069C6CACA}"/>
              </a:ext>
            </a:extLst>
          </p:cNvPr>
          <p:cNvSpPr>
            <a:spLocks noGrp="1"/>
          </p:cNvSpPr>
          <p:nvPr>
            <p:ph type="ftr" sz="quarter" idx="11"/>
          </p:nvPr>
        </p:nvSpPr>
        <p:spPr/>
        <p:txBody>
          <a:bodyPr/>
          <a:lstStyle/>
          <a:p>
            <a:r>
              <a:rPr lang="fr-FR"/>
              <a:t>www.dys-positif.fr</a:t>
            </a:r>
            <a:endParaRPr lang="fr-FR" dirty="0"/>
          </a:p>
        </p:txBody>
      </p:sp>
      <p:sp>
        <p:nvSpPr>
          <p:cNvPr id="7" name="ZoneTexte 6">
            <a:extLst>
              <a:ext uri="{FF2B5EF4-FFF2-40B4-BE49-F238E27FC236}">
                <a16:creationId xmlns:a16="http://schemas.microsoft.com/office/drawing/2014/main" id="{E0D51870-60EA-47AD-8CD6-0A0F2FBF35CD}"/>
              </a:ext>
            </a:extLst>
          </p:cNvPr>
          <p:cNvSpPr txBox="1"/>
          <p:nvPr/>
        </p:nvSpPr>
        <p:spPr>
          <a:xfrm>
            <a:off x="7532783" y="3072214"/>
            <a:ext cx="4114800" cy="873316"/>
          </a:xfrm>
          <a:prstGeom prst="rect">
            <a:avLst/>
          </a:prstGeom>
          <a:noFill/>
        </p:spPr>
        <p:txBody>
          <a:bodyPr wrap="square">
            <a:spAutoFit/>
          </a:bodyPr>
          <a:lstStyle/>
          <a:p>
            <a:pPr>
              <a:lnSpc>
                <a:spcPct val="107000"/>
              </a:lnSpc>
              <a:spcAft>
                <a:spcPts val="800"/>
              </a:spcAft>
            </a:pPr>
            <a:r>
              <a:rPr lang="de-DE" sz="2400" b="1" u="sng" dirty="0">
                <a:solidFill>
                  <a:srgbClr val="1A1A1A"/>
                </a:solidFill>
                <a:effectLst/>
                <a:latin typeface="PTSansRegular"/>
                <a:ea typeface="Calibri" panose="020F0502020204030204" pitchFamily="34" charset="0"/>
                <a:cs typeface="Times New Roman" panose="02020603050405020304" pitchFamily="18" charset="0"/>
                <a:hlinkClick r:id="rId3"/>
              </a:rPr>
              <a:t>Herbert Hofer</a:t>
            </a:r>
            <a:r>
              <a:rPr lang="de-DE" sz="1800" dirty="0">
                <a:effectLst/>
                <a:latin typeface="Calibri" panose="020F0502020204030204" pitchFamily="34" charset="0"/>
                <a:ea typeface="Calibri" panose="020F0502020204030204" pitchFamily="34" charset="0"/>
                <a:cs typeface="Times New Roman" panose="02020603050405020304" pitchFamily="18" charset="0"/>
              </a:rPr>
              <a:t> – Le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jardin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d’Eden</a:t>
            </a:r>
            <a:r>
              <a:rPr lang="de-DE" sz="1800" dirty="0">
                <a:effectLst/>
                <a:latin typeface="Calibri" panose="020F0502020204030204" pitchFamily="34" charset="0"/>
                <a:ea typeface="Calibri" panose="020F0502020204030204" pitchFamily="34" charset="0"/>
                <a:cs typeface="Times New Roman" panose="02020603050405020304" pitchFamily="18" charset="0"/>
              </a:rPr>
              <a:t> –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err="1">
                <a:effectLst/>
                <a:latin typeface="Calibri" panose="020F0502020204030204" pitchFamily="34" charset="0"/>
                <a:ea typeface="Calibri" panose="020F0502020204030204" pitchFamily="34" charset="0"/>
                <a:cs typeface="Times New Roman" panose="02020603050405020304" pitchFamily="18" charset="0"/>
              </a:rPr>
              <a:t>XXè</a:t>
            </a:r>
            <a:r>
              <a:rPr lang="de-DE" sz="1800" dirty="0">
                <a:effectLst/>
                <a:latin typeface="Calibri" panose="020F0502020204030204" pitchFamily="34" charset="0"/>
                <a:ea typeface="Calibri" panose="020F0502020204030204" pitchFamily="34" charset="0"/>
                <a:cs typeface="Times New Roman" panose="02020603050405020304" pitchFamily="18" charset="0"/>
              </a:rPr>
              <a:t> Siècle – Collection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privée</a:t>
            </a:r>
            <a:r>
              <a:rPr lang="de-DE" sz="1800" dirty="0">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164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CCCAD6-852B-4476-B699-884D9953A9D0}"/>
              </a:ext>
            </a:extLst>
          </p:cNvPr>
          <p:cNvSpPr>
            <a:spLocks noGrp="1"/>
          </p:cNvSpPr>
          <p:nvPr>
            <p:ph type="title"/>
          </p:nvPr>
        </p:nvSpPr>
        <p:spPr/>
        <p:txBody>
          <a:bodyPr/>
          <a:lstStyle/>
          <a:p>
            <a:r>
              <a:rPr lang="fr-FR" dirty="0"/>
              <a:t>Une poésie : rappel</a:t>
            </a:r>
          </a:p>
        </p:txBody>
      </p:sp>
      <p:sp>
        <p:nvSpPr>
          <p:cNvPr id="3" name="Espace réservé du contenu 2">
            <a:extLst>
              <a:ext uri="{FF2B5EF4-FFF2-40B4-BE49-F238E27FC236}">
                <a16:creationId xmlns:a16="http://schemas.microsoft.com/office/drawing/2014/main" id="{36614F5C-599B-49E0-8141-BCB45F351D2B}"/>
              </a:ext>
            </a:extLst>
          </p:cNvPr>
          <p:cNvSpPr>
            <a:spLocks noGrp="1"/>
          </p:cNvSpPr>
          <p:nvPr>
            <p:ph idx="1"/>
          </p:nvPr>
        </p:nvSpPr>
        <p:spPr/>
        <p:txBody>
          <a:bodyPr>
            <a:normAutofit/>
          </a:bodyPr>
          <a:lstStyle/>
          <a:p>
            <a:pPr>
              <a:lnSpc>
                <a:spcPct val="150000"/>
              </a:lnSpc>
            </a:pPr>
            <a:r>
              <a:rPr lang="fr-FR" dirty="0">
                <a:latin typeface="Arial" panose="020B0604020202020204" pitchFamily="34" charset="0"/>
                <a:cs typeface="Arial" panose="020B0604020202020204" pitchFamily="34" charset="0"/>
              </a:rPr>
              <a:t>Ecrire une poésie, c’est transformer en mots une image, une idée, des émotions qui sont dans notre tête.</a:t>
            </a:r>
          </a:p>
          <a:p>
            <a:pPr>
              <a:lnSpc>
                <a:spcPct val="150000"/>
              </a:lnSpc>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Nous avons vu qu’il y avait plusieurs sortes de poésie.</a:t>
            </a:r>
          </a:p>
          <a:p>
            <a:endParaRPr lang="fr-FR" dirty="0"/>
          </a:p>
        </p:txBody>
      </p:sp>
      <p:sp>
        <p:nvSpPr>
          <p:cNvPr id="4" name="Espace réservé du pied de page 3">
            <a:extLst>
              <a:ext uri="{FF2B5EF4-FFF2-40B4-BE49-F238E27FC236}">
                <a16:creationId xmlns:a16="http://schemas.microsoft.com/office/drawing/2014/main" id="{57E195DA-F2AD-4383-9CFE-D6F198FBBC8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3424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refait des exercices sur les compléments de la phrase</a:t>
            </a:r>
          </a:p>
          <a:p>
            <a:pPr>
              <a:lnSpc>
                <a:spcPct val="150000"/>
              </a:lnSpc>
            </a:pPr>
            <a:r>
              <a:rPr lang="fr-FR" sz="3200" dirty="0"/>
              <a:t>On a travaillé la nouvelle poésie.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F46C5E-6097-4096-AC5F-A84C46E07527}"/>
              </a:ext>
            </a:extLst>
          </p:cNvPr>
          <p:cNvSpPr>
            <a:spLocks noGrp="1"/>
          </p:cNvSpPr>
          <p:nvPr>
            <p:ph type="title"/>
          </p:nvPr>
        </p:nvSpPr>
        <p:spPr/>
        <p:txBody>
          <a:bodyPr/>
          <a:lstStyle/>
          <a:p>
            <a:r>
              <a:rPr lang="fr-FR" dirty="0"/>
              <a:t>Tu dis …</a:t>
            </a:r>
          </a:p>
        </p:txBody>
      </p:sp>
      <p:sp>
        <p:nvSpPr>
          <p:cNvPr id="3" name="Espace réservé du contenu 2">
            <a:extLst>
              <a:ext uri="{FF2B5EF4-FFF2-40B4-BE49-F238E27FC236}">
                <a16:creationId xmlns:a16="http://schemas.microsoft.com/office/drawing/2014/main" id="{CA7D9280-92CD-40E7-810A-FE0991F2C122}"/>
              </a:ext>
            </a:extLst>
          </p:cNvPr>
          <p:cNvSpPr>
            <a:spLocks noGrp="1"/>
          </p:cNvSpPr>
          <p:nvPr>
            <p:ph idx="1"/>
          </p:nvPr>
        </p:nvSpPr>
        <p:spPr/>
        <p:txBody>
          <a:bodyPr/>
          <a:lstStyle/>
          <a:p>
            <a:pPr marL="0" indent="0">
              <a:buNone/>
            </a:pPr>
            <a:r>
              <a:rPr lang="fr-FR" dirty="0"/>
              <a:t>Tu dis sable</a:t>
            </a:r>
          </a:p>
          <a:p>
            <a:pPr marL="0" indent="0">
              <a:buNone/>
            </a:pPr>
            <a:r>
              <a:rPr lang="fr-FR" dirty="0"/>
              <a:t>et déjà</a:t>
            </a:r>
          </a:p>
          <a:p>
            <a:pPr marL="0" indent="0">
              <a:buNone/>
            </a:pPr>
            <a:r>
              <a:rPr lang="fr-FR" dirty="0"/>
              <a:t>la mer est à tes pieds.</a:t>
            </a:r>
          </a:p>
          <a:p>
            <a:endParaRPr lang="fr-FR" dirty="0"/>
          </a:p>
          <a:p>
            <a:pPr marL="0" indent="0">
              <a:buNone/>
            </a:pPr>
            <a:r>
              <a:rPr lang="fr-FR" dirty="0"/>
              <a:t>Tu dis forêt</a:t>
            </a:r>
          </a:p>
          <a:p>
            <a:pPr marL="0" indent="0">
              <a:buNone/>
            </a:pPr>
            <a:r>
              <a:rPr lang="fr-FR" dirty="0"/>
              <a:t>et déjà</a:t>
            </a:r>
          </a:p>
          <a:p>
            <a:pPr marL="0" indent="0">
              <a:buNone/>
            </a:pPr>
            <a:r>
              <a:rPr lang="fr-FR" dirty="0"/>
              <a:t>les arbres te tendent leurs bras.</a:t>
            </a:r>
          </a:p>
          <a:p>
            <a:endParaRPr lang="fr-FR" dirty="0"/>
          </a:p>
        </p:txBody>
      </p:sp>
      <p:sp>
        <p:nvSpPr>
          <p:cNvPr id="4" name="Espace réservé du pied de page 3">
            <a:extLst>
              <a:ext uri="{FF2B5EF4-FFF2-40B4-BE49-F238E27FC236}">
                <a16:creationId xmlns:a16="http://schemas.microsoft.com/office/drawing/2014/main" id="{5BBC336F-79B4-4DEF-820F-62DBCC9C1CD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4517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31F46A4-646A-4F92-AFCA-DB0877E3D98D}"/>
              </a:ext>
            </a:extLst>
          </p:cNvPr>
          <p:cNvSpPr>
            <a:spLocks noGrp="1"/>
          </p:cNvSpPr>
          <p:nvPr>
            <p:ph idx="1"/>
          </p:nvPr>
        </p:nvSpPr>
        <p:spPr>
          <a:xfrm>
            <a:off x="838200" y="440674"/>
            <a:ext cx="10773578" cy="5915675"/>
          </a:xfrm>
        </p:spPr>
        <p:txBody>
          <a:bodyPr>
            <a:normAutofit fontScale="92500" lnSpcReduction="20000"/>
          </a:bodyPr>
          <a:lstStyle/>
          <a:p>
            <a:pPr marL="0" indent="0">
              <a:buNone/>
            </a:pPr>
            <a:r>
              <a:rPr lang="fr-FR" dirty="0">
                <a:latin typeface="Arial" panose="020B0604020202020204" pitchFamily="34" charset="0"/>
                <a:cs typeface="Arial" panose="020B0604020202020204" pitchFamily="34" charset="0"/>
              </a:rPr>
              <a:t>Tu dis colline</a:t>
            </a:r>
          </a:p>
          <a:p>
            <a:pPr marL="0" indent="0">
              <a:buNone/>
            </a:pPr>
            <a:r>
              <a:rPr lang="fr-FR" dirty="0">
                <a:latin typeface="Arial" panose="020B0604020202020204" pitchFamily="34" charset="0"/>
                <a:cs typeface="Arial" panose="020B0604020202020204" pitchFamily="34" charset="0"/>
              </a:rPr>
              <a:t>Et déjà</a:t>
            </a:r>
          </a:p>
          <a:p>
            <a:pPr marL="0" indent="0">
              <a:buNone/>
            </a:pPr>
            <a:r>
              <a:rPr lang="fr-FR" dirty="0">
                <a:latin typeface="Arial" panose="020B0604020202020204" pitchFamily="34" charset="0"/>
                <a:cs typeface="Arial" panose="020B0604020202020204" pitchFamily="34" charset="0"/>
              </a:rPr>
              <a:t>Le sentier court avec toi vers le sommet.</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Tu dis nuage</a:t>
            </a:r>
          </a:p>
          <a:p>
            <a:pPr marL="0" indent="0">
              <a:buNone/>
            </a:pPr>
            <a:r>
              <a:rPr lang="fr-FR" dirty="0">
                <a:latin typeface="Arial" panose="020B0604020202020204" pitchFamily="34" charset="0"/>
                <a:cs typeface="Arial" panose="020B0604020202020204" pitchFamily="34" charset="0"/>
              </a:rPr>
              <a:t>Et déjà</a:t>
            </a:r>
          </a:p>
          <a:p>
            <a:pPr marL="0" indent="0">
              <a:buNone/>
            </a:pPr>
            <a:r>
              <a:rPr lang="fr-FR" dirty="0">
                <a:latin typeface="Arial" panose="020B0604020202020204" pitchFamily="34" charset="0"/>
                <a:cs typeface="Arial" panose="020B0604020202020204" pitchFamily="34" charset="0"/>
              </a:rPr>
              <a:t>Un cumulus t'offre la promesse du voyage.</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Tu dis poème</a:t>
            </a:r>
          </a:p>
          <a:p>
            <a:pPr marL="0" indent="0">
              <a:buNone/>
            </a:pPr>
            <a:r>
              <a:rPr lang="fr-FR" dirty="0">
                <a:latin typeface="Arial" panose="020B0604020202020204" pitchFamily="34" charset="0"/>
                <a:cs typeface="Arial" panose="020B0604020202020204" pitchFamily="34" charset="0"/>
              </a:rPr>
              <a:t>Et déjà</a:t>
            </a:r>
          </a:p>
          <a:p>
            <a:pPr marL="0" indent="0">
              <a:buNone/>
            </a:pPr>
            <a:r>
              <a:rPr lang="fr-FR" dirty="0">
                <a:latin typeface="Arial" panose="020B0604020202020204" pitchFamily="34" charset="0"/>
                <a:cs typeface="Arial" panose="020B0604020202020204" pitchFamily="34" charset="0"/>
              </a:rPr>
              <a:t>Les mots volent et dansent</a:t>
            </a:r>
          </a:p>
          <a:p>
            <a:pPr marL="0" indent="0">
              <a:buNone/>
            </a:pPr>
            <a:r>
              <a:rPr lang="fr-FR" dirty="0">
                <a:latin typeface="Arial" panose="020B0604020202020204" pitchFamily="34" charset="0"/>
                <a:cs typeface="Arial" panose="020B0604020202020204" pitchFamily="34" charset="0"/>
              </a:rPr>
              <a:t>Comme étincelles dans la cheminée.</a:t>
            </a:r>
          </a:p>
          <a:p>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rPr>
              <a:t>J. P. Schneider</a:t>
            </a:r>
          </a:p>
          <a:p>
            <a:endParaRPr lang="fr-FR" dirty="0"/>
          </a:p>
        </p:txBody>
      </p:sp>
      <p:sp>
        <p:nvSpPr>
          <p:cNvPr id="4" name="Espace réservé du pied de page 3">
            <a:extLst>
              <a:ext uri="{FF2B5EF4-FFF2-40B4-BE49-F238E27FC236}">
                <a16:creationId xmlns:a16="http://schemas.microsoft.com/office/drawing/2014/main" id="{4B28D06C-6ACB-4B32-9927-8C8D3C95AA1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99502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6F5C55-073C-4C45-BB6C-CC9F86B4DE9B}"/>
              </a:ext>
            </a:extLst>
          </p:cNvPr>
          <p:cNvSpPr>
            <a:spLocks noGrp="1"/>
          </p:cNvSpPr>
          <p:nvPr>
            <p:ph type="title"/>
          </p:nvPr>
        </p:nvSpPr>
        <p:spPr/>
        <p:txBody>
          <a:bodyPr/>
          <a:lstStyle/>
          <a:p>
            <a:r>
              <a:rPr lang="fr-FR" dirty="0"/>
              <a:t>Nouvelle leçon : l’accord des adjectifs.</a:t>
            </a:r>
          </a:p>
        </p:txBody>
      </p:sp>
      <p:sp>
        <p:nvSpPr>
          <p:cNvPr id="3" name="Espace réservé du contenu 2">
            <a:extLst>
              <a:ext uri="{FF2B5EF4-FFF2-40B4-BE49-F238E27FC236}">
                <a16:creationId xmlns:a16="http://schemas.microsoft.com/office/drawing/2014/main" id="{6BB1396E-1CBC-4220-9BEC-8E75EBF1A707}"/>
              </a:ext>
            </a:extLst>
          </p:cNvPr>
          <p:cNvSpPr>
            <a:spLocks noGrp="1"/>
          </p:cNvSpPr>
          <p:nvPr>
            <p:ph idx="1"/>
          </p:nvPr>
        </p:nvSpPr>
        <p:spPr/>
        <p:txBody>
          <a:bodyPr/>
          <a:lstStyle/>
          <a:p>
            <a:r>
              <a:rPr lang="fr-FR" dirty="0"/>
              <a:t>Reprise de ce que vous avez appris à l’école avant.</a:t>
            </a:r>
          </a:p>
          <a:p>
            <a:endParaRPr lang="fr-FR" dirty="0"/>
          </a:p>
          <a:p>
            <a:r>
              <a:rPr lang="fr-FR" dirty="0"/>
              <a:t>Vidéo </a:t>
            </a:r>
            <a:r>
              <a:rPr lang="fr-FR" dirty="0" err="1"/>
              <a:t>canopé</a:t>
            </a:r>
            <a:r>
              <a:rPr lang="fr-FR" dirty="0"/>
              <a:t> : </a:t>
            </a:r>
            <a:r>
              <a:rPr lang="fr-FR" dirty="0">
                <a:hlinkClick r:id="rId2"/>
              </a:rPr>
              <a:t>https://www.youtube.com/watch?v=mLeMHuJNq7I</a:t>
            </a:r>
            <a:endParaRPr lang="fr-FR" dirty="0"/>
          </a:p>
          <a:p>
            <a:endParaRPr lang="fr-FR" dirty="0"/>
          </a:p>
        </p:txBody>
      </p:sp>
      <p:sp>
        <p:nvSpPr>
          <p:cNvPr id="4" name="Espace réservé du pied de page 3">
            <a:extLst>
              <a:ext uri="{FF2B5EF4-FFF2-40B4-BE49-F238E27FC236}">
                <a16:creationId xmlns:a16="http://schemas.microsoft.com/office/drawing/2014/main" id="{C9422C7C-F769-46D7-AE61-106080740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14242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DC958C-B838-4BA1-98DB-57313F8C9E5C}"/>
              </a:ext>
            </a:extLst>
          </p:cNvPr>
          <p:cNvSpPr>
            <a:spLocks noGrp="1"/>
          </p:cNvSpPr>
          <p:nvPr>
            <p:ph type="title"/>
          </p:nvPr>
        </p:nvSpPr>
        <p:spPr>
          <a:xfrm>
            <a:off x="838200" y="706648"/>
            <a:ext cx="10515600" cy="1325563"/>
          </a:xfrm>
        </p:spPr>
        <p:txBody>
          <a:bodyPr>
            <a:normAutofit/>
          </a:bodyPr>
          <a:lstStyle/>
          <a:p>
            <a:r>
              <a:rPr lang="fr-FR" sz="3600" dirty="0">
                <a:latin typeface="Arial" panose="020B0604020202020204" pitchFamily="34" charset="0"/>
                <a:cs typeface="Arial" panose="020B0604020202020204" pitchFamily="34" charset="0"/>
              </a:rPr>
              <a:t>Aujourd’hui on va travailler sur l’accord en genre : </a:t>
            </a:r>
          </a:p>
        </p:txBody>
      </p:sp>
      <p:sp>
        <p:nvSpPr>
          <p:cNvPr id="3" name="Espace réservé du contenu 2">
            <a:extLst>
              <a:ext uri="{FF2B5EF4-FFF2-40B4-BE49-F238E27FC236}">
                <a16:creationId xmlns:a16="http://schemas.microsoft.com/office/drawing/2014/main" id="{93E85D3E-D4F0-427F-B13C-6D7B7965927C}"/>
              </a:ext>
            </a:extLst>
          </p:cNvPr>
          <p:cNvSpPr>
            <a:spLocks noGrp="1"/>
          </p:cNvSpPr>
          <p:nvPr>
            <p:ph idx="1"/>
          </p:nvPr>
        </p:nvSpPr>
        <p:spPr>
          <a:xfrm>
            <a:off x="728032" y="2370137"/>
            <a:ext cx="10905780" cy="4351338"/>
          </a:xfrm>
        </p:spPr>
        <p:txBody>
          <a:bodyPr/>
          <a:lstStyle/>
          <a:p>
            <a:pPr marL="0" indent="0">
              <a:lnSpc>
                <a:spcPct val="150000"/>
              </a:lnSpc>
              <a:buNone/>
            </a:pPr>
            <a:r>
              <a:rPr lang="fr-FR" dirty="0">
                <a:latin typeface="Arial" panose="020B0604020202020204" pitchFamily="34" charset="0"/>
                <a:cs typeface="Arial" panose="020B0604020202020204" pitchFamily="34" charset="0"/>
              </a:rPr>
              <a:t>On dit accord en genre quand on parle du masculin et du féminin.</a:t>
            </a:r>
          </a:p>
          <a:p>
            <a:endParaRPr lang="fr-FR" dirty="0"/>
          </a:p>
        </p:txBody>
      </p:sp>
      <p:sp>
        <p:nvSpPr>
          <p:cNvPr id="4" name="Espace réservé du pied de page 3">
            <a:extLst>
              <a:ext uri="{FF2B5EF4-FFF2-40B4-BE49-F238E27FC236}">
                <a16:creationId xmlns:a16="http://schemas.microsoft.com/office/drawing/2014/main" id="{366E9A14-09BC-4DAB-B944-213F72F40B56}"/>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65F177AA-E721-47E1-A059-9D4100E5E6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918" y="3922503"/>
            <a:ext cx="2264884" cy="22648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8BDAA3E-678F-4B69-A842-59D5E39334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2693" y="3922503"/>
            <a:ext cx="2264884" cy="2264884"/>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62A3A5C8-0C72-4975-A4A5-DB5B8F93161A}"/>
              </a:ext>
            </a:extLst>
          </p:cNvPr>
          <p:cNvSpPr txBox="1"/>
          <p:nvPr/>
        </p:nvSpPr>
        <p:spPr>
          <a:xfrm>
            <a:off x="1905918" y="4010139"/>
            <a:ext cx="1421176" cy="400110"/>
          </a:xfrm>
          <a:prstGeom prst="rect">
            <a:avLst/>
          </a:prstGeom>
          <a:noFill/>
        </p:spPr>
        <p:txBody>
          <a:bodyPr wrap="square" rtlCol="0">
            <a:spAutoFit/>
          </a:bodyPr>
          <a:lstStyle/>
          <a:p>
            <a:r>
              <a:rPr lang="fr-FR" sz="2000" b="1" dirty="0">
                <a:latin typeface="Arial" panose="020B0604020202020204" pitchFamily="34" charset="0"/>
                <a:cs typeface="Arial" panose="020B0604020202020204" pitchFamily="34" charset="0"/>
              </a:rPr>
              <a:t>masculin</a:t>
            </a:r>
          </a:p>
        </p:txBody>
      </p:sp>
      <p:sp>
        <p:nvSpPr>
          <p:cNvPr id="8" name="ZoneTexte 7">
            <a:extLst>
              <a:ext uri="{FF2B5EF4-FFF2-40B4-BE49-F238E27FC236}">
                <a16:creationId xmlns:a16="http://schemas.microsoft.com/office/drawing/2014/main" id="{D4B29DF7-755F-4132-9CCD-C63E6300C99B}"/>
              </a:ext>
            </a:extLst>
          </p:cNvPr>
          <p:cNvSpPr txBox="1"/>
          <p:nvPr/>
        </p:nvSpPr>
        <p:spPr>
          <a:xfrm>
            <a:off x="6888985" y="4145696"/>
            <a:ext cx="1421176" cy="400110"/>
          </a:xfrm>
          <a:prstGeom prst="rect">
            <a:avLst/>
          </a:prstGeom>
          <a:noFill/>
        </p:spPr>
        <p:txBody>
          <a:bodyPr wrap="square" rtlCol="0">
            <a:spAutoFit/>
          </a:bodyPr>
          <a:lstStyle/>
          <a:p>
            <a:r>
              <a:rPr lang="fr-FR" sz="2000" b="1" dirty="0">
                <a:latin typeface="Arial" panose="020B0604020202020204" pitchFamily="34" charset="0"/>
                <a:cs typeface="Arial" panose="020B0604020202020204" pitchFamily="34" charset="0"/>
              </a:rPr>
              <a:t>féminin</a:t>
            </a:r>
          </a:p>
        </p:txBody>
      </p:sp>
    </p:spTree>
    <p:extLst>
      <p:ext uri="{BB962C8B-B14F-4D97-AF65-F5344CB8AC3E}">
        <p14:creationId xmlns:p14="http://schemas.microsoft.com/office/powerpoint/2010/main" val="30813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9DF1A6-FA1C-4BE8-BF67-1D2970EE9469}"/>
              </a:ext>
            </a:extLst>
          </p:cNvPr>
          <p:cNvSpPr>
            <a:spLocks noGrp="1"/>
          </p:cNvSpPr>
          <p:nvPr>
            <p:ph type="title"/>
          </p:nvPr>
        </p:nvSpPr>
        <p:spPr/>
        <p:txBody>
          <a:bodyPr/>
          <a:lstStyle/>
          <a:p>
            <a:r>
              <a:rPr lang="fr-FR" dirty="0"/>
              <a:t>Dans un groupe nominal.</a:t>
            </a:r>
          </a:p>
        </p:txBody>
      </p:sp>
      <p:sp>
        <p:nvSpPr>
          <p:cNvPr id="3" name="Espace réservé du contenu 2">
            <a:extLst>
              <a:ext uri="{FF2B5EF4-FFF2-40B4-BE49-F238E27FC236}">
                <a16:creationId xmlns:a16="http://schemas.microsoft.com/office/drawing/2014/main" id="{EC326253-EF3E-44CA-B45C-08899005A4D5}"/>
              </a:ext>
            </a:extLst>
          </p:cNvPr>
          <p:cNvSpPr>
            <a:spLocks noGrp="1"/>
          </p:cNvSpPr>
          <p:nvPr>
            <p:ph idx="1"/>
          </p:nvPr>
        </p:nvSpPr>
        <p:spPr/>
        <p:txBody>
          <a:bodyPr/>
          <a:lstStyle/>
          <a:p>
            <a:pPr marL="0" indent="0">
              <a:lnSpc>
                <a:spcPct val="200000"/>
              </a:lnSpc>
              <a:buNone/>
            </a:pPr>
            <a:r>
              <a:rPr lang="fr-FR" dirty="0">
                <a:latin typeface="Arial" panose="020B0604020202020204" pitchFamily="34" charset="0"/>
                <a:cs typeface="Arial" panose="020B0604020202020204" pitchFamily="34" charset="0"/>
              </a:rPr>
              <a:t>Le groupe nominal, c’est l’ensemble des mots qui accompagnent le nom. C’est pour ça que dans </a:t>
            </a:r>
            <a:r>
              <a:rPr lang="fr-FR" b="1" dirty="0">
                <a:latin typeface="Arial" panose="020B0604020202020204" pitchFamily="34" charset="0"/>
                <a:cs typeface="Arial" panose="020B0604020202020204" pitchFamily="34" charset="0"/>
              </a:rPr>
              <a:t>nom</a:t>
            </a:r>
            <a:r>
              <a:rPr lang="fr-FR" dirty="0">
                <a:latin typeface="Arial" panose="020B0604020202020204" pitchFamily="34" charset="0"/>
                <a:cs typeface="Arial" panose="020B0604020202020204" pitchFamily="34" charset="0"/>
              </a:rPr>
              <a:t>inal on voit « nom ».</a:t>
            </a:r>
          </a:p>
          <a:p>
            <a:endParaRPr lang="fr-FR" dirty="0"/>
          </a:p>
          <a:p>
            <a:pPr marL="0" indent="0">
              <a:buNone/>
            </a:pPr>
            <a:r>
              <a:rPr lang="fr-FR" dirty="0"/>
              <a:t>Quand on travaille sur le lexique, les noms sont dans des cadres bleus.</a:t>
            </a:r>
          </a:p>
        </p:txBody>
      </p:sp>
      <p:sp>
        <p:nvSpPr>
          <p:cNvPr id="4" name="Espace réservé du pied de page 3">
            <a:extLst>
              <a:ext uri="{FF2B5EF4-FFF2-40B4-BE49-F238E27FC236}">
                <a16:creationId xmlns:a16="http://schemas.microsoft.com/office/drawing/2014/main" id="{AD946165-F627-4CF2-9312-384A6548C919}"/>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48E1781B-A26B-4934-AB0F-0DF610E78B89}"/>
              </a:ext>
            </a:extLst>
          </p:cNvPr>
          <p:cNvPicPr>
            <a:picLocks noChangeAspect="1"/>
          </p:cNvPicPr>
          <p:nvPr/>
        </p:nvPicPr>
        <p:blipFill>
          <a:blip r:embed="rId2"/>
          <a:stretch>
            <a:fillRect/>
          </a:stretch>
        </p:blipFill>
        <p:spPr>
          <a:xfrm>
            <a:off x="4248137" y="4818534"/>
            <a:ext cx="1847863" cy="1358429"/>
          </a:xfrm>
          <a:prstGeom prst="rect">
            <a:avLst/>
          </a:prstGeom>
        </p:spPr>
      </p:pic>
    </p:spTree>
    <p:extLst>
      <p:ext uri="{BB962C8B-B14F-4D97-AF65-F5344CB8AC3E}">
        <p14:creationId xmlns:p14="http://schemas.microsoft.com/office/powerpoint/2010/main" val="32198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21AB79E-4F87-4196-9768-F67432AB334F}"/>
              </a:ext>
            </a:extLst>
          </p:cNvPr>
          <p:cNvSpPr>
            <a:spLocks noGrp="1"/>
          </p:cNvSpPr>
          <p:nvPr>
            <p:ph idx="1"/>
          </p:nvPr>
        </p:nvSpPr>
        <p:spPr>
          <a:xfrm>
            <a:off x="838200" y="1024569"/>
            <a:ext cx="10515600" cy="5152394"/>
          </a:xfrm>
        </p:spPr>
        <p:txBody>
          <a:bodyPr/>
          <a:lstStyle/>
          <a:p>
            <a:r>
              <a:rPr lang="fr-FR" dirty="0"/>
              <a:t>Le nom, c’est ce qu’on peut généralement toucher.</a:t>
            </a:r>
          </a:p>
          <a:p>
            <a:endParaRPr lang="fr-FR" dirty="0"/>
          </a:p>
          <a:p>
            <a:pPr marL="0" indent="0">
              <a:lnSpc>
                <a:spcPct val="150000"/>
              </a:lnSpc>
              <a:buNone/>
            </a:pPr>
            <a:r>
              <a:rPr lang="fr-FR" dirty="0">
                <a:latin typeface="Arial" panose="020B0604020202020204" pitchFamily="34" charset="0"/>
                <a:cs typeface="Arial" panose="020B0604020202020204" pitchFamily="34" charset="0"/>
              </a:rPr>
              <a:t>Ex : un petit tabouret. </a:t>
            </a:r>
          </a:p>
          <a:p>
            <a:pPr marL="0" indent="0">
              <a:lnSpc>
                <a:spcPct val="150000"/>
              </a:lnSpc>
              <a:buNone/>
            </a:pPr>
            <a:r>
              <a:rPr lang="fr-FR" dirty="0">
                <a:latin typeface="Arial" panose="020B0604020202020204" pitchFamily="34" charset="0"/>
                <a:cs typeface="Arial" panose="020B0604020202020204" pitchFamily="34" charset="0"/>
              </a:rPr>
              <a:t>Je peux toucher « tabouret ».</a:t>
            </a:r>
          </a:p>
          <a:p>
            <a:pPr marL="0" indent="0">
              <a:lnSpc>
                <a:spcPct val="150000"/>
              </a:lnSpc>
              <a:buNone/>
            </a:pPr>
            <a:r>
              <a:rPr lang="fr-FR" dirty="0">
                <a:latin typeface="Arial" panose="020B0604020202020204" pitchFamily="34" charset="0"/>
                <a:cs typeface="Arial" panose="020B0604020202020204" pitchFamily="34" charset="0"/>
              </a:rPr>
              <a:t>Je ne peux pas toucher « un ». (c’est le déterminant)</a:t>
            </a:r>
          </a:p>
          <a:p>
            <a:pPr marL="0" indent="0">
              <a:lnSpc>
                <a:spcPct val="150000"/>
              </a:lnSpc>
              <a:buNone/>
            </a:pPr>
            <a:r>
              <a:rPr lang="fr-FR" dirty="0">
                <a:latin typeface="Arial" panose="020B0604020202020204" pitchFamily="34" charset="0"/>
                <a:cs typeface="Arial" panose="020B0604020202020204" pitchFamily="34" charset="0"/>
              </a:rPr>
              <a:t>Je ne peux pas toucher « petit ». (c’est l’adjectif).</a:t>
            </a:r>
          </a:p>
          <a:p>
            <a:pPr marL="0" indent="0">
              <a:buNone/>
            </a:pPr>
            <a:endParaRPr lang="fr-FR" dirty="0"/>
          </a:p>
        </p:txBody>
      </p:sp>
      <p:sp>
        <p:nvSpPr>
          <p:cNvPr id="4" name="Espace réservé du pied de page 3">
            <a:extLst>
              <a:ext uri="{FF2B5EF4-FFF2-40B4-BE49-F238E27FC236}">
                <a16:creationId xmlns:a16="http://schemas.microsoft.com/office/drawing/2014/main" id="{D2DBF396-CA7C-470A-AA60-1CF2751492E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7182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CDB64019-5933-47D7-AD3F-46581597BF42}"/>
              </a:ext>
            </a:extLst>
          </p:cNvPr>
          <p:cNvSpPr>
            <a:spLocks noGrp="1"/>
          </p:cNvSpPr>
          <p:nvPr>
            <p:ph idx="1"/>
          </p:nvPr>
        </p:nvSpPr>
        <p:spPr>
          <a:xfrm>
            <a:off x="838200" y="826265"/>
            <a:ext cx="10515600" cy="5350698"/>
          </a:xfrm>
        </p:spPr>
        <p:txBody>
          <a:bodyPr>
            <a:normAutofit fontScale="85000" lnSpcReduction="10000"/>
          </a:bodyPr>
          <a:lstStyle/>
          <a:p>
            <a:pPr>
              <a:lnSpc>
                <a:spcPct val="150000"/>
              </a:lnSpc>
            </a:pPr>
            <a:r>
              <a:rPr lang="fr-FR" dirty="0">
                <a:latin typeface="Arial" panose="020B0604020202020204" pitchFamily="34" charset="0"/>
                <a:cs typeface="Arial" panose="020B0604020202020204" pitchFamily="34" charset="0"/>
              </a:rPr>
              <a:t>Le déterminant, c’est ce qui m’aide à trouver le genre (masculin/féminin) ou le nombre (singulier/pluriel).</a:t>
            </a:r>
          </a:p>
          <a:p>
            <a:pPr>
              <a:lnSpc>
                <a:spcPct val="150000"/>
              </a:lnSpc>
            </a:pPr>
            <a:endParaRPr lang="fr-FR" dirty="0">
              <a:latin typeface="Arial" panose="020B0604020202020204" pitchFamily="34" charset="0"/>
              <a:cs typeface="Arial" panose="020B0604020202020204" pitchFamily="34" charset="0"/>
            </a:endParaRPr>
          </a:p>
          <a:p>
            <a:pPr>
              <a:lnSpc>
                <a:spcPct val="150000"/>
              </a:lnSpc>
            </a:pPr>
            <a:r>
              <a:rPr lang="fr-FR" dirty="0">
                <a:latin typeface="Arial" panose="020B0604020202020204" pitchFamily="34" charset="0"/>
                <a:cs typeface="Arial" panose="020B0604020202020204" pitchFamily="34" charset="0"/>
              </a:rPr>
              <a:t>L’adjectif, c’est ce qui m’aide à mieux comprendre, à mieux décrire le nom.</a:t>
            </a:r>
          </a:p>
          <a:p>
            <a:pPr>
              <a:lnSpc>
                <a:spcPct val="150000"/>
              </a:lnSpc>
            </a:pPr>
            <a:endParaRPr lang="fr-FR" dirty="0">
              <a:latin typeface="Arial" panose="020B0604020202020204" pitchFamily="34" charset="0"/>
              <a:cs typeface="Arial" panose="020B0604020202020204" pitchFamily="34" charset="0"/>
            </a:endParaRPr>
          </a:p>
          <a:p>
            <a:pPr>
              <a:lnSpc>
                <a:spcPct val="150000"/>
              </a:lnSpc>
            </a:pPr>
            <a:r>
              <a:rPr lang="fr-FR" dirty="0">
                <a:latin typeface="Arial" panose="020B0604020202020204" pitchFamily="34" charset="0"/>
                <a:cs typeface="Arial" panose="020B0604020202020204" pitchFamily="34" charset="0"/>
              </a:rPr>
              <a:t>Comme tout va ensemble, par rapport au nom, on accorde.</a:t>
            </a:r>
          </a:p>
          <a:p>
            <a:pPr marL="0" indent="0">
              <a:lnSpc>
                <a:spcPct val="150000"/>
              </a:lnSpc>
              <a:buNone/>
            </a:pPr>
            <a:r>
              <a:rPr lang="fr-FR" i="1" dirty="0">
                <a:latin typeface="Arial" panose="020B0604020202020204" pitchFamily="34" charset="0"/>
                <a:cs typeface="Arial" panose="020B0604020202020204" pitchFamily="34" charset="0"/>
              </a:rPr>
              <a:t>Un petit tabouret.</a:t>
            </a:r>
          </a:p>
          <a:p>
            <a:pPr marL="0" indent="0">
              <a:lnSpc>
                <a:spcPct val="150000"/>
              </a:lnSpc>
              <a:buNone/>
            </a:pPr>
            <a:r>
              <a:rPr lang="fr-FR" i="1" dirty="0">
                <a:latin typeface="Arial" panose="020B0604020202020204" pitchFamily="34" charset="0"/>
                <a:cs typeface="Arial" panose="020B0604020202020204" pitchFamily="34" charset="0"/>
              </a:rPr>
              <a:t>Un</a:t>
            </a:r>
            <a:r>
              <a:rPr lang="fr-FR" b="1" i="1" dirty="0">
                <a:latin typeface="Arial" panose="020B0604020202020204" pitchFamily="34" charset="0"/>
                <a:cs typeface="Arial" panose="020B0604020202020204" pitchFamily="34" charset="0"/>
              </a:rPr>
              <a:t>e</a:t>
            </a:r>
            <a:r>
              <a:rPr lang="fr-FR" i="1" dirty="0">
                <a:latin typeface="Arial" panose="020B0604020202020204" pitchFamily="34" charset="0"/>
                <a:cs typeface="Arial" panose="020B0604020202020204" pitchFamily="34" charset="0"/>
              </a:rPr>
              <a:t> petit</a:t>
            </a:r>
            <a:r>
              <a:rPr lang="fr-FR" b="1" i="1" dirty="0">
                <a:latin typeface="Arial" panose="020B0604020202020204" pitchFamily="34" charset="0"/>
                <a:cs typeface="Arial" panose="020B0604020202020204" pitchFamily="34" charset="0"/>
              </a:rPr>
              <a:t>e</a:t>
            </a:r>
            <a:r>
              <a:rPr lang="fr-FR" i="1" dirty="0">
                <a:latin typeface="Arial" panose="020B0604020202020204" pitchFamily="34" charset="0"/>
                <a:cs typeface="Arial" panose="020B0604020202020204" pitchFamily="34" charset="0"/>
              </a:rPr>
              <a:t> tabl</a:t>
            </a:r>
            <a:r>
              <a:rPr lang="fr-FR" b="1" i="1" dirty="0">
                <a:latin typeface="Arial" panose="020B0604020202020204" pitchFamily="34" charset="0"/>
                <a:cs typeface="Arial" panose="020B0604020202020204" pitchFamily="34" charset="0"/>
              </a:rPr>
              <a:t>e</a:t>
            </a:r>
            <a:r>
              <a:rPr lang="fr-FR" i="1" dirty="0">
                <a:latin typeface="Arial" panose="020B0604020202020204" pitchFamily="34" charset="0"/>
                <a:cs typeface="Arial" panose="020B0604020202020204" pitchFamily="34" charset="0"/>
              </a:rPr>
              <a:t>.</a:t>
            </a:r>
          </a:p>
          <a:p>
            <a:endParaRPr lang="fr-FR" dirty="0"/>
          </a:p>
        </p:txBody>
      </p:sp>
      <p:sp>
        <p:nvSpPr>
          <p:cNvPr id="4" name="Espace réservé du pied de page 3">
            <a:extLst>
              <a:ext uri="{FF2B5EF4-FFF2-40B4-BE49-F238E27FC236}">
                <a16:creationId xmlns:a16="http://schemas.microsoft.com/office/drawing/2014/main" id="{E50C21AD-0FCE-420C-9040-F3D3C4C6EC4E}"/>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267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sp>
        <p:nvSpPr>
          <p:cNvPr id="3" name="Espace réservé du contenu 2">
            <a:extLst>
              <a:ext uri="{FF2B5EF4-FFF2-40B4-BE49-F238E27FC236}">
                <a16:creationId xmlns:a16="http://schemas.microsoft.com/office/drawing/2014/main" id="{D52FA580-2121-4E28-A10E-CC15871C7321}"/>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DCF5CB86-57FE-4945-AC18-87AB6745302D}"/>
              </a:ext>
            </a:extLst>
          </p:cNvPr>
          <p:cNvPicPr>
            <a:picLocks noChangeAspect="1"/>
          </p:cNvPicPr>
          <p:nvPr/>
        </p:nvPicPr>
        <p:blipFill>
          <a:blip r:embed="rId3"/>
          <a:stretch>
            <a:fillRect/>
          </a:stretch>
        </p:blipFill>
        <p:spPr>
          <a:xfrm>
            <a:off x="1974383" y="1101686"/>
            <a:ext cx="7908931" cy="2057446"/>
          </a:xfrm>
          <a:prstGeom prst="rect">
            <a:avLst/>
          </a:prstGeom>
        </p:spPr>
      </p:pic>
    </p:spTree>
    <p:extLst>
      <p:ext uri="{BB962C8B-B14F-4D97-AF65-F5344CB8AC3E}">
        <p14:creationId xmlns:p14="http://schemas.microsoft.com/office/powerpoint/2010/main" val="348609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3" name="Image 12">
            <a:extLst>
              <a:ext uri="{FF2B5EF4-FFF2-40B4-BE49-F238E27FC236}">
                <a16:creationId xmlns:a16="http://schemas.microsoft.com/office/drawing/2014/main" id="{8491E0A3-D13E-4AC0-ABF8-ACB4F61658B7}"/>
              </a:ext>
            </a:extLst>
          </p:cNvPr>
          <p:cNvPicPr>
            <a:picLocks noChangeAspect="1"/>
          </p:cNvPicPr>
          <p:nvPr/>
        </p:nvPicPr>
        <p:blipFill>
          <a:blip r:embed="rId3"/>
          <a:stretch>
            <a:fillRect/>
          </a:stretch>
        </p:blipFill>
        <p:spPr>
          <a:xfrm>
            <a:off x="1463252" y="590154"/>
            <a:ext cx="7249170" cy="3248500"/>
          </a:xfrm>
          <a:prstGeom prst="rect">
            <a:avLst/>
          </a:prstGeom>
        </p:spPr>
      </p:pic>
    </p:spTree>
    <p:extLst>
      <p:ext uri="{BB962C8B-B14F-4D97-AF65-F5344CB8AC3E}">
        <p14:creationId xmlns:p14="http://schemas.microsoft.com/office/powerpoint/2010/main" val="105005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1FD587-4D9B-4618-AB69-4110DD2DBF65}"/>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Rappel : la poésie</a:t>
            </a:r>
          </a:p>
        </p:txBody>
      </p:sp>
      <p:sp>
        <p:nvSpPr>
          <p:cNvPr id="4" name="Espace réservé du pied de page 3">
            <a:extLst>
              <a:ext uri="{FF2B5EF4-FFF2-40B4-BE49-F238E27FC236}">
                <a16:creationId xmlns:a16="http://schemas.microsoft.com/office/drawing/2014/main" id="{35FD7230-9C01-4B6F-B139-94DF0C0BBFD4}"/>
              </a:ext>
            </a:extLst>
          </p:cNvPr>
          <p:cNvSpPr>
            <a:spLocks noGrp="1"/>
          </p:cNvSpPr>
          <p:nvPr>
            <p:ph type="ftr" sz="quarter" idx="11"/>
          </p:nvPr>
        </p:nvSpPr>
        <p:spPr/>
        <p:txBody>
          <a:bodyPr/>
          <a:lstStyle/>
          <a:p>
            <a:r>
              <a:rPr lang="fr-FR"/>
              <a:t>www.dys-positif.fr</a:t>
            </a:r>
            <a:endParaRPr lang="fr-FR" dirty="0"/>
          </a:p>
        </p:txBody>
      </p:sp>
      <p:pic>
        <p:nvPicPr>
          <p:cNvPr id="7" name="Image 6">
            <a:extLst>
              <a:ext uri="{FF2B5EF4-FFF2-40B4-BE49-F238E27FC236}">
                <a16:creationId xmlns:a16="http://schemas.microsoft.com/office/drawing/2014/main" id="{EE62C0F3-E3E2-4F0C-807F-28EA98F93AC3}"/>
              </a:ext>
            </a:extLst>
          </p:cNvPr>
          <p:cNvPicPr>
            <a:picLocks noChangeAspect="1"/>
          </p:cNvPicPr>
          <p:nvPr/>
        </p:nvPicPr>
        <p:blipFill>
          <a:blip r:embed="rId2"/>
          <a:stretch>
            <a:fillRect/>
          </a:stretch>
        </p:blipFill>
        <p:spPr>
          <a:xfrm>
            <a:off x="997677" y="1842479"/>
            <a:ext cx="8189497" cy="4260866"/>
          </a:xfrm>
          <a:prstGeom prst="rect">
            <a:avLst/>
          </a:prstGeom>
        </p:spPr>
      </p:pic>
    </p:spTree>
    <p:extLst>
      <p:ext uri="{BB962C8B-B14F-4D97-AF65-F5344CB8AC3E}">
        <p14:creationId xmlns:p14="http://schemas.microsoft.com/office/powerpoint/2010/main" val="1039300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A5C715-0D24-4F05-A93D-C7778B7EB6C8}"/>
              </a:ext>
            </a:extLst>
          </p:cNvPr>
          <p:cNvSpPr>
            <a:spLocks noGrp="1"/>
          </p:cNvSpPr>
          <p:nvPr>
            <p:ph type="title"/>
          </p:nvPr>
        </p:nvSpPr>
        <p:spPr/>
        <p:txBody>
          <a:bodyPr/>
          <a:lstStyle/>
          <a:p>
            <a:r>
              <a:rPr lang="fr-FR" dirty="0"/>
              <a:t>Écoutons la suite.</a:t>
            </a:r>
          </a:p>
        </p:txBody>
      </p:sp>
      <p:sp>
        <p:nvSpPr>
          <p:cNvPr id="3" name="Espace réservé du contenu 2">
            <a:extLst>
              <a:ext uri="{FF2B5EF4-FFF2-40B4-BE49-F238E27FC236}">
                <a16:creationId xmlns:a16="http://schemas.microsoft.com/office/drawing/2014/main" id="{CCDD7E59-41DA-412E-956D-2B9F2AF46D3C}"/>
              </a:ext>
            </a:extLst>
          </p:cNvPr>
          <p:cNvSpPr>
            <a:spLocks noGrp="1"/>
          </p:cNvSpPr>
          <p:nvPr>
            <p:ph idx="1"/>
          </p:nvPr>
        </p:nvSpPr>
        <p:spPr/>
        <p:txBody>
          <a:bodyPr/>
          <a:lstStyle/>
          <a:p>
            <a:r>
              <a:rPr lang="fr-FR" dirty="0">
                <a:hlinkClick r:id="rId2"/>
              </a:rPr>
              <a:t>Le Petit Prince - Chapitre 21 : "Le Renard" – YouTube</a:t>
            </a:r>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CBD93167-F692-4CBA-953D-C7CA0DCFE2A8}"/>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26232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écouterons la suite de l’histoire.</a:t>
            </a:r>
          </a:p>
          <a:p>
            <a:pPr>
              <a:lnSpc>
                <a:spcPct val="150000"/>
              </a:lnSpc>
            </a:pPr>
            <a:r>
              <a:rPr lang="fr-FR" dirty="0">
                <a:latin typeface="Arial" panose="020B0604020202020204" pitchFamily="34" charset="0"/>
                <a:cs typeface="Arial" panose="020B0604020202020204" pitchFamily="34" charset="0"/>
              </a:rPr>
              <a:t>nous travaillerons encore la poésie et l’accord de l’adjectif.</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3315718"/>
          </a:xfrm>
        </p:spPr>
        <p:txBody>
          <a:bodyPr>
            <a:normAutofit/>
          </a:bodyPr>
          <a:lstStyle/>
          <a:p>
            <a:pPr>
              <a:lnSpc>
                <a:spcPct val="150000"/>
              </a:lnSpc>
            </a:pPr>
            <a:r>
              <a:rPr lang="fr-FR" sz="3600" dirty="0"/>
              <a:t>Relire le texte à haute voix.</a:t>
            </a:r>
          </a:p>
          <a:p>
            <a:pPr>
              <a:lnSpc>
                <a:spcPct val="150000"/>
              </a:lnSpc>
            </a:pPr>
            <a:r>
              <a:rPr lang="fr-FR" sz="3600" dirty="0"/>
              <a:t>revoir la première strophe de la poésie.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deux</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3413672"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trois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390116" y="1009637"/>
            <a:ext cx="3017190"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six continents</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343190" y="2087706"/>
            <a:ext cx="3002901"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boire</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8851163" y="3696952"/>
            <a:ext cx="2002109" cy="7026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sérieux</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00875" y="1540406"/>
            <a:ext cx="345239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quinze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65261" y="296950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ensuite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23631" y="3050986"/>
            <a:ext cx="3535128"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une planète </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749920" y="3497200"/>
            <a:ext cx="306705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écho</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montagne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3408768"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cinq cent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337147" y="4398434"/>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931637" y="5758758"/>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une véritable armée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507864" y="462823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751644" y="5146653"/>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invention</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466017" y="1900299"/>
            <a:ext cx="3535128"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splendide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quand</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6449119" y="2493831"/>
            <a:ext cx="5184263"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ivrogne</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358427" y="1206501"/>
            <a:ext cx="3370704"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astéroïde </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cela</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605158" y="1107182"/>
            <a:ext cx="2422921"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invention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dessiner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région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325563" y="448130"/>
            <a:ext cx="3370704"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Amérique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126168" y="198171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Russie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ascension</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316849" y="4067101"/>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Afrique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4681578" y="3394866"/>
            <a:ext cx="3496100"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les mouvements </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absurde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5058827" y="4722467"/>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8657682" y="488503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bizarre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avertir</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53149" y="3283327"/>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danger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152432" y="2466039"/>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mélancolie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splendide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enfin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724922" y="417605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Europe</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a16="http://schemas.microsoft.com/office/drawing/2014/main" id="{4194D6E6-163B-4F98-8FA9-22C91F04D6E4}"/>
              </a:ext>
            </a:extLst>
          </p:cNvPr>
          <p:cNvPicPr>
            <a:picLocks noChangeAspect="1"/>
          </p:cNvPicPr>
          <p:nvPr/>
        </p:nvPicPr>
        <p:blipFill>
          <a:blip r:embed="rId2"/>
          <a:stretch>
            <a:fillRect/>
          </a:stretch>
        </p:blipFill>
        <p:spPr>
          <a:xfrm>
            <a:off x="838199" y="1690688"/>
            <a:ext cx="8163623" cy="4247404"/>
          </a:xfrm>
          <a:prstGeom prst="rect">
            <a:avLst/>
          </a:prstGeom>
        </p:spPr>
      </p:pic>
      <p:sp>
        <p:nvSpPr>
          <p:cNvPr id="2" name="Titre 1">
            <a:extLst>
              <a:ext uri="{FF2B5EF4-FFF2-40B4-BE49-F238E27FC236}">
                <a16:creationId xmlns:a16="http://schemas.microsoft.com/office/drawing/2014/main" id="{F323C5A4-E49C-411C-A6FF-67365C2125A4}"/>
              </a:ext>
            </a:extLst>
          </p:cNvPr>
          <p:cNvSpPr>
            <a:spLocks noGrp="1"/>
          </p:cNvSpPr>
          <p:nvPr>
            <p:ph type="title"/>
          </p:nvPr>
        </p:nvSpPr>
        <p:spPr/>
        <p:txBody>
          <a:bodyPr/>
          <a:lstStyle/>
          <a:p>
            <a:r>
              <a:rPr lang="fr-FR" dirty="0"/>
              <a:t>Correction: </a:t>
            </a:r>
          </a:p>
        </p:txBody>
      </p:sp>
      <p:sp>
        <p:nvSpPr>
          <p:cNvPr id="4" name="Espace réservé du pied de page 3">
            <a:extLst>
              <a:ext uri="{FF2B5EF4-FFF2-40B4-BE49-F238E27FC236}">
                <a16:creationId xmlns:a16="http://schemas.microsoft.com/office/drawing/2014/main" id="{4151B0AE-DDDA-4B5F-9FEA-EA7A5CE00724}"/>
              </a:ext>
            </a:extLst>
          </p:cNvPr>
          <p:cNvSpPr>
            <a:spLocks noGrp="1"/>
          </p:cNvSpPr>
          <p:nvPr>
            <p:ph type="ftr" sz="quarter" idx="11"/>
          </p:nvPr>
        </p:nvSpPr>
        <p:spPr/>
        <p:txBody>
          <a:bodyPr/>
          <a:lstStyle/>
          <a:p>
            <a:r>
              <a:rPr lang="fr-FR"/>
              <a:t>www.dys-positif.fr</a:t>
            </a:r>
            <a:endParaRPr lang="fr-FR" dirty="0"/>
          </a:p>
        </p:txBody>
      </p:sp>
      <p:sp>
        <p:nvSpPr>
          <p:cNvPr id="30" name="ZoneTexte 29">
            <a:extLst>
              <a:ext uri="{FF2B5EF4-FFF2-40B4-BE49-F238E27FC236}">
                <a16:creationId xmlns:a16="http://schemas.microsoft.com/office/drawing/2014/main" id="{18BDA8A3-F9AF-4B89-AEA9-FB9C7900B6A7}"/>
              </a:ext>
            </a:extLst>
          </p:cNvPr>
          <p:cNvSpPr txBox="1"/>
          <p:nvPr/>
        </p:nvSpPr>
        <p:spPr>
          <a:xfrm>
            <a:off x="1532722" y="2251467"/>
            <a:ext cx="1053947" cy="461665"/>
          </a:xfrm>
          <a:prstGeom prst="rect">
            <a:avLst/>
          </a:prstGeom>
          <a:noFill/>
        </p:spPr>
        <p:txBody>
          <a:bodyPr wrap="square" rtlCol="0">
            <a:spAutoFit/>
          </a:bodyPr>
          <a:lstStyle/>
          <a:p>
            <a:r>
              <a:rPr lang="fr-FR" sz="2400" dirty="0">
                <a:solidFill>
                  <a:srgbClr val="00B050"/>
                </a:solidFill>
              </a:rPr>
              <a:t>able</a:t>
            </a:r>
          </a:p>
        </p:txBody>
      </p:sp>
      <p:sp>
        <p:nvSpPr>
          <p:cNvPr id="27" name="ZoneTexte 26">
            <a:extLst>
              <a:ext uri="{FF2B5EF4-FFF2-40B4-BE49-F238E27FC236}">
                <a16:creationId xmlns:a16="http://schemas.microsoft.com/office/drawing/2014/main" id="{89459AD9-0992-4011-82FC-EB168DEECC9B}"/>
              </a:ext>
            </a:extLst>
          </p:cNvPr>
          <p:cNvSpPr txBox="1"/>
          <p:nvPr/>
        </p:nvSpPr>
        <p:spPr>
          <a:xfrm>
            <a:off x="1178346" y="2785418"/>
            <a:ext cx="1053947" cy="461665"/>
          </a:xfrm>
          <a:prstGeom prst="rect">
            <a:avLst/>
          </a:prstGeom>
          <a:noFill/>
        </p:spPr>
        <p:txBody>
          <a:bodyPr wrap="square" rtlCol="0">
            <a:spAutoFit/>
          </a:bodyPr>
          <a:lstStyle/>
          <a:p>
            <a:r>
              <a:rPr lang="fr-FR" sz="2400" dirty="0" err="1">
                <a:solidFill>
                  <a:srgbClr val="00B050"/>
                </a:solidFill>
              </a:rPr>
              <a:t>éjà</a:t>
            </a:r>
            <a:endParaRPr lang="fr-FR" sz="2400" dirty="0">
              <a:solidFill>
                <a:srgbClr val="00B050"/>
              </a:solidFill>
            </a:endParaRPr>
          </a:p>
        </p:txBody>
      </p:sp>
      <p:sp>
        <p:nvSpPr>
          <p:cNvPr id="34" name="ZoneTexte 33">
            <a:extLst>
              <a:ext uri="{FF2B5EF4-FFF2-40B4-BE49-F238E27FC236}">
                <a16:creationId xmlns:a16="http://schemas.microsoft.com/office/drawing/2014/main" id="{99F54F04-9178-49F0-B036-215E195AE2D1}"/>
              </a:ext>
            </a:extLst>
          </p:cNvPr>
          <p:cNvSpPr txBox="1"/>
          <p:nvPr/>
        </p:nvSpPr>
        <p:spPr>
          <a:xfrm>
            <a:off x="1619021" y="3273911"/>
            <a:ext cx="1053947" cy="461665"/>
          </a:xfrm>
          <a:prstGeom prst="rect">
            <a:avLst/>
          </a:prstGeom>
          <a:noFill/>
        </p:spPr>
        <p:txBody>
          <a:bodyPr wrap="square" rtlCol="0">
            <a:spAutoFit/>
          </a:bodyPr>
          <a:lstStyle/>
          <a:p>
            <a:r>
              <a:rPr lang="fr-FR" sz="2400" dirty="0">
                <a:solidFill>
                  <a:srgbClr val="00B050"/>
                </a:solidFill>
              </a:rPr>
              <a:t>st</a:t>
            </a:r>
          </a:p>
        </p:txBody>
      </p:sp>
      <p:sp>
        <p:nvSpPr>
          <p:cNvPr id="35" name="ZoneTexte 34">
            <a:extLst>
              <a:ext uri="{FF2B5EF4-FFF2-40B4-BE49-F238E27FC236}">
                <a16:creationId xmlns:a16="http://schemas.microsoft.com/office/drawing/2014/main" id="{6373D344-979A-42A2-9782-50B4015DFCC7}"/>
              </a:ext>
            </a:extLst>
          </p:cNvPr>
          <p:cNvSpPr txBox="1"/>
          <p:nvPr/>
        </p:nvSpPr>
        <p:spPr>
          <a:xfrm>
            <a:off x="2695002" y="3273911"/>
            <a:ext cx="1053947" cy="461665"/>
          </a:xfrm>
          <a:prstGeom prst="rect">
            <a:avLst/>
          </a:prstGeom>
          <a:noFill/>
        </p:spPr>
        <p:txBody>
          <a:bodyPr wrap="square" rtlCol="0">
            <a:spAutoFit/>
          </a:bodyPr>
          <a:lstStyle/>
          <a:p>
            <a:r>
              <a:rPr lang="fr-FR" sz="2400" dirty="0" err="1">
                <a:solidFill>
                  <a:srgbClr val="00B050"/>
                </a:solidFill>
              </a:rPr>
              <a:t>ieds</a:t>
            </a:r>
            <a:endParaRPr lang="fr-FR" sz="2400" dirty="0">
              <a:solidFill>
                <a:srgbClr val="00B050"/>
              </a:solidFill>
            </a:endParaRPr>
          </a:p>
        </p:txBody>
      </p:sp>
      <p:sp>
        <p:nvSpPr>
          <p:cNvPr id="36" name="ZoneTexte 35">
            <a:extLst>
              <a:ext uri="{FF2B5EF4-FFF2-40B4-BE49-F238E27FC236}">
                <a16:creationId xmlns:a16="http://schemas.microsoft.com/office/drawing/2014/main" id="{0C29A02D-496E-4595-AE37-A4DFAAF549C2}"/>
              </a:ext>
            </a:extLst>
          </p:cNvPr>
          <p:cNvSpPr txBox="1"/>
          <p:nvPr/>
        </p:nvSpPr>
        <p:spPr>
          <a:xfrm>
            <a:off x="838198" y="4296355"/>
            <a:ext cx="1053947" cy="461665"/>
          </a:xfrm>
          <a:prstGeom prst="rect">
            <a:avLst/>
          </a:prstGeom>
          <a:noFill/>
        </p:spPr>
        <p:txBody>
          <a:bodyPr wrap="square" rtlCol="0">
            <a:spAutoFit/>
          </a:bodyPr>
          <a:lstStyle/>
          <a:p>
            <a:r>
              <a:rPr lang="fr-FR" sz="2400" dirty="0">
                <a:solidFill>
                  <a:srgbClr val="00B050"/>
                </a:solidFill>
              </a:rPr>
              <a:t>u</a:t>
            </a:r>
          </a:p>
        </p:txBody>
      </p:sp>
      <p:sp>
        <p:nvSpPr>
          <p:cNvPr id="37" name="ZoneTexte 36">
            <a:extLst>
              <a:ext uri="{FF2B5EF4-FFF2-40B4-BE49-F238E27FC236}">
                <a16:creationId xmlns:a16="http://schemas.microsoft.com/office/drawing/2014/main" id="{97FEE1ED-133E-48F7-9127-AE5FECB81CAE}"/>
              </a:ext>
            </a:extLst>
          </p:cNvPr>
          <p:cNvSpPr txBox="1"/>
          <p:nvPr/>
        </p:nvSpPr>
        <p:spPr>
          <a:xfrm>
            <a:off x="1178346" y="4296355"/>
            <a:ext cx="1053947" cy="461665"/>
          </a:xfrm>
          <a:prstGeom prst="rect">
            <a:avLst/>
          </a:prstGeom>
          <a:noFill/>
        </p:spPr>
        <p:txBody>
          <a:bodyPr wrap="square" rtlCol="0">
            <a:spAutoFit/>
          </a:bodyPr>
          <a:lstStyle/>
          <a:p>
            <a:r>
              <a:rPr lang="fr-FR" sz="2400" dirty="0" err="1">
                <a:solidFill>
                  <a:srgbClr val="00B050"/>
                </a:solidFill>
              </a:rPr>
              <a:t>is</a:t>
            </a:r>
            <a:endParaRPr lang="fr-FR" sz="2400" dirty="0">
              <a:solidFill>
                <a:srgbClr val="00B050"/>
              </a:solidFill>
            </a:endParaRPr>
          </a:p>
        </p:txBody>
      </p:sp>
      <p:sp>
        <p:nvSpPr>
          <p:cNvPr id="38" name="ZoneTexte 37">
            <a:extLst>
              <a:ext uri="{FF2B5EF4-FFF2-40B4-BE49-F238E27FC236}">
                <a16:creationId xmlns:a16="http://schemas.microsoft.com/office/drawing/2014/main" id="{7912F540-8806-430A-8295-84A6097A64DF}"/>
              </a:ext>
            </a:extLst>
          </p:cNvPr>
          <p:cNvSpPr txBox="1"/>
          <p:nvPr/>
        </p:nvSpPr>
        <p:spPr>
          <a:xfrm>
            <a:off x="893283" y="4807336"/>
            <a:ext cx="1053947" cy="461665"/>
          </a:xfrm>
          <a:prstGeom prst="rect">
            <a:avLst/>
          </a:prstGeom>
          <a:noFill/>
        </p:spPr>
        <p:txBody>
          <a:bodyPr wrap="square" rtlCol="0">
            <a:spAutoFit/>
          </a:bodyPr>
          <a:lstStyle/>
          <a:p>
            <a:r>
              <a:rPr lang="fr-FR" sz="2400" dirty="0">
                <a:solidFill>
                  <a:srgbClr val="00B050"/>
                </a:solidFill>
              </a:rPr>
              <a:t>t</a:t>
            </a:r>
          </a:p>
        </p:txBody>
      </p:sp>
      <p:sp>
        <p:nvSpPr>
          <p:cNvPr id="39" name="ZoneTexte 38">
            <a:extLst>
              <a:ext uri="{FF2B5EF4-FFF2-40B4-BE49-F238E27FC236}">
                <a16:creationId xmlns:a16="http://schemas.microsoft.com/office/drawing/2014/main" id="{0CC852CB-B17A-4587-A0DC-B6899D138EC6}"/>
              </a:ext>
            </a:extLst>
          </p:cNvPr>
          <p:cNvSpPr txBox="1"/>
          <p:nvPr/>
        </p:nvSpPr>
        <p:spPr>
          <a:xfrm>
            <a:off x="1260974" y="5293464"/>
            <a:ext cx="1053947" cy="338554"/>
          </a:xfrm>
          <a:prstGeom prst="rect">
            <a:avLst/>
          </a:prstGeom>
          <a:noFill/>
        </p:spPr>
        <p:txBody>
          <a:bodyPr wrap="square" rtlCol="0">
            <a:spAutoFit/>
          </a:bodyPr>
          <a:lstStyle/>
          <a:p>
            <a:r>
              <a:rPr lang="fr-FR" sz="1600" dirty="0" err="1">
                <a:solidFill>
                  <a:srgbClr val="00B050"/>
                </a:solidFill>
              </a:rPr>
              <a:t>rbres</a:t>
            </a:r>
            <a:endParaRPr lang="fr-FR" sz="1600" dirty="0">
              <a:solidFill>
                <a:srgbClr val="00B050"/>
              </a:solidFill>
            </a:endParaRPr>
          </a:p>
        </p:txBody>
      </p:sp>
      <p:sp>
        <p:nvSpPr>
          <p:cNvPr id="40" name="ZoneTexte 39">
            <a:extLst>
              <a:ext uri="{FF2B5EF4-FFF2-40B4-BE49-F238E27FC236}">
                <a16:creationId xmlns:a16="http://schemas.microsoft.com/office/drawing/2014/main" id="{637DF607-443D-4B6C-B59E-488389E5D60A}"/>
              </a:ext>
            </a:extLst>
          </p:cNvPr>
          <p:cNvSpPr txBox="1"/>
          <p:nvPr/>
        </p:nvSpPr>
        <p:spPr>
          <a:xfrm>
            <a:off x="3425787" y="5269001"/>
            <a:ext cx="1053947" cy="461665"/>
          </a:xfrm>
          <a:prstGeom prst="rect">
            <a:avLst/>
          </a:prstGeom>
          <a:noFill/>
        </p:spPr>
        <p:txBody>
          <a:bodyPr wrap="square" rtlCol="0">
            <a:spAutoFit/>
          </a:bodyPr>
          <a:lstStyle/>
          <a:p>
            <a:r>
              <a:rPr lang="fr-FR" sz="2400" dirty="0">
                <a:solidFill>
                  <a:srgbClr val="00B050"/>
                </a:solidFill>
              </a:rPr>
              <a:t>ras</a:t>
            </a:r>
          </a:p>
        </p:txBody>
      </p:sp>
    </p:spTree>
    <p:extLst>
      <p:ext uri="{BB962C8B-B14F-4D97-AF65-F5344CB8AC3E}">
        <p14:creationId xmlns:p14="http://schemas.microsoft.com/office/powerpoint/2010/main" val="70076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27" grpId="0"/>
      <p:bldP spid="34" grpId="0"/>
      <p:bldP spid="35"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2B7100-44AB-48AE-B30E-1F17EDF4E081}"/>
              </a:ext>
            </a:extLst>
          </p:cNvPr>
          <p:cNvSpPr>
            <a:spLocks noGrp="1"/>
          </p:cNvSpPr>
          <p:nvPr>
            <p:ph type="title"/>
          </p:nvPr>
        </p:nvSpPr>
        <p:spPr/>
        <p:txBody>
          <a:bodyPr/>
          <a:lstStyle/>
          <a:p>
            <a:r>
              <a:rPr lang="fr-FR" dirty="0"/>
              <a:t>Aujourd’hui nous allons continuer le travail.</a:t>
            </a:r>
          </a:p>
        </p:txBody>
      </p:sp>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1825624"/>
            <a:ext cx="11153274" cy="4599239"/>
          </a:xfrm>
        </p:spPr>
        <p:txBody>
          <a:bodyPr>
            <a:normAutofit/>
          </a:bodyPr>
          <a:lstStyle/>
          <a:p>
            <a:pPr>
              <a:lnSpc>
                <a:spcPct val="160000"/>
              </a:lnSpc>
            </a:pPr>
            <a:r>
              <a:rPr lang="fr-FR" sz="3200" dirty="0">
                <a:latin typeface="Arial" panose="020B0604020202020204" pitchFamily="34" charset="0"/>
                <a:cs typeface="Arial" panose="020B0604020202020204" pitchFamily="34" charset="0"/>
              </a:rPr>
              <a:t>Nous allons relire le texte 38.</a:t>
            </a:r>
          </a:p>
          <a:p>
            <a:pPr marL="0" indent="0">
              <a:lnSpc>
                <a:spcPct val="160000"/>
              </a:lnSpc>
              <a:buNone/>
            </a:pPr>
            <a:endParaRPr lang="fr-FR" sz="1200" dirty="0">
              <a:latin typeface="Arial" panose="020B0604020202020204" pitchFamily="34" charset="0"/>
              <a:cs typeface="Arial" panose="020B0604020202020204" pitchFamily="34" charset="0"/>
            </a:endParaRPr>
          </a:p>
          <a:p>
            <a:pPr>
              <a:lnSpc>
                <a:spcPct val="160000"/>
              </a:lnSpc>
            </a:pPr>
            <a:r>
              <a:rPr lang="fr-FR" sz="3200" dirty="0">
                <a:latin typeface="Arial" panose="020B0604020202020204" pitchFamily="34" charset="0"/>
                <a:cs typeface="Arial" panose="020B0604020202020204" pitchFamily="34" charset="0"/>
              </a:rPr>
              <a:t>Nous travaillerons sur les adjectifs.</a:t>
            </a:r>
          </a:p>
          <a:p>
            <a:pPr>
              <a:lnSpc>
                <a:spcPct val="160000"/>
              </a:lnSpc>
            </a:pPr>
            <a:r>
              <a:rPr lang="fr-FR" sz="3200" dirty="0">
                <a:latin typeface="Arial" panose="020B0604020202020204" pitchFamily="34" charset="0"/>
                <a:cs typeface="Arial" panose="020B0604020202020204" pitchFamily="34" charset="0"/>
              </a:rPr>
              <a:t>Puis, nous écouterons la suite de l’histoire.</a:t>
            </a: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20EE3E93-3374-47E3-A0C8-1FC3703C229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048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64F4AB1-8B90-4A22-A23A-5502A4CD8777}"/>
              </a:ext>
            </a:extLst>
          </p:cNvPr>
          <p:cNvSpPr>
            <a:spLocks noGrp="1"/>
          </p:cNvSpPr>
          <p:nvPr>
            <p:ph idx="1"/>
          </p:nvPr>
        </p:nvSpPr>
        <p:spPr>
          <a:xfrm>
            <a:off x="835094" y="129298"/>
            <a:ext cx="10515600" cy="2207793"/>
          </a:xfrm>
        </p:spPr>
        <p:txBody>
          <a:bodyPr>
            <a:normAutofit/>
          </a:bodyPr>
          <a:lstStyle/>
          <a:p>
            <a:pPr>
              <a:lnSpc>
                <a:spcPct val="150000"/>
              </a:lnSpc>
            </a:pPr>
            <a:r>
              <a:rPr lang="fr-FR" dirty="0"/>
              <a:t>le Petit Prince</a:t>
            </a:r>
          </a:p>
          <a:p>
            <a:pPr lvl="1">
              <a:lnSpc>
                <a:spcPct val="150000"/>
              </a:lnSpc>
            </a:pPr>
            <a:endParaRPr lang="fr-FR" dirty="0"/>
          </a:p>
          <a:p>
            <a:pPr lvl="1"/>
            <a:endParaRPr lang="fr-FR" dirty="0"/>
          </a:p>
        </p:txBody>
      </p:sp>
      <p:sp>
        <p:nvSpPr>
          <p:cNvPr id="8" name="ZoneTexte 7">
            <a:extLst>
              <a:ext uri="{FF2B5EF4-FFF2-40B4-BE49-F238E27FC236}">
                <a16:creationId xmlns:a16="http://schemas.microsoft.com/office/drawing/2014/main" id="{2F083840-F0F8-4A90-A18C-5922DFB905B1}"/>
              </a:ext>
            </a:extLst>
          </p:cNvPr>
          <p:cNvSpPr txBox="1"/>
          <p:nvPr/>
        </p:nvSpPr>
        <p:spPr>
          <a:xfrm>
            <a:off x="835094" y="1748909"/>
            <a:ext cx="10945102" cy="800219"/>
          </a:xfrm>
          <a:prstGeom prst="rect">
            <a:avLst/>
          </a:prstGeom>
          <a:noFill/>
        </p:spPr>
        <p:txBody>
          <a:bodyPr wrap="square" rtlCol="0">
            <a:spAutoFit/>
          </a:bodyPr>
          <a:lstStyle/>
          <a:p>
            <a:endParaRPr lang="fr-FR" sz="2800" dirty="0"/>
          </a:p>
          <a:p>
            <a:endParaRPr lang="fr-FR" dirty="0"/>
          </a:p>
        </p:txBody>
      </p:sp>
      <p:pic>
        <p:nvPicPr>
          <p:cNvPr id="2" name="Image 1">
            <a:extLst>
              <a:ext uri="{FF2B5EF4-FFF2-40B4-BE49-F238E27FC236}">
                <a16:creationId xmlns:a16="http://schemas.microsoft.com/office/drawing/2014/main" id="{369402F0-3548-430B-9F8C-C6717DC6098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8631" y="1217421"/>
            <a:ext cx="2218921" cy="3168090"/>
          </a:xfrm>
          <a:prstGeom prst="rect">
            <a:avLst/>
          </a:prstGeom>
        </p:spPr>
      </p:pic>
      <p:sp>
        <p:nvSpPr>
          <p:cNvPr id="4" name="ZoneTexte 3">
            <a:extLst>
              <a:ext uri="{FF2B5EF4-FFF2-40B4-BE49-F238E27FC236}">
                <a16:creationId xmlns:a16="http://schemas.microsoft.com/office/drawing/2014/main" id="{4130A311-CBD2-4A8F-8CE1-6E4A77E74EA4}"/>
              </a:ext>
            </a:extLst>
          </p:cNvPr>
          <p:cNvSpPr txBox="1"/>
          <p:nvPr/>
        </p:nvSpPr>
        <p:spPr>
          <a:xfrm>
            <a:off x="7080585" y="1233194"/>
            <a:ext cx="2093494" cy="523220"/>
          </a:xfrm>
          <a:prstGeom prst="rect">
            <a:avLst/>
          </a:prstGeom>
          <a:noFill/>
        </p:spPr>
        <p:txBody>
          <a:bodyPr wrap="square" rtlCol="0">
            <a:spAutoFit/>
          </a:bodyPr>
          <a:lstStyle/>
          <a:p>
            <a:r>
              <a:rPr lang="fr-FR" sz="2800" dirty="0"/>
              <a:t>La Terre</a:t>
            </a:r>
          </a:p>
        </p:txBody>
      </p:sp>
      <p:pic>
        <p:nvPicPr>
          <p:cNvPr id="6" name="Image 5">
            <a:extLst>
              <a:ext uri="{FF2B5EF4-FFF2-40B4-BE49-F238E27FC236}">
                <a16:creationId xmlns:a16="http://schemas.microsoft.com/office/drawing/2014/main" id="{A90D167D-1AED-4D37-BB15-0F63D09B231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26102" y="2231141"/>
            <a:ext cx="2743200" cy="3182533"/>
          </a:xfrm>
          <a:prstGeom prst="rect">
            <a:avLst/>
          </a:prstGeom>
        </p:spPr>
      </p:pic>
    </p:spTree>
    <p:extLst>
      <p:ext uri="{BB962C8B-B14F-4D97-AF65-F5344CB8AC3E}">
        <p14:creationId xmlns:p14="http://schemas.microsoft.com/office/powerpoint/2010/main" val="101440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63C3D6F3-B342-4995-9D08-7CD31A33C514}"/>
              </a:ext>
            </a:extLst>
          </p:cNvPr>
          <p:cNvPicPr>
            <a:picLocks noGrp="1" noChangeAspect="1"/>
          </p:cNvPicPr>
          <p:nvPr>
            <p:ph idx="1"/>
          </p:nvPr>
        </p:nvPicPr>
        <p:blipFill>
          <a:blip r:embed="rId2"/>
          <a:stretch>
            <a:fillRect/>
          </a:stretch>
        </p:blipFill>
        <p:spPr>
          <a:xfrm>
            <a:off x="641410" y="988828"/>
            <a:ext cx="5218337" cy="2922269"/>
          </a:xfrm>
          <a:prstGeom prst="rect">
            <a:avLst/>
          </a:prstGeom>
        </p:spPr>
      </p:pic>
      <p:pic>
        <p:nvPicPr>
          <p:cNvPr id="6" name="Image 5">
            <a:extLst>
              <a:ext uri="{FF2B5EF4-FFF2-40B4-BE49-F238E27FC236}">
                <a16:creationId xmlns:a16="http://schemas.microsoft.com/office/drawing/2014/main" id="{7F7E4D2B-9690-4B6E-9805-CF79503AEC57}"/>
              </a:ext>
            </a:extLst>
          </p:cNvPr>
          <p:cNvPicPr>
            <a:picLocks noChangeAspect="1"/>
          </p:cNvPicPr>
          <p:nvPr/>
        </p:nvPicPr>
        <p:blipFill>
          <a:blip r:embed="rId3"/>
          <a:stretch>
            <a:fillRect/>
          </a:stretch>
        </p:blipFill>
        <p:spPr>
          <a:xfrm>
            <a:off x="6003771" y="1251762"/>
            <a:ext cx="5401420" cy="3692377"/>
          </a:xfrm>
          <a:prstGeom prst="rect">
            <a:avLst/>
          </a:prstGeom>
        </p:spPr>
      </p:pic>
      <p:sp>
        <p:nvSpPr>
          <p:cNvPr id="2" name="ZoneTexte 1">
            <a:extLst>
              <a:ext uri="{FF2B5EF4-FFF2-40B4-BE49-F238E27FC236}">
                <a16:creationId xmlns:a16="http://schemas.microsoft.com/office/drawing/2014/main" id="{E8CB777E-5A13-4DAD-BE52-558A77FC8824}"/>
              </a:ext>
            </a:extLst>
          </p:cNvPr>
          <p:cNvSpPr txBox="1"/>
          <p:nvPr/>
        </p:nvSpPr>
        <p:spPr>
          <a:xfrm>
            <a:off x="1059255" y="5205743"/>
            <a:ext cx="4535786" cy="523220"/>
          </a:xfrm>
          <a:prstGeom prst="rect">
            <a:avLst/>
          </a:prstGeom>
          <a:noFill/>
        </p:spPr>
        <p:txBody>
          <a:bodyPr wrap="square" rtlCol="0">
            <a:spAutoFit/>
          </a:bodyPr>
          <a:lstStyle/>
          <a:p>
            <a:r>
              <a:rPr lang="fr-FR" sz="2800" dirty="0">
                <a:latin typeface="Arial" panose="020B0604020202020204" pitchFamily="34" charset="0"/>
                <a:cs typeface="Arial" panose="020B0604020202020204" pitchFamily="34" charset="0"/>
              </a:rPr>
              <a:t>Le désert du Sahara.</a:t>
            </a:r>
          </a:p>
        </p:txBody>
      </p:sp>
    </p:spTree>
    <p:extLst>
      <p:ext uri="{BB962C8B-B14F-4D97-AF65-F5344CB8AC3E}">
        <p14:creationId xmlns:p14="http://schemas.microsoft.com/office/powerpoint/2010/main" val="227446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normAutofit/>
          </a:bodyPr>
          <a:lstStyle/>
          <a:p>
            <a:r>
              <a:rPr lang="fr-FR" dirty="0"/>
              <a:t>Les mots difficiles :</a:t>
            </a:r>
            <a:endParaRPr lang="fr-FR" dirty="0">
              <a:solidFill>
                <a:srgbClr val="FF0000"/>
              </a:solidFill>
            </a:endParaRPr>
          </a:p>
        </p:txBody>
      </p:sp>
      <p:sp>
        <p:nvSpPr>
          <p:cNvPr id="11" name="ZoneTexte 10">
            <a:extLst>
              <a:ext uri="{FF2B5EF4-FFF2-40B4-BE49-F238E27FC236}">
                <a16:creationId xmlns:a16="http://schemas.microsoft.com/office/drawing/2014/main" id="{8046F456-1E1F-44CC-B3CC-ACF38E7A895A}"/>
              </a:ext>
            </a:extLst>
          </p:cNvPr>
          <p:cNvSpPr txBox="1"/>
          <p:nvPr/>
        </p:nvSpPr>
        <p:spPr>
          <a:xfrm>
            <a:off x="654829" y="740008"/>
            <a:ext cx="9089858"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tabouret </a:t>
            </a:r>
            <a:r>
              <a:rPr lang="fr-FR" sz="2400" dirty="0">
                <a:latin typeface="Arial" panose="020B0604020202020204" pitchFamily="34" charset="0"/>
                <a:cs typeface="Arial" panose="020B0604020202020204" pitchFamily="34" charset="0"/>
              </a:rPr>
              <a:t>: nom masculin</a:t>
            </a:r>
          </a:p>
          <a:p>
            <a:pPr>
              <a:lnSpc>
                <a:spcPct val="150000"/>
              </a:lnSpc>
            </a:pPr>
            <a:r>
              <a:rPr lang="fr-FR" sz="2400" dirty="0">
                <a:latin typeface="Arial" panose="020B0604020202020204" pitchFamily="34" charset="0"/>
                <a:cs typeface="Arial" panose="020B0604020202020204" pitchFamily="34" charset="0"/>
              </a:rPr>
              <a:t>Siège sans bras ni dossier, à pied(s).</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654829" y="2192996"/>
            <a:ext cx="10031531"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roc : </a:t>
            </a:r>
            <a:r>
              <a:rPr lang="fr-FR" sz="2400" dirty="0">
                <a:latin typeface="Arial" panose="020B0604020202020204" pitchFamily="34" charset="0"/>
                <a:cs typeface="Arial" panose="020B0604020202020204" pitchFamily="34" charset="0"/>
              </a:rPr>
              <a:t>nom masculin</a:t>
            </a:r>
          </a:p>
          <a:p>
            <a:pPr>
              <a:lnSpc>
                <a:spcPct val="150000"/>
              </a:lnSpc>
            </a:pPr>
            <a:r>
              <a:rPr lang="fr-FR" sz="2400" dirty="0">
                <a:latin typeface="Arial" panose="020B0604020202020204" pitchFamily="34" charset="0"/>
                <a:cs typeface="Arial" panose="020B0604020202020204" pitchFamily="34" charset="0"/>
              </a:rPr>
              <a:t>Un rocher.</a:t>
            </a:r>
            <a:endParaRPr lang="fr-FR" sz="2000" dirty="0">
              <a:latin typeface="Arial" panose="020B0604020202020204" pitchFamily="34" charset="0"/>
              <a:cs typeface="Arial" panose="020B0604020202020204" pitchFamily="34" charset="0"/>
            </a:endParaRPr>
          </a:p>
        </p:txBody>
      </p:sp>
      <p:sp>
        <p:nvSpPr>
          <p:cNvPr id="15" name="ZoneTexte 14">
            <a:extLst>
              <a:ext uri="{FF2B5EF4-FFF2-40B4-BE49-F238E27FC236}">
                <a16:creationId xmlns:a16="http://schemas.microsoft.com/office/drawing/2014/main" id="{6E6A0415-4895-43E8-AF73-458F2E59072F}"/>
              </a:ext>
            </a:extLst>
          </p:cNvPr>
          <p:cNvSpPr txBox="1"/>
          <p:nvPr/>
        </p:nvSpPr>
        <p:spPr>
          <a:xfrm>
            <a:off x="654829" y="3582835"/>
            <a:ext cx="7875134" cy="1685846"/>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un écho : </a:t>
            </a:r>
            <a:r>
              <a:rPr lang="fr-FR" sz="2400" dirty="0">
                <a:latin typeface="Arial" panose="020B0604020202020204" pitchFamily="34" charset="0"/>
                <a:cs typeface="Arial" panose="020B0604020202020204" pitchFamily="34" charset="0"/>
              </a:rPr>
              <a:t>nom masculin</a:t>
            </a:r>
          </a:p>
          <a:p>
            <a:pPr>
              <a:lnSpc>
                <a:spcPct val="150000"/>
              </a:lnSpc>
            </a:pPr>
            <a:r>
              <a:rPr lang="fr-FR" sz="2400" dirty="0">
                <a:latin typeface="Arial" panose="020B0604020202020204" pitchFamily="34" charset="0"/>
                <a:cs typeface="Arial" panose="020B0604020202020204" pitchFamily="34" charset="0"/>
              </a:rPr>
              <a:t>Réflexion du son par un obstacle qui le répercute ; </a:t>
            </a:r>
          </a:p>
          <a:p>
            <a:pPr>
              <a:lnSpc>
                <a:spcPct val="150000"/>
              </a:lnSpc>
            </a:pPr>
            <a:r>
              <a:rPr lang="fr-FR" sz="2400" dirty="0">
                <a:latin typeface="Arial" panose="020B0604020202020204" pitchFamily="34" charset="0"/>
                <a:cs typeface="Arial" panose="020B0604020202020204" pitchFamily="34" charset="0"/>
              </a:rPr>
              <a:t>le son répété.</a:t>
            </a:r>
          </a:p>
        </p:txBody>
      </p:sp>
      <p:sp>
        <p:nvSpPr>
          <p:cNvPr id="20" name="ZoneTexte 19">
            <a:extLst>
              <a:ext uri="{FF2B5EF4-FFF2-40B4-BE49-F238E27FC236}">
                <a16:creationId xmlns:a16="http://schemas.microsoft.com/office/drawing/2014/main" id="{EC27545F-9483-4B30-9BB9-0A33B7CF5B3D}"/>
              </a:ext>
            </a:extLst>
          </p:cNvPr>
          <p:cNvSpPr txBox="1"/>
          <p:nvPr/>
        </p:nvSpPr>
        <p:spPr>
          <a:xfrm>
            <a:off x="770329" y="5190963"/>
            <a:ext cx="7875134" cy="1131848"/>
          </a:xfrm>
          <a:prstGeom prst="rect">
            <a:avLst/>
          </a:prstGeom>
          <a:noFill/>
        </p:spPr>
        <p:txBody>
          <a:bodyPr wrap="square" rtlCol="0">
            <a:spAutoFit/>
          </a:bodyPr>
          <a:lstStyle/>
          <a:p>
            <a:pPr>
              <a:lnSpc>
                <a:spcPct val="150000"/>
              </a:lnSpc>
            </a:pPr>
            <a:r>
              <a:rPr lang="fr-FR" sz="2400" u="sng" dirty="0">
                <a:latin typeface="Arial" panose="020B0604020202020204" pitchFamily="34" charset="0"/>
                <a:cs typeface="Arial" panose="020B0604020202020204" pitchFamily="34" charset="0"/>
              </a:rPr>
              <a:t>L’ascension :</a:t>
            </a:r>
            <a:r>
              <a:rPr lang="fr-FR" sz="2400" dirty="0">
                <a:latin typeface="Arial" panose="020B0604020202020204" pitchFamily="34" charset="0"/>
                <a:cs typeface="Arial" panose="020B0604020202020204" pitchFamily="34" charset="0"/>
              </a:rPr>
              <a:t> nom féminin</a:t>
            </a:r>
          </a:p>
          <a:p>
            <a:pPr>
              <a:lnSpc>
                <a:spcPct val="150000"/>
              </a:lnSpc>
            </a:pPr>
            <a:r>
              <a:rPr lang="fr-FR" sz="2400" dirty="0">
                <a:latin typeface="Arial" panose="020B0604020202020204" pitchFamily="34" charset="0"/>
                <a:cs typeface="Arial" panose="020B0604020202020204" pitchFamily="34" charset="0"/>
              </a:rPr>
              <a:t>Action de gravir (une montagne).</a:t>
            </a:r>
          </a:p>
        </p:txBody>
      </p:sp>
      <p:sp>
        <p:nvSpPr>
          <p:cNvPr id="3" name="Espace réservé du pied de page 2">
            <a:extLst>
              <a:ext uri="{FF2B5EF4-FFF2-40B4-BE49-F238E27FC236}">
                <a16:creationId xmlns:a16="http://schemas.microsoft.com/office/drawing/2014/main" id="{23C9D92A-627D-4F6E-91A8-82C44D26E2A5}"/>
              </a:ext>
            </a:extLst>
          </p:cNvPr>
          <p:cNvSpPr>
            <a:spLocks noGrp="1"/>
          </p:cNvSpPr>
          <p:nvPr>
            <p:ph type="ftr" sz="quarter" idx="11"/>
          </p:nvPr>
        </p:nvSpPr>
        <p:spPr/>
        <p:txBody>
          <a:bodyPr/>
          <a:lstStyle/>
          <a:p>
            <a:r>
              <a:rPr lang="fr-FR" dirty="0"/>
              <a:t>www.dys-positif.fr</a:t>
            </a:r>
          </a:p>
        </p:txBody>
      </p:sp>
      <p:sp>
        <p:nvSpPr>
          <p:cNvPr id="12" name="Retângulo de cantos arredondados 195">
            <a:extLst>
              <a:ext uri="{FF2B5EF4-FFF2-40B4-BE49-F238E27FC236}">
                <a16:creationId xmlns:a16="http://schemas.microsoft.com/office/drawing/2014/main" id="{84C307B9-B370-4A1A-8217-EEB6F5A1CF1F}"/>
              </a:ext>
            </a:extLst>
          </p:cNvPr>
          <p:cNvSpPr/>
          <p:nvPr/>
        </p:nvSpPr>
        <p:spPr>
          <a:xfrm>
            <a:off x="8660901" y="340416"/>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6" name="CaixaDeTexto 109">
            <a:extLst>
              <a:ext uri="{FF2B5EF4-FFF2-40B4-BE49-F238E27FC236}">
                <a16:creationId xmlns:a16="http://schemas.microsoft.com/office/drawing/2014/main" id="{EF12F993-4CE7-4494-9A79-DA9DD095AEA1}"/>
              </a:ext>
            </a:extLst>
          </p:cNvPr>
          <p:cNvSpPr txBox="1"/>
          <p:nvPr/>
        </p:nvSpPr>
        <p:spPr>
          <a:xfrm>
            <a:off x="8473719" y="446658"/>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tabouret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tângulo de cantos arredondados 195">
            <a:extLst>
              <a:ext uri="{FF2B5EF4-FFF2-40B4-BE49-F238E27FC236}">
                <a16:creationId xmlns:a16="http://schemas.microsoft.com/office/drawing/2014/main" id="{23549E72-DDF7-46BD-80D1-B75939E18638}"/>
              </a:ext>
            </a:extLst>
          </p:cNvPr>
          <p:cNvSpPr/>
          <p:nvPr/>
        </p:nvSpPr>
        <p:spPr>
          <a:xfrm>
            <a:off x="9926232" y="2151599"/>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9" name="CaixaDeTexto 109">
            <a:extLst>
              <a:ext uri="{FF2B5EF4-FFF2-40B4-BE49-F238E27FC236}">
                <a16:creationId xmlns:a16="http://schemas.microsoft.com/office/drawing/2014/main" id="{35E02CFD-60E0-4559-A60D-F56DD928D11C}"/>
              </a:ext>
            </a:extLst>
          </p:cNvPr>
          <p:cNvSpPr txBox="1"/>
          <p:nvPr/>
        </p:nvSpPr>
        <p:spPr>
          <a:xfrm>
            <a:off x="9739050" y="2257841"/>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roc</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Retângulo de cantos arredondados 195">
            <a:extLst>
              <a:ext uri="{FF2B5EF4-FFF2-40B4-BE49-F238E27FC236}">
                <a16:creationId xmlns:a16="http://schemas.microsoft.com/office/drawing/2014/main" id="{D5A91AA7-52A4-4A44-B064-ABAE065622F8}"/>
              </a:ext>
            </a:extLst>
          </p:cNvPr>
          <p:cNvSpPr/>
          <p:nvPr/>
        </p:nvSpPr>
        <p:spPr>
          <a:xfrm>
            <a:off x="7776024" y="3480489"/>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2" name="CaixaDeTexto 109">
            <a:extLst>
              <a:ext uri="{FF2B5EF4-FFF2-40B4-BE49-F238E27FC236}">
                <a16:creationId xmlns:a16="http://schemas.microsoft.com/office/drawing/2014/main" id="{54623F51-16C9-4FB4-9A31-804E81C887F5}"/>
              </a:ext>
            </a:extLst>
          </p:cNvPr>
          <p:cNvSpPr txBox="1"/>
          <p:nvPr/>
        </p:nvSpPr>
        <p:spPr>
          <a:xfrm>
            <a:off x="7576037" y="3582835"/>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écho</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tângulo de cantos arredondados 195">
            <a:extLst>
              <a:ext uri="{FF2B5EF4-FFF2-40B4-BE49-F238E27FC236}">
                <a16:creationId xmlns:a16="http://schemas.microsoft.com/office/drawing/2014/main" id="{22B4F830-6C73-4351-A6A8-552068A1901A}"/>
              </a:ext>
            </a:extLst>
          </p:cNvPr>
          <p:cNvSpPr/>
          <p:nvPr/>
        </p:nvSpPr>
        <p:spPr>
          <a:xfrm>
            <a:off x="9877274" y="4941671"/>
            <a:ext cx="1882241" cy="163043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4" name="CaixaDeTexto 109">
            <a:extLst>
              <a:ext uri="{FF2B5EF4-FFF2-40B4-BE49-F238E27FC236}">
                <a16:creationId xmlns:a16="http://schemas.microsoft.com/office/drawing/2014/main" id="{AE5A51B9-ED52-4341-AD55-409A90470350}"/>
              </a:ext>
            </a:extLst>
          </p:cNvPr>
          <p:cNvSpPr txBox="1"/>
          <p:nvPr/>
        </p:nvSpPr>
        <p:spPr>
          <a:xfrm>
            <a:off x="9690092" y="5047913"/>
            <a:ext cx="2256604"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ascension</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 6">
            <a:extLst>
              <a:ext uri="{FF2B5EF4-FFF2-40B4-BE49-F238E27FC236}">
                <a16:creationId xmlns:a16="http://schemas.microsoft.com/office/drawing/2014/main" id="{A349CF4D-8C6F-4535-B2CD-21088F0B4F3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980814" y="932060"/>
            <a:ext cx="1152698" cy="762351"/>
          </a:xfrm>
          <a:prstGeom prst="rect">
            <a:avLst/>
          </a:prstGeom>
        </p:spPr>
      </p:pic>
      <p:pic>
        <p:nvPicPr>
          <p:cNvPr id="8" name="Image 7">
            <a:extLst>
              <a:ext uri="{FF2B5EF4-FFF2-40B4-BE49-F238E27FC236}">
                <a16:creationId xmlns:a16="http://schemas.microsoft.com/office/drawing/2014/main" id="{7EC66679-AEAD-4AEE-8865-A81F01F33D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03976" y="2691109"/>
            <a:ext cx="1304799" cy="1010159"/>
          </a:xfrm>
          <a:prstGeom prst="rect">
            <a:avLst/>
          </a:prstGeom>
        </p:spPr>
      </p:pic>
      <p:pic>
        <p:nvPicPr>
          <p:cNvPr id="9" name="Image 8">
            <a:extLst>
              <a:ext uri="{FF2B5EF4-FFF2-40B4-BE49-F238E27FC236}">
                <a16:creationId xmlns:a16="http://schemas.microsoft.com/office/drawing/2014/main" id="{C11821D4-D288-4B12-9925-0BB75A3B8C4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37035" y="4043302"/>
            <a:ext cx="1705318" cy="898369"/>
          </a:xfrm>
          <a:prstGeom prst="rect">
            <a:avLst/>
          </a:prstGeom>
        </p:spPr>
      </p:pic>
      <p:pic>
        <p:nvPicPr>
          <p:cNvPr id="10" name="Image 9">
            <a:extLst>
              <a:ext uri="{FF2B5EF4-FFF2-40B4-BE49-F238E27FC236}">
                <a16:creationId xmlns:a16="http://schemas.microsoft.com/office/drawing/2014/main" id="{7767A3E2-ACC1-4F5D-9192-B994A4E665E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062769" y="5634612"/>
            <a:ext cx="1609165" cy="776730"/>
          </a:xfrm>
          <a:prstGeom prst="rect">
            <a:avLst/>
          </a:prstGeom>
        </p:spPr>
      </p:pic>
    </p:spTree>
    <p:extLst>
      <p:ext uri="{BB962C8B-B14F-4D97-AF65-F5344CB8AC3E}">
        <p14:creationId xmlns:p14="http://schemas.microsoft.com/office/powerpoint/2010/main" val="127898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build="p"/>
      <p:bldP spid="13" grpId="0" build="p"/>
      <p:bldP spid="15" grpId="0" build="p"/>
      <p:bldP spid="20" grpId="0" build="p"/>
      <p:bldP spid="12" grpId="0" animBg="1"/>
      <p:bldP spid="16" grpId="0"/>
      <p:bldP spid="17" grpId="0" animBg="1"/>
      <p:bldP spid="19" grpId="0"/>
      <p:bldP spid="21" grpId="0" animBg="1"/>
      <p:bldP spid="22" grpId="0"/>
      <p:bldP spid="23" grpId="0" animBg="1"/>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C30E060-6142-4993-9345-9EC9AF906FF1}"/>
              </a:ext>
            </a:extLst>
          </p:cNvPr>
          <p:cNvPicPr>
            <a:picLocks noChangeAspect="1"/>
          </p:cNvPicPr>
          <p:nvPr/>
        </p:nvPicPr>
        <p:blipFill>
          <a:blip r:embed="rId2"/>
          <a:stretch>
            <a:fillRect/>
          </a:stretch>
        </p:blipFill>
        <p:spPr>
          <a:xfrm>
            <a:off x="8732713" y="2960483"/>
            <a:ext cx="2934459" cy="3525102"/>
          </a:xfrm>
          <a:prstGeom prst="rect">
            <a:avLst/>
          </a:prstGeom>
        </p:spPr>
      </p:pic>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81000" y="628011"/>
            <a:ext cx="10315074" cy="5339652"/>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Le petit prince fit l'ascension d'une haute montagne. Les seules montagnes qu'il eût jamais connues étaient les trois volcans qui lui arrivaient au genou. Et il se servait du volcan éteint comme d'un tabouret</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3"/>
          <a:stretch>
            <a:fillRect/>
          </a:stretch>
        </p:blipFill>
        <p:spPr>
          <a:xfrm>
            <a:off x="11475220" y="192224"/>
            <a:ext cx="383906" cy="643971"/>
          </a:xfrm>
          <a:prstGeom prst="rect">
            <a:avLst/>
          </a:prstGeom>
        </p:spPr>
      </p:pic>
      <p:sp>
        <p:nvSpPr>
          <p:cNvPr id="6" name="ZoneTexte 5">
            <a:extLst>
              <a:ext uri="{FF2B5EF4-FFF2-40B4-BE49-F238E27FC236}">
                <a16:creationId xmlns:a16="http://schemas.microsoft.com/office/drawing/2014/main" id="{D9C09009-B088-4162-94A1-18F05F17C39C}"/>
              </a:ext>
            </a:extLst>
          </p:cNvPr>
          <p:cNvSpPr txBox="1"/>
          <p:nvPr/>
        </p:nvSpPr>
        <p:spPr>
          <a:xfrm>
            <a:off x="481263" y="258679"/>
            <a:ext cx="3043990" cy="369332"/>
          </a:xfrm>
          <a:prstGeom prst="rect">
            <a:avLst/>
          </a:prstGeom>
          <a:noFill/>
        </p:spPr>
        <p:txBody>
          <a:bodyPr wrap="square" rtlCol="0">
            <a:spAutoFit/>
          </a:bodyPr>
          <a:lstStyle/>
          <a:p>
            <a:r>
              <a:rPr lang="fr-FR" dirty="0"/>
              <a:t>Le texte 38</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14336</TotalTime>
  <Words>1083</Words>
  <Application>Microsoft Office PowerPoint</Application>
  <PresentationFormat>Grand écran</PresentationFormat>
  <Paragraphs>234</Paragraphs>
  <Slides>34</Slides>
  <Notes>0</Notes>
  <HiddenSlides>0</HiddenSlides>
  <MMClips>0</MMClips>
  <ScaleCrop>false</ScaleCrop>
  <HeadingPairs>
    <vt:vector size="6" baseType="variant">
      <vt:variant>
        <vt:lpstr>Polices utilisées</vt:lpstr>
      </vt:variant>
      <vt:variant>
        <vt:i4>16</vt:i4>
      </vt:variant>
      <vt:variant>
        <vt:lpstr>Thème</vt:lpstr>
      </vt:variant>
      <vt:variant>
        <vt:i4>1</vt:i4>
      </vt:variant>
      <vt:variant>
        <vt:lpstr>Titres des diapositives</vt:lpstr>
      </vt:variant>
      <vt:variant>
        <vt:i4>34</vt:i4>
      </vt:variant>
    </vt:vector>
  </HeadingPairs>
  <TitlesOfParts>
    <vt:vector size="51"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PTSansRegular</vt:lpstr>
      <vt:lpstr>Thème Office</vt:lpstr>
      <vt:lpstr>date </vt:lpstr>
      <vt:lpstr>Rappel</vt:lpstr>
      <vt:lpstr>Rappel : la poésie</vt:lpstr>
      <vt:lpstr>Correction: </vt:lpstr>
      <vt:lpstr>Aujourd’hui nous allons continuer le travail.</vt:lpstr>
      <vt:lpstr>Présentation PowerPoint</vt:lpstr>
      <vt:lpstr>Présentation PowerPoint</vt:lpstr>
      <vt:lpstr>Les mots difficiles :</vt:lpstr>
      <vt:lpstr>Présentation PowerPoint</vt:lpstr>
      <vt:lpstr>Présentation PowerPoint</vt:lpstr>
      <vt:lpstr>Présentation PowerPoint</vt:lpstr>
      <vt:lpstr>Les personnages?</vt:lpstr>
      <vt:lpstr>Présentation PowerPoint</vt:lpstr>
      <vt:lpstr>Lecture entrainement.</vt:lpstr>
      <vt:lpstr>Les scores :</vt:lpstr>
      <vt:lpstr>Lecture rapide : chacun son tour</vt:lpstr>
      <vt:lpstr>Présentation PowerPoint</vt:lpstr>
      <vt:lpstr>Rappel : poésie.  Regardons à nouveau le tableau.</vt:lpstr>
      <vt:lpstr>Une poésie : rappel</vt:lpstr>
      <vt:lpstr>Tu dis …</vt:lpstr>
      <vt:lpstr>Présentation PowerPoint</vt:lpstr>
      <vt:lpstr>Nouvelle leçon : l’accord des adjectifs.</vt:lpstr>
      <vt:lpstr>Aujourd’hui on va travailler sur l’accord en genre : </vt:lpstr>
      <vt:lpstr>Dans un groupe nominal.</vt:lpstr>
      <vt:lpstr>Présentation PowerPoint</vt:lpstr>
      <vt:lpstr>Présentation PowerPoint</vt:lpstr>
      <vt:lpstr>Exercices :</vt:lpstr>
      <vt:lpstr>Présentation PowerPoint</vt:lpstr>
      <vt:lpstr>Présentation PowerPoint</vt:lpstr>
      <vt:lpstr>Écoutons la suite.</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204</cp:revision>
  <dcterms:created xsi:type="dcterms:W3CDTF">2021-07-07T15:19:39Z</dcterms:created>
  <dcterms:modified xsi:type="dcterms:W3CDTF">2022-03-27T06:38:42Z</dcterms:modified>
</cp:coreProperties>
</file>