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43" r:id="rId2"/>
    <p:sldId id="257" r:id="rId3"/>
    <p:sldId id="281" r:id="rId4"/>
    <p:sldId id="771" r:id="rId5"/>
    <p:sldId id="775" r:id="rId6"/>
    <p:sldId id="772" r:id="rId7"/>
    <p:sldId id="773" r:id="rId8"/>
    <p:sldId id="774" r:id="rId9"/>
    <p:sldId id="776" r:id="rId10"/>
    <p:sldId id="764" r:id="rId11"/>
    <p:sldId id="259" r:id="rId12"/>
    <p:sldId id="715" r:id="rId13"/>
    <p:sldId id="323" r:id="rId14"/>
    <p:sldId id="279" r:id="rId15"/>
    <p:sldId id="716" r:id="rId16"/>
    <p:sldId id="768" r:id="rId17"/>
    <p:sldId id="268" r:id="rId18"/>
    <p:sldId id="777" r:id="rId19"/>
    <p:sldId id="510" r:id="rId20"/>
    <p:sldId id="388" r:id="rId21"/>
    <p:sldId id="389" r:id="rId22"/>
    <p:sldId id="512" r:id="rId23"/>
    <p:sldId id="649" r:id="rId24"/>
    <p:sldId id="675" r:id="rId25"/>
    <p:sldId id="769" r:id="rId26"/>
    <p:sldId id="609" r:id="rId27"/>
    <p:sldId id="610" r:id="rId28"/>
    <p:sldId id="611" r:id="rId29"/>
    <p:sldId id="612" r:id="rId3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36" autoAdjust="0"/>
    <p:restoredTop sz="94660"/>
  </p:normalViewPr>
  <p:slideViewPr>
    <p:cSldViewPr snapToGrid="0">
      <p:cViewPr varScale="1">
        <p:scale>
          <a:sx n="111" d="100"/>
          <a:sy n="111" d="100"/>
        </p:scale>
        <p:origin x="547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26/03/2022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4E04EA97-D8A8-440C-8ECB-6EA327C082BA}" type="datetime1">
              <a:rPr lang="fr-FR" smtClean="0"/>
              <a:t>26/03/2022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6B67BB09-2765-414F-9E7E-B39699ADD8C8}" type="datetime1">
              <a:rPr lang="fr-FR" smtClean="0"/>
              <a:t>26/03/2022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7624F7D9-3B47-403B-BEFD-163BE3C6DA49}" type="datetime1">
              <a:rPr lang="fr-FR" smtClean="0"/>
              <a:t>26/03/2022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246AA023-42DF-4475-94E4-2024F14C2DC4}" type="datetime1">
              <a:rPr lang="fr-FR" smtClean="0"/>
              <a:t>26/03/2022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EA0C8C00-A315-49A0-B040-F75A9427852E}" type="datetime1">
              <a:rPr lang="fr-FR" smtClean="0"/>
              <a:t>26/03/2022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7FC2109C-ED7B-4F4E-A665-99A0764685AD}" type="datetime1">
              <a:rPr lang="fr-FR" smtClean="0"/>
              <a:t>26/03/2022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0DA5A944-D5C0-4967-8FD6-53B8354F928E}" type="datetime1">
              <a:rPr lang="fr-FR" smtClean="0"/>
              <a:t>26/03/2022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6C1D69FB-24A1-41EE-AB84-DBBC8AD51F5B}" type="datetime1">
              <a:rPr lang="fr-FR" smtClean="0"/>
              <a:t>26/03/2022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399541D3-BFCC-4876-A0F5-06F7F683B677}" type="datetime1">
              <a:rPr lang="fr-FR" smtClean="0"/>
              <a:t>26/03/2022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85AE70CE-BA8F-4F28-9C8C-EC147E8F6FE3}" type="datetime1">
              <a:rPr lang="fr-FR" smtClean="0"/>
              <a:t>26/03/2022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EE910CE5-69A4-405C-AE09-61BABAA3A3EF}" type="datetime1">
              <a:rPr lang="fr-FR" smtClean="0"/>
              <a:t>26/03/2022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EC0B5F-B87D-4BC2-8256-DBEED263492B}" type="datetime1">
              <a:rPr lang="fr-FR" smtClean="0"/>
              <a:t>26/03/2022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youtube.com/watch?v=Q9AMTkZJdKk&amp;list=PLdlzOMq79wfPS6-TyXP2uuZwypFeyOONX&amp;index=17" TargetMode="External"/><Relationship Id="rId2" Type="http://schemas.openxmlformats.org/officeDocument/2006/relationships/hyperlink" Target="https://www.youtube.com/watch?v=VWito7x7bdQ&amp;list=PLdlzOMq79wfPS6-TyXP2uuZwypFeyOONX&amp;index=16" TargetMode="Externa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hyperlink" Target="https://www.youtube.com/watch?v=cvl4IwfelF0&amp;list=PLdlzOMq79wfPS6-TyXP2uuZwypFeyOONX&amp;index=18"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37</a:t>
            </a:r>
          </a:p>
          <a:p>
            <a:r>
              <a:rPr lang="fr-FR" sz="4800" dirty="0">
                <a:latin typeface="Arial" panose="020B0604020202020204" pitchFamily="34" charset="0"/>
                <a:cs typeface="Arial" panose="020B0604020202020204" pitchFamily="34" charset="0"/>
              </a:rPr>
              <a:t>Le petit Prince</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pic>
        <p:nvPicPr>
          <p:cNvPr id="4" name="Image 3">
            <a:extLst>
              <a:ext uri="{FF2B5EF4-FFF2-40B4-BE49-F238E27FC236}">
                <a16:creationId xmlns:a16="http://schemas.microsoft.com/office/drawing/2014/main" id="{2DFA2D1C-7A45-487A-992D-D0609BED72AB}"/>
              </a:ext>
            </a:extLst>
          </p:cNvPr>
          <p:cNvPicPr>
            <a:picLocks noChangeAspect="1"/>
          </p:cNvPicPr>
          <p:nvPr/>
        </p:nvPicPr>
        <p:blipFill>
          <a:blip r:embed="rId3"/>
          <a:stretch>
            <a:fillRect/>
          </a:stretch>
        </p:blipFill>
        <p:spPr>
          <a:xfrm>
            <a:off x="8441782" y="1831970"/>
            <a:ext cx="3198880" cy="456914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445CA82-EA55-417F-BB4A-CEB74C57F8F6}"/>
              </a:ext>
            </a:extLst>
          </p:cNvPr>
          <p:cNvSpPr>
            <a:spLocks noGrp="1"/>
          </p:cNvSpPr>
          <p:nvPr>
            <p:ph type="title"/>
          </p:nvPr>
        </p:nvSpPr>
        <p:spPr>
          <a:xfrm>
            <a:off x="838200" y="1224441"/>
            <a:ext cx="10515600" cy="1325563"/>
          </a:xfrm>
        </p:spPr>
        <p:txBody>
          <a:bodyPr>
            <a:normAutofit fontScale="90000"/>
          </a:bodyPr>
          <a:lstStyle/>
          <a:p>
            <a:pPr>
              <a:lnSpc>
                <a:spcPct val="150000"/>
              </a:lnSpc>
            </a:pPr>
            <a:r>
              <a:rPr lang="fr-FR" dirty="0">
                <a:latin typeface="Arial" panose="020B0604020202020204" pitchFamily="34" charset="0"/>
                <a:cs typeface="Arial" panose="020B0604020202020204" pitchFamily="34" charset="0"/>
              </a:rPr>
              <a:t>Aujourd’hui, nous allons lire le texte 37, chapitre 16. </a:t>
            </a:r>
            <a:br>
              <a:rPr lang="fr-FR" dirty="0"/>
            </a:br>
            <a:endParaRPr lang="fr-FR" dirty="0"/>
          </a:p>
        </p:txBody>
      </p:sp>
      <p:sp>
        <p:nvSpPr>
          <p:cNvPr id="3" name="Espace réservé du contenu 2">
            <a:extLst>
              <a:ext uri="{FF2B5EF4-FFF2-40B4-BE49-F238E27FC236}">
                <a16:creationId xmlns:a16="http://schemas.microsoft.com/office/drawing/2014/main" id="{ECBF8B8A-96FB-487E-8CC8-BA7D8474E0F8}"/>
              </a:ext>
            </a:extLst>
          </p:cNvPr>
          <p:cNvSpPr>
            <a:spLocks noGrp="1"/>
          </p:cNvSpPr>
          <p:nvPr>
            <p:ph idx="1"/>
          </p:nvPr>
        </p:nvSpPr>
        <p:spPr>
          <a:xfrm>
            <a:off x="838200" y="3095739"/>
            <a:ext cx="10515600" cy="3081223"/>
          </a:xfrm>
        </p:spPr>
        <p:txBody>
          <a:bodyPr>
            <a:normAutofit/>
          </a:bodyPr>
          <a:lstStyle/>
          <a:p>
            <a:pPr marL="0" indent="0">
              <a:buNone/>
            </a:pPr>
            <a:r>
              <a:rPr lang="fr-FR" sz="3200" dirty="0">
                <a:latin typeface="Arial" panose="020B0604020202020204" pitchFamily="34" charset="0"/>
                <a:cs typeface="Arial" panose="020B0604020202020204" pitchFamily="34" charset="0"/>
              </a:rPr>
              <a:t>Puis nous verrons les mots de la semaine. </a:t>
            </a:r>
          </a:p>
          <a:p>
            <a:pPr marL="0" indent="0">
              <a:buNone/>
            </a:pPr>
            <a:r>
              <a:rPr lang="fr-FR" sz="3200" dirty="0">
                <a:latin typeface="Arial" panose="020B0604020202020204" pitchFamily="34" charset="0"/>
                <a:cs typeface="Arial" panose="020B0604020202020204" pitchFamily="34" charset="0"/>
              </a:rPr>
              <a:t>Nous écouterons ce chapitre en entier, et demain nous travaillerons plus en détail le texte 38.</a:t>
            </a:r>
          </a:p>
          <a:p>
            <a:pPr marL="0" indent="0">
              <a:buNone/>
            </a:pPr>
            <a:endParaRPr lang="fr-FR" sz="32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F300146B-09A6-4E90-A728-8FE0249D52B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360227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64F4AB1-8B90-4A22-A23A-5502A4CD8777}"/>
              </a:ext>
            </a:extLst>
          </p:cNvPr>
          <p:cNvSpPr>
            <a:spLocks noGrp="1"/>
          </p:cNvSpPr>
          <p:nvPr>
            <p:ph idx="1"/>
          </p:nvPr>
        </p:nvSpPr>
        <p:spPr>
          <a:xfrm>
            <a:off x="835094" y="129298"/>
            <a:ext cx="10515600" cy="2207793"/>
          </a:xfrm>
        </p:spPr>
        <p:txBody>
          <a:bodyPr>
            <a:normAutofit/>
          </a:bodyPr>
          <a:lstStyle/>
          <a:p>
            <a:pPr>
              <a:lnSpc>
                <a:spcPct val="150000"/>
              </a:lnSpc>
            </a:pPr>
            <a:r>
              <a:rPr lang="fr-FR" dirty="0"/>
              <a:t>le Petit Prince</a:t>
            </a:r>
          </a:p>
          <a:p>
            <a:pPr lvl="1">
              <a:lnSpc>
                <a:spcPct val="150000"/>
              </a:lnSpc>
            </a:pPr>
            <a:endParaRPr lang="fr-FR" dirty="0"/>
          </a:p>
          <a:p>
            <a:pPr lvl="1"/>
            <a:endParaRPr lang="fr-FR" dirty="0"/>
          </a:p>
        </p:txBody>
      </p:sp>
      <p:sp>
        <p:nvSpPr>
          <p:cNvPr id="8" name="ZoneTexte 7">
            <a:extLst>
              <a:ext uri="{FF2B5EF4-FFF2-40B4-BE49-F238E27FC236}">
                <a16:creationId xmlns:a16="http://schemas.microsoft.com/office/drawing/2014/main" id="{2F083840-F0F8-4A90-A18C-5922DFB905B1}"/>
              </a:ext>
            </a:extLst>
          </p:cNvPr>
          <p:cNvSpPr txBox="1"/>
          <p:nvPr/>
        </p:nvSpPr>
        <p:spPr>
          <a:xfrm>
            <a:off x="835094" y="1748909"/>
            <a:ext cx="10945102" cy="800219"/>
          </a:xfrm>
          <a:prstGeom prst="rect">
            <a:avLst/>
          </a:prstGeom>
          <a:noFill/>
        </p:spPr>
        <p:txBody>
          <a:bodyPr wrap="square" rtlCol="0">
            <a:spAutoFit/>
          </a:bodyPr>
          <a:lstStyle/>
          <a:p>
            <a:endParaRPr lang="fr-FR" sz="2800" dirty="0"/>
          </a:p>
          <a:p>
            <a:endParaRPr lang="fr-FR" dirty="0"/>
          </a:p>
        </p:txBody>
      </p:sp>
      <p:pic>
        <p:nvPicPr>
          <p:cNvPr id="2" name="Image 1">
            <a:extLst>
              <a:ext uri="{FF2B5EF4-FFF2-40B4-BE49-F238E27FC236}">
                <a16:creationId xmlns:a16="http://schemas.microsoft.com/office/drawing/2014/main" id="{369402F0-3548-430B-9F8C-C6717DC60986}"/>
              </a:ext>
            </a:extLst>
          </p:cNvPr>
          <p:cNvPicPr>
            <a:picLocks noChangeAspect="1"/>
          </p:cNvPicPr>
          <p:nvPr/>
        </p:nvPicPr>
        <p:blipFill>
          <a:blip r:embed="rId2"/>
          <a:stretch>
            <a:fillRect/>
          </a:stretch>
        </p:blipFill>
        <p:spPr>
          <a:xfrm>
            <a:off x="1208631" y="1217421"/>
            <a:ext cx="2218921" cy="3168090"/>
          </a:xfrm>
          <a:prstGeom prst="rect">
            <a:avLst/>
          </a:prstGeom>
        </p:spPr>
      </p:pic>
      <p:sp>
        <p:nvSpPr>
          <p:cNvPr id="4" name="ZoneTexte 3">
            <a:extLst>
              <a:ext uri="{FF2B5EF4-FFF2-40B4-BE49-F238E27FC236}">
                <a16:creationId xmlns:a16="http://schemas.microsoft.com/office/drawing/2014/main" id="{4130A311-CBD2-4A8F-8CE1-6E4A77E74EA4}"/>
              </a:ext>
            </a:extLst>
          </p:cNvPr>
          <p:cNvSpPr txBox="1"/>
          <p:nvPr/>
        </p:nvSpPr>
        <p:spPr>
          <a:xfrm>
            <a:off x="7080585" y="1233194"/>
            <a:ext cx="2093494" cy="523220"/>
          </a:xfrm>
          <a:prstGeom prst="rect">
            <a:avLst/>
          </a:prstGeom>
          <a:noFill/>
        </p:spPr>
        <p:txBody>
          <a:bodyPr wrap="square" rtlCol="0">
            <a:spAutoFit/>
          </a:bodyPr>
          <a:lstStyle/>
          <a:p>
            <a:r>
              <a:rPr lang="fr-FR" sz="2800" dirty="0"/>
              <a:t>La Terre</a:t>
            </a:r>
          </a:p>
        </p:txBody>
      </p:sp>
      <p:pic>
        <p:nvPicPr>
          <p:cNvPr id="6" name="Image 5">
            <a:extLst>
              <a:ext uri="{FF2B5EF4-FFF2-40B4-BE49-F238E27FC236}">
                <a16:creationId xmlns:a16="http://schemas.microsoft.com/office/drawing/2014/main" id="{A90D167D-1AED-4D37-BB15-0F63D09B2313}"/>
              </a:ext>
            </a:extLst>
          </p:cNvPr>
          <p:cNvPicPr>
            <a:picLocks noChangeAspect="1"/>
          </p:cNvPicPr>
          <p:nvPr/>
        </p:nvPicPr>
        <p:blipFill rotWithShape="1">
          <a:blip r:embed="rId3"/>
          <a:srcRect l="26406" t="2216" r="29021" b="5852"/>
          <a:stretch/>
        </p:blipFill>
        <p:spPr>
          <a:xfrm>
            <a:off x="6826102" y="2231141"/>
            <a:ext cx="2743200" cy="3182533"/>
          </a:xfrm>
          <a:prstGeom prst="rect">
            <a:avLst/>
          </a:prstGeom>
        </p:spPr>
      </p:pic>
    </p:spTree>
    <p:extLst>
      <p:ext uri="{BB962C8B-B14F-4D97-AF65-F5344CB8AC3E}">
        <p14:creationId xmlns:p14="http://schemas.microsoft.com/office/powerpoint/2010/main" val="1014403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C0DB4323-0A45-47A3-9E76-1C6679B63F4E}"/>
              </a:ext>
            </a:extLst>
          </p:cNvPr>
          <p:cNvPicPr>
            <a:picLocks noChangeAspect="1"/>
          </p:cNvPicPr>
          <p:nvPr/>
        </p:nvPicPr>
        <p:blipFill>
          <a:blip r:embed="rId2"/>
          <a:stretch>
            <a:fillRect/>
          </a:stretch>
        </p:blipFill>
        <p:spPr>
          <a:xfrm>
            <a:off x="9795850" y="4351427"/>
            <a:ext cx="2063276" cy="2187486"/>
          </a:xfrm>
          <a:prstGeom prst="rect">
            <a:avLst/>
          </a:prstGeom>
        </p:spPr>
      </p:pic>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80999" y="628010"/>
            <a:ext cx="11329737" cy="5640587"/>
          </a:xfrm>
        </p:spPr>
        <p:txBody>
          <a:bodyPr>
            <a:normAutofit/>
          </a:bodyPr>
          <a:lstStyle/>
          <a:p>
            <a:pPr marL="0" indent="0">
              <a:lnSpc>
                <a:spcPct val="200000"/>
              </a:lnSpc>
              <a:buNone/>
            </a:pPr>
            <a:r>
              <a:rPr lang="fr-FR" dirty="0">
                <a:latin typeface="Arial" panose="020B0604020202020204" pitchFamily="34" charset="0"/>
                <a:cs typeface="Arial" panose="020B0604020202020204" pitchFamily="34" charset="0"/>
              </a:rPr>
              <a:t>La septième planète fut donc la Terre.</a:t>
            </a:r>
          </a:p>
          <a:p>
            <a:pPr marL="0" indent="0">
              <a:lnSpc>
                <a:spcPct val="200000"/>
              </a:lnSpc>
              <a:buNone/>
            </a:pPr>
            <a:r>
              <a:rPr lang="fr-FR" dirty="0">
                <a:latin typeface="Arial" panose="020B0604020202020204" pitchFamily="34" charset="0"/>
                <a:cs typeface="Arial" panose="020B0604020202020204" pitchFamily="34" charset="0"/>
              </a:rPr>
              <a:t>La Terre n'est pas une planète quelconque ! On y compte cent onze rois (en n'oubliant pas, bien sûr, les rois nègres), sept mille géographes, neufs cent mille businessmans, sept millions et demi d'ivrognes, trois cent onze millions de vaniteux, c'est-à-dire environ deux milliards de grandes personnes.</a:t>
            </a:r>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3"/>
          <a:stretch>
            <a:fillRect/>
          </a:stretch>
        </p:blipFill>
        <p:spPr>
          <a:xfrm>
            <a:off x="11475220" y="192224"/>
            <a:ext cx="383906" cy="643971"/>
          </a:xfrm>
          <a:prstGeom prst="rect">
            <a:avLst/>
          </a:prstGeom>
        </p:spPr>
      </p:pic>
      <p:sp>
        <p:nvSpPr>
          <p:cNvPr id="6" name="ZoneTexte 5">
            <a:extLst>
              <a:ext uri="{FF2B5EF4-FFF2-40B4-BE49-F238E27FC236}">
                <a16:creationId xmlns:a16="http://schemas.microsoft.com/office/drawing/2014/main" id="{D9C09009-B088-4162-94A1-18F05F17C39C}"/>
              </a:ext>
            </a:extLst>
          </p:cNvPr>
          <p:cNvSpPr txBox="1"/>
          <p:nvPr/>
        </p:nvSpPr>
        <p:spPr>
          <a:xfrm>
            <a:off x="481263" y="258679"/>
            <a:ext cx="3043990" cy="369332"/>
          </a:xfrm>
          <a:prstGeom prst="rect">
            <a:avLst/>
          </a:prstGeom>
          <a:noFill/>
        </p:spPr>
        <p:txBody>
          <a:bodyPr wrap="square" rtlCol="0">
            <a:spAutoFit/>
          </a:bodyPr>
          <a:lstStyle/>
          <a:p>
            <a:r>
              <a:rPr lang="fr-FR" dirty="0"/>
              <a:t>Le texte 37</a:t>
            </a:r>
          </a:p>
        </p:txBody>
      </p:sp>
      <p:sp>
        <p:nvSpPr>
          <p:cNvPr id="2" name="Espace réservé du pied de page 1">
            <a:extLst>
              <a:ext uri="{FF2B5EF4-FFF2-40B4-BE49-F238E27FC236}">
                <a16:creationId xmlns:a16="http://schemas.microsoft.com/office/drawing/2014/main" id="{BDF5CE05-1ACD-4A26-B5BA-E5C22A1ADF4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001205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C74856E-1821-4ADD-A6E4-521E286B9763}"/>
              </a:ext>
            </a:extLst>
          </p:cNvPr>
          <p:cNvSpPr>
            <a:spLocks noGrp="1"/>
          </p:cNvSpPr>
          <p:nvPr>
            <p:ph idx="1"/>
          </p:nvPr>
        </p:nvSpPr>
        <p:spPr>
          <a:xfrm>
            <a:off x="522335" y="496303"/>
            <a:ext cx="10515600" cy="5865394"/>
          </a:xfrm>
        </p:spPr>
        <p:txBody>
          <a:bodyPr>
            <a:normAutofit/>
          </a:bodyPr>
          <a:lstStyle/>
          <a:p>
            <a:pPr marL="0" indent="0">
              <a:lnSpc>
                <a:spcPct val="200000"/>
              </a:lnSpc>
              <a:buNone/>
            </a:pPr>
            <a:r>
              <a:rPr lang="fr-FR" sz="3200" dirty="0">
                <a:latin typeface="Arial" panose="020B0604020202020204" pitchFamily="34" charset="0"/>
                <a:cs typeface="Arial" panose="020B0604020202020204" pitchFamily="34" charset="0"/>
              </a:rPr>
              <a:t>Pour vous donner une idée des dimensions de la Terre je vous dirai qu'avant l'invention de l'électricité on y devait entretenir, sur l'ensemble des six continents, une véritable armée de quatre cent soixante-deux mille cinq cent onze allumeurs de réverbères.</a:t>
            </a:r>
          </a:p>
        </p:txBody>
      </p:sp>
      <p:sp>
        <p:nvSpPr>
          <p:cNvPr id="2" name="Espace réservé du pied de page 1">
            <a:extLst>
              <a:ext uri="{FF2B5EF4-FFF2-40B4-BE49-F238E27FC236}">
                <a16:creationId xmlns:a16="http://schemas.microsoft.com/office/drawing/2014/main" id="{C1501EA3-B2D0-43F5-8313-3CA6411FE7A2}"/>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06653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202791" y="119113"/>
            <a:ext cx="11786418" cy="6492240"/>
          </a:xfrm>
        </p:spPr>
        <p:txBody>
          <a:bodyPr>
            <a:noAutofit/>
          </a:bodyPr>
          <a:lstStyle/>
          <a:p>
            <a:pPr marL="0" indent="0">
              <a:lnSpc>
                <a:spcPct val="200000"/>
              </a:lnSpc>
              <a:buNone/>
            </a:pPr>
            <a:r>
              <a:rPr lang="fr-FR" sz="3200" dirty="0">
                <a:latin typeface="Arial" panose="020B0604020202020204" pitchFamily="34" charset="0"/>
                <a:cs typeface="Arial" panose="020B0604020202020204" pitchFamily="34" charset="0"/>
              </a:rPr>
              <a:t>Vu d'un peu loin ça faisait un effet splendide. Les mouvements de cette armée étaient réglés comme ceux d'un ballet d'opéra. D'abord venait le tour des allumeurs de réverbères de Nouvelle-Zélande et d'Australie. Puis ceux-ci, ayant allumé leurs lampions, s'en allaient dormir. Alors entraient à leur tour dans la danse les allumeurs de réverbères de Chine et de Sibérie. </a:t>
            </a:r>
          </a:p>
        </p:txBody>
      </p:sp>
      <p:sp>
        <p:nvSpPr>
          <p:cNvPr id="2" name="Espace réservé du pied de page 1">
            <a:extLst>
              <a:ext uri="{FF2B5EF4-FFF2-40B4-BE49-F238E27FC236}">
                <a16:creationId xmlns:a16="http://schemas.microsoft.com/office/drawing/2014/main" id="{B5E2AD26-9EE7-4001-8A27-E39F5F59989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0374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95300" y="668531"/>
            <a:ext cx="11353800" cy="5369014"/>
          </a:xfrm>
        </p:spPr>
        <p:txBody>
          <a:bodyPr>
            <a:normAutofit fontScale="92500"/>
          </a:bodyPr>
          <a:lstStyle/>
          <a:p>
            <a:pPr marL="0" indent="0">
              <a:lnSpc>
                <a:spcPct val="200000"/>
              </a:lnSpc>
              <a:buNone/>
            </a:pPr>
            <a:r>
              <a:rPr lang="fr-FR" sz="3200" dirty="0">
                <a:latin typeface="Arial" panose="020B0604020202020204" pitchFamily="34" charset="0"/>
                <a:cs typeface="Arial" panose="020B0604020202020204" pitchFamily="34" charset="0"/>
              </a:rPr>
              <a:t>Puis eux aussi s'escamotaient dans les coulisses. Alors venait le tour des allumeurs de réverbères de Russie et des Indes. Puis de ceux d'Afrique et d'Europe. Puis de ceux d'Amérique du Sud. Puis de ceux d'Amérique du Nord. Et jamais ils ne se trompaient dans leur ordre d'entrée en scène. C'était grandiose.</a:t>
            </a:r>
          </a:p>
        </p:txBody>
      </p:sp>
      <p:sp>
        <p:nvSpPr>
          <p:cNvPr id="4" name="Espace réservé du pied de page 3">
            <a:extLst>
              <a:ext uri="{FF2B5EF4-FFF2-40B4-BE49-F238E27FC236}">
                <a16:creationId xmlns:a16="http://schemas.microsoft.com/office/drawing/2014/main" id="{C5F8CCED-EA01-469E-8B96-419B69D39DE4}"/>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430107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95300" y="668531"/>
            <a:ext cx="11353800" cy="4817869"/>
          </a:xfrm>
        </p:spPr>
        <p:txBody>
          <a:bodyPr>
            <a:normAutofit/>
          </a:bodyPr>
          <a:lstStyle/>
          <a:p>
            <a:pPr marL="0" indent="0">
              <a:lnSpc>
                <a:spcPct val="200000"/>
              </a:lnSpc>
              <a:buNone/>
            </a:pPr>
            <a:r>
              <a:rPr lang="fr-FR" sz="3200" dirty="0">
                <a:latin typeface="Arial" panose="020B0604020202020204" pitchFamily="34" charset="0"/>
                <a:cs typeface="Arial" panose="020B0604020202020204" pitchFamily="34" charset="0"/>
              </a:rPr>
              <a:t>Seuls, l'allumeur de l'unique réverbère du pôle Nord, et son confrère de l'unique réverbère du pôle Sud, menaient des vies d'oisiveté et de nonchalance : ils travaillaient deux fois par an.</a:t>
            </a:r>
          </a:p>
        </p:txBody>
      </p:sp>
      <p:sp>
        <p:nvSpPr>
          <p:cNvPr id="4" name="Espace réservé du pied de page 3">
            <a:extLst>
              <a:ext uri="{FF2B5EF4-FFF2-40B4-BE49-F238E27FC236}">
                <a16:creationId xmlns:a16="http://schemas.microsoft.com/office/drawing/2014/main" id="{C5F8CCED-EA01-469E-8B96-419B69D39DE4}"/>
              </a:ext>
            </a:extLst>
          </p:cNvPr>
          <p:cNvSpPr>
            <a:spLocks noGrp="1"/>
          </p:cNvSpPr>
          <p:nvPr>
            <p:ph type="ftr" sz="quarter" idx="11"/>
          </p:nvPr>
        </p:nvSpPr>
        <p:spPr/>
        <p:txBody>
          <a:bodyPr/>
          <a:lstStyle/>
          <a:p>
            <a:r>
              <a:rPr lang="fr-FR"/>
              <a:t>www.dys-positif.fr</a:t>
            </a:r>
            <a:endParaRPr lang="fr-FR" dirty="0"/>
          </a:p>
        </p:txBody>
      </p:sp>
      <p:sp>
        <p:nvSpPr>
          <p:cNvPr id="2" name="ZoneTexte 1">
            <a:extLst>
              <a:ext uri="{FF2B5EF4-FFF2-40B4-BE49-F238E27FC236}">
                <a16:creationId xmlns:a16="http://schemas.microsoft.com/office/drawing/2014/main" id="{D641706A-C88E-4DD7-90D5-0CEB6AE71895}"/>
              </a:ext>
            </a:extLst>
          </p:cNvPr>
          <p:cNvSpPr txBox="1"/>
          <p:nvPr/>
        </p:nvSpPr>
        <p:spPr>
          <a:xfrm>
            <a:off x="7703507" y="5098093"/>
            <a:ext cx="2642992" cy="584775"/>
          </a:xfrm>
          <a:prstGeom prst="rect">
            <a:avLst/>
          </a:prstGeom>
          <a:noFill/>
        </p:spPr>
        <p:txBody>
          <a:bodyPr wrap="square" rtlCol="0">
            <a:spAutoFit/>
          </a:bodyPr>
          <a:lstStyle/>
          <a:p>
            <a:r>
              <a:rPr lang="fr-FR" sz="3200" i="1" dirty="0"/>
              <a:t>À suivre.</a:t>
            </a:r>
          </a:p>
        </p:txBody>
      </p:sp>
    </p:spTree>
    <p:extLst>
      <p:ext uri="{BB962C8B-B14F-4D97-AF65-F5344CB8AC3E}">
        <p14:creationId xmlns:p14="http://schemas.microsoft.com/office/powerpoint/2010/main" val="3546723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F4CCE56-746A-499A-9FFA-981053F6ADF6}"/>
              </a:ext>
            </a:extLst>
          </p:cNvPr>
          <p:cNvSpPr>
            <a:spLocks noGrp="1"/>
          </p:cNvSpPr>
          <p:nvPr>
            <p:ph type="title"/>
          </p:nvPr>
        </p:nvSpPr>
        <p:spPr>
          <a:xfrm>
            <a:off x="838200" y="365124"/>
            <a:ext cx="10515600" cy="4206875"/>
          </a:xfrm>
        </p:spPr>
        <p:txBody>
          <a:bodyPr>
            <a:normAutofit/>
          </a:bodyPr>
          <a:lstStyle/>
          <a:p>
            <a:pPr>
              <a:lnSpc>
                <a:spcPct val="200000"/>
              </a:lnSpc>
            </a:pPr>
            <a:r>
              <a:rPr lang="fr-FR" dirty="0">
                <a:latin typeface="Arial" panose="020B0604020202020204" pitchFamily="34" charset="0"/>
                <a:cs typeface="Arial" panose="020B0604020202020204" pitchFamily="34" charset="0"/>
              </a:rPr>
              <a:t>Pourquoi les allumeurs de réverbères des pôles nord et sud ne travaillaient que deux fois par an ?</a:t>
            </a:r>
          </a:p>
        </p:txBody>
      </p:sp>
      <p:pic>
        <p:nvPicPr>
          <p:cNvPr id="2050" name="Picture 2" descr="Human Main Levée Isolé Sur Fond Blanc Banque D'Images Et Photos Libres De  Droits. Image 70813666.">
            <a:extLst>
              <a:ext uri="{FF2B5EF4-FFF2-40B4-BE49-F238E27FC236}">
                <a16:creationId xmlns:a16="http://schemas.microsoft.com/office/drawing/2014/main" id="{4C1BD084-0213-41BE-9306-D97DB4BB9D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09957" y="4198143"/>
            <a:ext cx="588121" cy="747712"/>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2" descr="Poséidon | Wiki Créer votre mythologie | Fandom">
            <a:extLst>
              <a:ext uri="{FF2B5EF4-FFF2-40B4-BE49-F238E27FC236}">
                <a16:creationId xmlns:a16="http://schemas.microsoft.com/office/drawing/2014/main" id="{9552C556-708C-46BD-9195-AC06F27B2F7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5" name="Espace réservé du pied de page 4">
            <a:extLst>
              <a:ext uri="{FF2B5EF4-FFF2-40B4-BE49-F238E27FC236}">
                <a16:creationId xmlns:a16="http://schemas.microsoft.com/office/drawing/2014/main" id="{9E63E60B-501D-4255-BC8F-4C233CC382C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81360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F6F47E4-3B7A-4509-99AB-712E87E213C9}"/>
              </a:ext>
            </a:extLst>
          </p:cNvPr>
          <p:cNvSpPr>
            <a:spLocks noGrp="1"/>
          </p:cNvSpPr>
          <p:nvPr>
            <p:ph type="title"/>
          </p:nvPr>
        </p:nvSpPr>
        <p:spPr/>
        <p:txBody>
          <a:bodyPr/>
          <a:lstStyle/>
          <a:p>
            <a:r>
              <a:rPr lang="fr-FR" dirty="0"/>
              <a:t>Je vous distribue le texte.</a:t>
            </a:r>
          </a:p>
        </p:txBody>
      </p:sp>
      <p:sp>
        <p:nvSpPr>
          <p:cNvPr id="3" name="Espace réservé du contenu 2">
            <a:extLst>
              <a:ext uri="{FF2B5EF4-FFF2-40B4-BE49-F238E27FC236}">
                <a16:creationId xmlns:a16="http://schemas.microsoft.com/office/drawing/2014/main" id="{7668983A-13FE-47BD-8937-1BC67327B29E}"/>
              </a:ext>
            </a:extLst>
          </p:cNvPr>
          <p:cNvSpPr>
            <a:spLocks noGrp="1"/>
          </p:cNvSpPr>
          <p:nvPr>
            <p:ph idx="1"/>
          </p:nvPr>
        </p:nvSpPr>
        <p:spPr/>
        <p:txBody>
          <a:bodyPr/>
          <a:lstStyle/>
          <a:p>
            <a:r>
              <a:rPr lang="fr-FR" dirty="0"/>
              <a:t>Vous le rangez à la suite.</a:t>
            </a:r>
          </a:p>
        </p:txBody>
      </p:sp>
      <p:sp>
        <p:nvSpPr>
          <p:cNvPr id="4" name="Espace réservé du pied de page 3">
            <a:extLst>
              <a:ext uri="{FF2B5EF4-FFF2-40B4-BE49-F238E27FC236}">
                <a16:creationId xmlns:a16="http://schemas.microsoft.com/office/drawing/2014/main" id="{09E42249-5837-411C-8BAD-9E559D0310E4}"/>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472687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65ACC014-EA3C-4D0E-B3D4-B48C95FAD74B}"/>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F51F8497-CAC8-4118-A804-1AFE4D6C635F}"/>
              </a:ext>
            </a:extLst>
          </p:cNvPr>
          <p:cNvSpPr txBox="1"/>
          <p:nvPr/>
        </p:nvSpPr>
        <p:spPr>
          <a:xfrm>
            <a:off x="2018934" y="1750187"/>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loin</a:t>
            </a:r>
          </a:p>
          <a:p>
            <a:pPr>
              <a:lnSpc>
                <a:spcPct val="150000"/>
              </a:lnSpc>
              <a:spcAft>
                <a:spcPts val="800"/>
              </a:spcAft>
            </a:pPr>
            <a:r>
              <a:rPr lang="fr-FR" sz="2800" dirty="0">
                <a:latin typeface="Arial" panose="020B0604020202020204" pitchFamily="34" charset="0"/>
                <a:cs typeface="Arial" panose="020B0604020202020204" pitchFamily="34" charset="0"/>
              </a:rPr>
              <a:t>un peu </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longtemps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d’abord</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puis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ensuite</a:t>
            </a:r>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fr-FR" sz="3200" dirty="0"/>
              <a:t>On a travaillé sur les compléments essentiels et non essentiels.</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0516AD6-A48E-47CB-A0E7-BD4189FB5F9E}"/>
              </a:ext>
            </a:extLst>
          </p:cNvPr>
          <p:cNvSpPr>
            <a:spLocks noGrp="1"/>
          </p:cNvSpPr>
          <p:nvPr>
            <p:ph idx="1"/>
          </p:nvPr>
        </p:nvSpPr>
        <p:spPr>
          <a:xfrm>
            <a:off x="516238" y="2187421"/>
            <a:ext cx="4669537" cy="1540945"/>
          </a:xfrm>
        </p:spPr>
        <p:txBody>
          <a:bodyPr>
            <a:normAutofit/>
          </a:bodyPr>
          <a:lstStyle/>
          <a:p>
            <a:pPr marL="0" indent="0">
              <a:lnSpc>
                <a:spcPct val="150000"/>
              </a:lnSpc>
              <a:spcAft>
                <a:spcPts val="800"/>
              </a:spcAft>
              <a:buNone/>
            </a:pPr>
            <a:r>
              <a:rPr lang="fr-FR" sz="5400" dirty="0">
                <a:latin typeface="Arial" panose="020B0604020202020204" pitchFamily="34" charset="0"/>
                <a:ea typeface="Calibri" panose="020F0502020204030204" pitchFamily="34" charset="0"/>
                <a:cs typeface="Times New Roman" panose="02020603050405020304" pitchFamily="18" charset="0"/>
              </a:rPr>
              <a:t>loin</a:t>
            </a:r>
          </a:p>
        </p:txBody>
      </p:sp>
      <p:sp>
        <p:nvSpPr>
          <p:cNvPr id="5" name="Espace réservé du contenu 2">
            <a:extLst>
              <a:ext uri="{FF2B5EF4-FFF2-40B4-BE49-F238E27FC236}">
                <a16:creationId xmlns:a16="http://schemas.microsoft.com/office/drawing/2014/main" id="{D361BFD0-1C37-48F7-AFEC-6BA794D42D48}"/>
              </a:ext>
            </a:extLst>
          </p:cNvPr>
          <p:cNvSpPr txBox="1">
            <a:spLocks/>
          </p:cNvSpPr>
          <p:nvPr/>
        </p:nvSpPr>
        <p:spPr>
          <a:xfrm>
            <a:off x="516238" y="4409465"/>
            <a:ext cx="3954822" cy="13255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000" dirty="0">
                <a:latin typeface="Arial" panose="020B0604020202020204" pitchFamily="34" charset="0"/>
                <a:ea typeface="Calibri" panose="020F0502020204030204" pitchFamily="34" charset="0"/>
                <a:cs typeface="Times New Roman" panose="02020603050405020304" pitchFamily="18" charset="0"/>
              </a:rPr>
              <a:t>d’abord</a:t>
            </a:r>
          </a:p>
        </p:txBody>
      </p:sp>
      <p:sp>
        <p:nvSpPr>
          <p:cNvPr id="7" name="Espace réservé du contenu 2">
            <a:extLst>
              <a:ext uri="{FF2B5EF4-FFF2-40B4-BE49-F238E27FC236}">
                <a16:creationId xmlns:a16="http://schemas.microsoft.com/office/drawing/2014/main" id="{098851FD-1224-4C28-AEBA-86854FDD4DE7}"/>
              </a:ext>
            </a:extLst>
          </p:cNvPr>
          <p:cNvSpPr txBox="1">
            <a:spLocks/>
          </p:cNvSpPr>
          <p:nvPr/>
        </p:nvSpPr>
        <p:spPr>
          <a:xfrm>
            <a:off x="3852077" y="4318672"/>
            <a:ext cx="4063154" cy="1359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rial" panose="020B0604020202020204" pitchFamily="34" charset="0"/>
                <a:ea typeface="Calibri" panose="020F0502020204030204" pitchFamily="34" charset="0"/>
                <a:cs typeface="Times New Roman" panose="02020603050405020304" pitchFamily="18" charset="0"/>
              </a:rPr>
              <a:t>puis</a:t>
            </a:r>
          </a:p>
        </p:txBody>
      </p:sp>
      <p:sp>
        <p:nvSpPr>
          <p:cNvPr id="9" name="Espace réservé du contenu 2">
            <a:extLst>
              <a:ext uri="{FF2B5EF4-FFF2-40B4-BE49-F238E27FC236}">
                <a16:creationId xmlns:a16="http://schemas.microsoft.com/office/drawing/2014/main" id="{F5B6D707-D28A-45F5-91E1-5B9EC0D401F9}"/>
              </a:ext>
            </a:extLst>
          </p:cNvPr>
          <p:cNvSpPr txBox="1">
            <a:spLocks/>
          </p:cNvSpPr>
          <p:nvPr/>
        </p:nvSpPr>
        <p:spPr>
          <a:xfrm>
            <a:off x="8281579" y="2255144"/>
            <a:ext cx="3226368" cy="139502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Aft>
                <a:spcPts val="800"/>
              </a:spcAft>
              <a:buNone/>
            </a:pPr>
            <a:r>
              <a:rPr lang="fr-FR" sz="5400" dirty="0">
                <a:latin typeface="Arial" panose="020B0604020202020204" pitchFamily="34" charset="0"/>
                <a:ea typeface="Calibri" panose="020F0502020204030204" pitchFamily="34" charset="0"/>
                <a:cs typeface="Times New Roman" panose="02020603050405020304" pitchFamily="18" charset="0"/>
              </a:rPr>
              <a:t>longtemps</a:t>
            </a:r>
          </a:p>
        </p:txBody>
      </p:sp>
      <p:sp>
        <p:nvSpPr>
          <p:cNvPr id="10" name="Titre 1">
            <a:extLst>
              <a:ext uri="{FF2B5EF4-FFF2-40B4-BE49-F238E27FC236}">
                <a16:creationId xmlns:a16="http://schemas.microsoft.com/office/drawing/2014/main" id="{C6334A38-19C1-44AE-AB4F-25309EE6C223}"/>
              </a:ext>
            </a:extLst>
          </p:cNvPr>
          <p:cNvSpPr>
            <a:spLocks noGrp="1"/>
          </p:cNvSpPr>
          <p:nvPr>
            <p:ph type="title"/>
          </p:nvPr>
        </p:nvSpPr>
        <p:spPr>
          <a:xfrm>
            <a:off x="838200" y="365125"/>
            <a:ext cx="10515600" cy="1325563"/>
          </a:xfrm>
        </p:spPr>
        <p:txBody>
          <a:bodyPr>
            <a:noAutofit/>
          </a:bodyPr>
          <a:lstStyle/>
          <a:p>
            <a:pPr>
              <a:lnSpc>
                <a:spcPct val="150000"/>
              </a:lnSpc>
            </a:pPr>
            <a:r>
              <a:rPr lang="fr-FR" sz="3200" dirty="0">
                <a:latin typeface="Arial" panose="020B0604020202020204" pitchFamily="34" charset="0"/>
                <a:cs typeface="Arial" panose="020B0604020202020204" pitchFamily="34" charset="0"/>
              </a:rPr>
              <a:t>Regardons les un par un pour les photographier dans notre tête.</a:t>
            </a:r>
          </a:p>
        </p:txBody>
      </p:sp>
      <p:sp>
        <p:nvSpPr>
          <p:cNvPr id="11" name="Espace réservé du contenu 2">
            <a:extLst>
              <a:ext uri="{FF2B5EF4-FFF2-40B4-BE49-F238E27FC236}">
                <a16:creationId xmlns:a16="http://schemas.microsoft.com/office/drawing/2014/main" id="{5C7EC427-DB7C-4684-AEF8-1AA84FFED0F7}"/>
              </a:ext>
            </a:extLst>
          </p:cNvPr>
          <p:cNvSpPr txBox="1">
            <a:spLocks/>
          </p:cNvSpPr>
          <p:nvPr/>
        </p:nvSpPr>
        <p:spPr>
          <a:xfrm>
            <a:off x="7915231" y="4407478"/>
            <a:ext cx="3497855" cy="12691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ensuite</a:t>
            </a:r>
          </a:p>
        </p:txBody>
      </p:sp>
      <p:sp>
        <p:nvSpPr>
          <p:cNvPr id="2" name="Espace réservé du pied de page 1">
            <a:extLst>
              <a:ext uri="{FF2B5EF4-FFF2-40B4-BE49-F238E27FC236}">
                <a16:creationId xmlns:a16="http://schemas.microsoft.com/office/drawing/2014/main" id="{1EE8C3A2-A835-46E3-9AEF-56B4814FC71A}"/>
              </a:ext>
            </a:extLst>
          </p:cNvPr>
          <p:cNvSpPr>
            <a:spLocks noGrp="1"/>
          </p:cNvSpPr>
          <p:nvPr>
            <p:ph type="ftr" sz="quarter" idx="11"/>
          </p:nvPr>
        </p:nvSpPr>
        <p:spPr/>
        <p:txBody>
          <a:bodyPr/>
          <a:lstStyle/>
          <a:p>
            <a:r>
              <a:rPr lang="fr-FR"/>
              <a:t>www.dys-positif.fr</a:t>
            </a:r>
            <a:endParaRPr lang="fr-FR" dirty="0"/>
          </a:p>
        </p:txBody>
      </p:sp>
      <p:sp>
        <p:nvSpPr>
          <p:cNvPr id="12" name="Espace réservé du contenu 2">
            <a:extLst>
              <a:ext uri="{FF2B5EF4-FFF2-40B4-BE49-F238E27FC236}">
                <a16:creationId xmlns:a16="http://schemas.microsoft.com/office/drawing/2014/main" id="{452305BB-5BDE-4546-8344-486B6949E681}"/>
              </a:ext>
            </a:extLst>
          </p:cNvPr>
          <p:cNvSpPr txBox="1">
            <a:spLocks/>
          </p:cNvSpPr>
          <p:nvPr/>
        </p:nvSpPr>
        <p:spPr>
          <a:xfrm>
            <a:off x="4578995" y="2187421"/>
            <a:ext cx="3702584" cy="1325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Aft>
                <a:spcPts val="800"/>
              </a:spcAft>
              <a:buNone/>
            </a:pPr>
            <a:r>
              <a:rPr lang="fr-FR" sz="5400" dirty="0">
                <a:latin typeface="Arial" panose="020B0604020202020204" pitchFamily="34" charset="0"/>
                <a:ea typeface="Calibri" panose="020F0502020204030204" pitchFamily="34" charset="0"/>
                <a:cs typeface="Times New Roman" panose="02020603050405020304" pitchFamily="18" charset="0"/>
              </a:rPr>
              <a:t>un peu </a:t>
            </a:r>
          </a:p>
        </p:txBody>
      </p:sp>
    </p:spTree>
    <p:extLst>
      <p:ext uri="{BB962C8B-B14F-4D97-AF65-F5344CB8AC3E}">
        <p14:creationId xmlns:p14="http://schemas.microsoft.com/office/powerpoint/2010/main" val="368669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7" grpId="0"/>
      <p:bldP spid="9" grpId="0"/>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438052" y="1328359"/>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un peu </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12480" y="1785478"/>
            <a:ext cx="2633061"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loin</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62459" y="1088602"/>
            <a:ext cx="2964899"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avant</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765245" y="3127730"/>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longtemps</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216741" y="2374944"/>
            <a:ext cx="3302000"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loin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617067" y="2533615"/>
            <a:ext cx="2599674"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d’abord</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747000" y="1471389"/>
            <a:ext cx="2914618" cy="66137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d’abord</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ensuite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2563979" y="3712355"/>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puis</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5291231" y="3760886"/>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un peu </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644284" y="374901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puis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75954" y="5201511"/>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un peu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265917" y="5470220"/>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puis</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216741" y="4819275"/>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ensuite</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7" y="2586659"/>
            <a:ext cx="2859270"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longtemps</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loin</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ensuite</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pendant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624233" y="1147517"/>
            <a:ext cx="2551737" cy="1017330"/>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cependant</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321022" y="239213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un peu</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565893" y="2516399"/>
            <a:ext cx="3192479" cy="117812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dorénavant</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4642121" y="3777611"/>
            <a:ext cx="3103069"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latin typeface="CrayonL" panose="00000500000000000000" pitchFamily="2" charset="0"/>
                <a:cs typeface="Arial" panose="020B0604020202020204" pitchFamily="34" charset="0"/>
              </a:rPr>
              <a:t>vraiment</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maintenant</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2412873" y="2749250"/>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longtemps</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8586864" y="387760"/>
            <a:ext cx="229899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1">
                    <a:lumMod val="50000"/>
                  </a:schemeClr>
                </a:solidFill>
                <a:latin typeface="Comic Sans MS" panose="030F0702030302020204" pitchFamily="66" charset="0"/>
                <a:cs typeface="Arial" panose="020B0604020202020204" pitchFamily="34" charset="0"/>
              </a:rPr>
              <a:t>loin</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909792" cy="1003396"/>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auparavant</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sauf</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ensuite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010375" y="505696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d’abord</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puis</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mais</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Je vous les dicte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pic>
        <p:nvPicPr>
          <p:cNvPr id="3" name="Image 2">
            <a:extLst>
              <a:ext uri="{FF2B5EF4-FFF2-40B4-BE49-F238E27FC236}">
                <a16:creationId xmlns:a16="http://schemas.microsoft.com/office/drawing/2014/main" id="{3BC8CED5-840D-4515-AA8E-F56976B000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12457" y="2117976"/>
            <a:ext cx="2668305" cy="2668305"/>
          </a:xfrm>
          <a:prstGeom prst="rect">
            <a:avLst/>
          </a:prstGeom>
        </p:spPr>
      </p:pic>
      <p:sp>
        <p:nvSpPr>
          <p:cNvPr id="4" name="Espace réservé du pied de page 3">
            <a:extLst>
              <a:ext uri="{FF2B5EF4-FFF2-40B4-BE49-F238E27FC236}">
                <a16:creationId xmlns:a16="http://schemas.microsoft.com/office/drawing/2014/main" id="{A7EC25C2-337F-4C4C-BAF7-9FD6C43C917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361481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20D43EE6-5025-4638-9EB1-5EBB93F3F2D5}"/>
              </a:ext>
            </a:extLst>
          </p:cNvPr>
          <p:cNvSpPr>
            <a:spLocks noGrp="1"/>
          </p:cNvSpPr>
          <p:nvPr>
            <p:ph type="ftr" sz="quarter" idx="11"/>
          </p:nvPr>
        </p:nvSpPr>
        <p:spPr/>
        <p:txBody>
          <a:bodyPr/>
          <a:lstStyle/>
          <a:p>
            <a:r>
              <a:rPr lang="fr-FR"/>
              <a:t>www.dys-positif.fr</a:t>
            </a:r>
            <a:endParaRPr lang="fr-FR" dirty="0"/>
          </a:p>
        </p:txBody>
      </p:sp>
      <p:pic>
        <p:nvPicPr>
          <p:cNvPr id="4" name="Image 3">
            <a:extLst>
              <a:ext uri="{FF2B5EF4-FFF2-40B4-BE49-F238E27FC236}">
                <a16:creationId xmlns:a16="http://schemas.microsoft.com/office/drawing/2014/main" id="{338C9BDA-4ACE-4030-B91B-3DD9D0C49201}"/>
              </a:ext>
            </a:extLst>
          </p:cNvPr>
          <p:cNvPicPr>
            <a:picLocks noChangeAspect="1"/>
          </p:cNvPicPr>
          <p:nvPr/>
        </p:nvPicPr>
        <p:blipFill>
          <a:blip r:embed="rId2"/>
          <a:stretch>
            <a:fillRect/>
          </a:stretch>
        </p:blipFill>
        <p:spPr>
          <a:xfrm>
            <a:off x="3227515" y="1652530"/>
            <a:ext cx="4541914" cy="4529721"/>
          </a:xfrm>
          <a:prstGeom prst="rect">
            <a:avLst/>
          </a:prstGeom>
        </p:spPr>
      </p:pic>
    </p:spTree>
    <p:extLst>
      <p:ext uri="{BB962C8B-B14F-4D97-AF65-F5344CB8AC3E}">
        <p14:creationId xmlns:p14="http://schemas.microsoft.com/office/powerpoint/2010/main" val="1193470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CA5C715-0D24-4F05-A93D-C7778B7EB6C8}"/>
              </a:ext>
            </a:extLst>
          </p:cNvPr>
          <p:cNvSpPr>
            <a:spLocks noGrp="1"/>
          </p:cNvSpPr>
          <p:nvPr>
            <p:ph type="title"/>
          </p:nvPr>
        </p:nvSpPr>
        <p:spPr/>
        <p:txBody>
          <a:bodyPr/>
          <a:lstStyle/>
          <a:p>
            <a:r>
              <a:rPr lang="fr-FR" dirty="0"/>
              <a:t>Écoutons les chapitre 16 et 17 et 18 en entier.</a:t>
            </a:r>
          </a:p>
        </p:txBody>
      </p:sp>
      <p:sp>
        <p:nvSpPr>
          <p:cNvPr id="3" name="Espace réservé du contenu 2">
            <a:extLst>
              <a:ext uri="{FF2B5EF4-FFF2-40B4-BE49-F238E27FC236}">
                <a16:creationId xmlns:a16="http://schemas.microsoft.com/office/drawing/2014/main" id="{CCDD7E59-41DA-412E-956D-2B9F2AF46D3C}"/>
              </a:ext>
            </a:extLst>
          </p:cNvPr>
          <p:cNvSpPr>
            <a:spLocks noGrp="1"/>
          </p:cNvSpPr>
          <p:nvPr>
            <p:ph idx="1"/>
          </p:nvPr>
        </p:nvSpPr>
        <p:spPr>
          <a:xfrm>
            <a:off x="924464" y="4472975"/>
            <a:ext cx="10515600" cy="1883375"/>
          </a:xfrm>
        </p:spPr>
        <p:txBody>
          <a:bodyPr>
            <a:normAutofit/>
          </a:bodyPr>
          <a:lstStyle/>
          <a:p>
            <a:r>
              <a:rPr lang="fr-FR" sz="2400" dirty="0">
                <a:hlinkClick r:id="rId2"/>
              </a:rPr>
              <a:t>Le Petit Prince - Chapitre 16 : "La Terre" – YouTube</a:t>
            </a:r>
            <a:endParaRPr lang="fr-FR" sz="2400" dirty="0"/>
          </a:p>
          <a:p>
            <a:r>
              <a:rPr lang="fr-FR" sz="2400" dirty="0">
                <a:hlinkClick r:id="rId3"/>
              </a:rPr>
              <a:t>Le Petit Prince - Chapitre 17 : "Le Serpent" – YouTube</a:t>
            </a:r>
            <a:endParaRPr lang="fr-FR" sz="2400" dirty="0"/>
          </a:p>
          <a:p>
            <a:r>
              <a:rPr lang="fr-FR" sz="2400" dirty="0">
                <a:hlinkClick r:id="rId4"/>
              </a:rPr>
              <a:t>Le Petit Prince - Chapitre 18 : "La Fleur du Désert" - YouTube</a:t>
            </a:r>
            <a:endParaRPr lang="fr-FR" sz="2400" dirty="0"/>
          </a:p>
        </p:txBody>
      </p:sp>
      <p:sp>
        <p:nvSpPr>
          <p:cNvPr id="4" name="Espace réservé du pied de page 3">
            <a:extLst>
              <a:ext uri="{FF2B5EF4-FFF2-40B4-BE49-F238E27FC236}">
                <a16:creationId xmlns:a16="http://schemas.microsoft.com/office/drawing/2014/main" id="{CBD93167-F692-4CBA-953D-C7CA0DCFE2A8}"/>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DC33CA8B-572E-48AF-8917-01F481C93EC2}"/>
              </a:ext>
            </a:extLst>
          </p:cNvPr>
          <p:cNvPicPr>
            <a:picLocks noChangeAspect="1"/>
          </p:cNvPicPr>
          <p:nvPr/>
        </p:nvPicPr>
        <p:blipFill>
          <a:blip r:embed="rId5"/>
          <a:stretch>
            <a:fillRect/>
          </a:stretch>
        </p:blipFill>
        <p:spPr>
          <a:xfrm>
            <a:off x="924464" y="1617716"/>
            <a:ext cx="5070895" cy="2649543"/>
          </a:xfrm>
          <a:prstGeom prst="rect">
            <a:avLst/>
          </a:prstGeom>
        </p:spPr>
      </p:pic>
      <p:sp>
        <p:nvSpPr>
          <p:cNvPr id="6" name="ZoneTexte 5">
            <a:extLst>
              <a:ext uri="{FF2B5EF4-FFF2-40B4-BE49-F238E27FC236}">
                <a16:creationId xmlns:a16="http://schemas.microsoft.com/office/drawing/2014/main" id="{C29EA416-03D2-4B39-9CB2-B28687CD2C72}"/>
              </a:ext>
            </a:extLst>
          </p:cNvPr>
          <p:cNvSpPr txBox="1"/>
          <p:nvPr/>
        </p:nvSpPr>
        <p:spPr>
          <a:xfrm>
            <a:off x="6875253" y="1777042"/>
            <a:ext cx="3571336" cy="461665"/>
          </a:xfrm>
          <a:prstGeom prst="rect">
            <a:avLst/>
          </a:prstGeom>
          <a:noFill/>
        </p:spPr>
        <p:txBody>
          <a:bodyPr wrap="square" rtlCol="0">
            <a:spAutoFit/>
          </a:bodyPr>
          <a:lstStyle/>
          <a:p>
            <a:r>
              <a:rPr lang="fr-FR" sz="2400" dirty="0"/>
              <a:t>une caravane.</a:t>
            </a:r>
          </a:p>
        </p:txBody>
      </p:sp>
    </p:spTree>
    <p:extLst>
      <p:ext uri="{BB962C8B-B14F-4D97-AF65-F5344CB8AC3E}">
        <p14:creationId xmlns:p14="http://schemas.microsoft.com/office/powerpoint/2010/main" val="3426232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lirons la suite </a:t>
            </a:r>
            <a:r>
              <a:rPr lang="fr-FR">
                <a:latin typeface="Arial" panose="020B0604020202020204" pitchFamily="34" charset="0"/>
                <a:cs typeface="Arial" panose="020B0604020202020204" pitchFamily="34" charset="0"/>
              </a:rPr>
              <a:t>de l’histoire.</a:t>
            </a:r>
            <a:endParaRPr lang="fr-FR" dirty="0">
              <a:latin typeface="Arial" panose="020B0604020202020204" pitchFamily="34" charset="0"/>
              <a:cs typeface="Arial" panose="020B0604020202020204" pitchFamily="34" charset="0"/>
            </a:endParaRPr>
          </a:p>
          <a:p>
            <a:pPr>
              <a:lnSpc>
                <a:spcPct val="150000"/>
              </a:lnSpc>
            </a:pPr>
            <a:r>
              <a:rPr lang="fr-FR" dirty="0">
                <a:latin typeface="Arial" panose="020B0604020202020204" pitchFamily="34" charset="0"/>
                <a:cs typeface="Arial" panose="020B0604020202020204" pitchFamily="34" charset="0"/>
              </a:rPr>
              <a:t>Et nous travaillerons en étude de la langue.</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3315718"/>
          </a:xfrm>
        </p:spPr>
        <p:txBody>
          <a:bodyPr>
            <a:normAutofit/>
          </a:bodyPr>
          <a:lstStyle/>
          <a:p>
            <a:pPr>
              <a:lnSpc>
                <a:spcPct val="150000"/>
              </a:lnSpc>
            </a:pPr>
            <a:r>
              <a:rPr lang="fr-FR" sz="3600" dirty="0"/>
              <a:t>Relire le texte à haute voix.</a:t>
            </a:r>
          </a:p>
          <a:p>
            <a:pPr marL="0" indent="0">
              <a:lnSpc>
                <a:spcPct val="150000"/>
              </a:lnSpc>
              <a:buNone/>
            </a:pPr>
            <a:endParaRPr lang="fr-FR" sz="3600" dirty="0"/>
          </a:p>
          <a:p>
            <a:pPr>
              <a:lnSpc>
                <a:spcPct val="150000"/>
              </a:lnSpc>
            </a:pPr>
            <a:r>
              <a:rPr lang="fr-FR" sz="3600" dirty="0"/>
              <a:t>Copier les mots de la semaine.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deux</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3413672"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trois</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390116" y="1009637"/>
            <a:ext cx="3017190"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six continents</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343190" y="2087706"/>
            <a:ext cx="3002901"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boire</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8851163" y="3696952"/>
            <a:ext cx="2002109" cy="70263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 trésor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peur</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400875" y="1540406"/>
            <a:ext cx="345239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quinze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65261" y="296950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ensuite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23631" y="3050986"/>
            <a:ext cx="3535128"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une planète </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749920" y="3497200"/>
            <a:ext cx="306705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douze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02435" y="4047234"/>
            <a:ext cx="3884338" cy="838376"/>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vingt-deux mille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36213" y="5201768"/>
            <a:ext cx="3408768"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cinq cent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337147" y="4398434"/>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Il disait.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931637" y="5758758"/>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une véritable armée</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507864" y="462823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dérober</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751644" y="5146653"/>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invention</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466017" y="1900299"/>
            <a:ext cx="3535128"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splendide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quand</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6449119" y="2493831"/>
            <a:ext cx="5184263"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ivrogne</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358427" y="1206501"/>
            <a:ext cx="3370704"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astéroïde </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cela</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605158" y="1107182"/>
            <a:ext cx="2422921" cy="911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invention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hnschrift" panose="020B0502040204020203" pitchFamily="34" charset="0"/>
                <a:cs typeface="Arial" panose="020B0604020202020204" pitchFamily="34" charset="0"/>
              </a:rPr>
              <a:t>dessiner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418410"/>
            <a:ext cx="2259784" cy="8169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région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8325563" y="448130"/>
            <a:ext cx="3370704"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chemeClr val="accent6">
                    <a:lumMod val="75000"/>
                  </a:schemeClr>
                </a:solidFill>
                <a:latin typeface="CrayonL" panose="00000500000000000000" pitchFamily="2" charset="0"/>
                <a:cs typeface="Arial" panose="020B0604020202020204" pitchFamily="34" charset="0"/>
              </a:rPr>
              <a:t>Amérique</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126168" y="1981713"/>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Russie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53762" y="298415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quinze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316849" y="4067101"/>
            <a:ext cx="2457131"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Afrique</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4681578" y="3394866"/>
            <a:ext cx="3496100" cy="93665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les mouvements </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absurde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5058827" y="4722467"/>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8657682" y="488503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bizarre</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3" y="5763928"/>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avertir</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53149" y="3283327"/>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danger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152432" y="2466039"/>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mélancolie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splendide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943922" y="2555711"/>
            <a:ext cx="286709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enfin</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724922" y="4176058"/>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b="1" dirty="0">
                <a:solidFill>
                  <a:srgbClr val="CC0000"/>
                </a:solidFill>
                <a:latin typeface="CrayonL" panose="00000500000000000000" pitchFamily="2" charset="0"/>
                <a:cs typeface="Arial" panose="020B0604020202020204" pitchFamily="34" charset="0"/>
              </a:rPr>
              <a:t>Europe</a:t>
            </a: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C07D8E-44A2-4AB9-9AF0-7DEAE3AD2CE5}"/>
              </a:ext>
            </a:extLst>
          </p:cNvPr>
          <p:cNvSpPr>
            <a:spLocks noGrp="1"/>
          </p:cNvSpPr>
          <p:nvPr>
            <p:ph type="title"/>
          </p:nvPr>
        </p:nvSpPr>
        <p:spPr>
          <a:xfrm>
            <a:off x="838200" y="365126"/>
            <a:ext cx="10140616" cy="916238"/>
          </a:xfrm>
        </p:spPr>
        <p:txBody>
          <a:bodyPr>
            <a:normAutofit fontScale="90000"/>
          </a:bodyPr>
          <a:lstStyle/>
          <a:p>
            <a:r>
              <a:rPr lang="fr-FR" dirty="0"/>
              <a:t>De la dernière séance de lecture, que vous revient-il?</a:t>
            </a:r>
          </a:p>
        </p:txBody>
      </p:sp>
      <p:sp>
        <p:nvSpPr>
          <p:cNvPr id="3" name="Espace réservé du contenu 2">
            <a:extLst>
              <a:ext uri="{FF2B5EF4-FFF2-40B4-BE49-F238E27FC236}">
                <a16:creationId xmlns:a16="http://schemas.microsoft.com/office/drawing/2014/main" id="{B15D810E-77B2-478F-853E-5D5C7E86FA92}"/>
              </a:ext>
            </a:extLst>
          </p:cNvPr>
          <p:cNvSpPr>
            <a:spLocks noGrp="1"/>
          </p:cNvSpPr>
          <p:nvPr>
            <p:ph idx="1"/>
          </p:nvPr>
        </p:nvSpPr>
        <p:spPr>
          <a:xfrm>
            <a:off x="621632" y="1576137"/>
            <a:ext cx="10515600" cy="4632158"/>
          </a:xfrm>
        </p:spPr>
        <p:txBody>
          <a:bodyPr>
            <a:normAutofit fontScale="92500"/>
          </a:bodyPr>
          <a:lstStyle/>
          <a:p>
            <a:pPr marL="0" indent="0">
              <a:lnSpc>
                <a:spcPct val="150000"/>
              </a:lnSpc>
              <a:buNone/>
            </a:pPr>
            <a:r>
              <a:rPr lang="fr-FR" sz="3200" dirty="0"/>
              <a:t>On a découvert plusieurs personnages sur chacune des planètes.</a:t>
            </a:r>
          </a:p>
          <a:p>
            <a:pPr marL="0" indent="0">
              <a:lnSpc>
                <a:spcPct val="150000"/>
              </a:lnSpc>
              <a:buNone/>
            </a:pPr>
            <a:r>
              <a:rPr lang="fr-FR" sz="3200" dirty="0"/>
              <a:t>Avant de continuer, reprenons chacun des personnages.</a:t>
            </a:r>
          </a:p>
          <a:p>
            <a:pPr marL="0" indent="0">
              <a:lnSpc>
                <a:spcPct val="150000"/>
              </a:lnSpc>
              <a:buNone/>
            </a:pPr>
            <a:r>
              <a:rPr lang="fr-FR" sz="3200" dirty="0"/>
              <a:t>Vous allez avoir les textes à compléter. </a:t>
            </a:r>
          </a:p>
          <a:p>
            <a:pPr marL="0" indent="0">
              <a:lnSpc>
                <a:spcPct val="150000"/>
              </a:lnSpc>
              <a:buNone/>
            </a:pPr>
            <a:r>
              <a:rPr lang="fr-FR" sz="3200" dirty="0"/>
              <a:t>Pour réussir ce travail, commencer par lire les portraits en entier -  il y a parfois des indices dans le texte - c’est souvent après avoir lu le paragraphe en entier que les réponses nous viennent.</a:t>
            </a:r>
          </a:p>
        </p:txBody>
      </p:sp>
      <p:pic>
        <p:nvPicPr>
          <p:cNvPr id="4" name="Image 3">
            <a:extLst>
              <a:ext uri="{FF2B5EF4-FFF2-40B4-BE49-F238E27FC236}">
                <a16:creationId xmlns:a16="http://schemas.microsoft.com/office/drawing/2014/main" id="{961C353B-F7B4-4776-B9FB-E6B75CB327F5}"/>
              </a:ext>
            </a:extLst>
          </p:cNvPr>
          <p:cNvPicPr>
            <a:picLocks noChangeAspect="1"/>
          </p:cNvPicPr>
          <p:nvPr/>
        </p:nvPicPr>
        <p:blipFill>
          <a:blip r:embed="rId2"/>
          <a:stretch>
            <a:fillRect/>
          </a:stretch>
        </p:blipFill>
        <p:spPr>
          <a:xfrm>
            <a:off x="10260471" y="566096"/>
            <a:ext cx="876761" cy="1114676"/>
          </a:xfrm>
          <a:prstGeom prst="rect">
            <a:avLst/>
          </a:prstGeom>
        </p:spPr>
      </p:pic>
      <p:sp>
        <p:nvSpPr>
          <p:cNvPr id="5" name="Espace réservé du pied de page 4">
            <a:extLst>
              <a:ext uri="{FF2B5EF4-FFF2-40B4-BE49-F238E27FC236}">
                <a16:creationId xmlns:a16="http://schemas.microsoft.com/office/drawing/2014/main" id="{0C483103-56FD-4501-9DC2-7A4291739C0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68620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F3AC9ED-ED50-43BF-AF86-FEAF18557D78}"/>
              </a:ext>
            </a:extLst>
          </p:cNvPr>
          <p:cNvSpPr>
            <a:spLocks noGrp="1"/>
          </p:cNvSpPr>
          <p:nvPr>
            <p:ph type="title"/>
          </p:nvPr>
        </p:nvSpPr>
        <p:spPr/>
        <p:txBody>
          <a:bodyPr/>
          <a:lstStyle/>
          <a:p>
            <a:r>
              <a:rPr lang="fr-FR" dirty="0"/>
              <a:t>Le m______ :</a:t>
            </a:r>
          </a:p>
        </p:txBody>
      </p:sp>
      <p:sp>
        <p:nvSpPr>
          <p:cNvPr id="3" name="Espace réservé du contenu 2">
            <a:extLst>
              <a:ext uri="{FF2B5EF4-FFF2-40B4-BE49-F238E27FC236}">
                <a16:creationId xmlns:a16="http://schemas.microsoft.com/office/drawing/2014/main" id="{ABE8FEC4-4B3B-4A04-8FA1-A7E7998CE778}"/>
              </a:ext>
            </a:extLst>
          </p:cNvPr>
          <p:cNvSpPr>
            <a:spLocks noGrp="1"/>
          </p:cNvSpPr>
          <p:nvPr>
            <p:ph idx="1"/>
          </p:nvPr>
        </p:nvSpPr>
        <p:spPr/>
        <p:txBody>
          <a:bodyPr>
            <a:normAutofit/>
          </a:bodyPr>
          <a:lstStyle/>
          <a:p>
            <a:pPr marL="0" indent="0">
              <a:lnSpc>
                <a:spcPct val="150000"/>
              </a:lnSpc>
              <a:buNone/>
            </a:pPr>
            <a:r>
              <a:rPr lang="fr-FR" sz="2800" dirty="0">
                <a:latin typeface="Arial" panose="020B0604020202020204" pitchFamily="34" charset="0"/>
                <a:cs typeface="Arial" panose="020B0604020202020204" pitchFamily="34" charset="0"/>
              </a:rPr>
              <a:t>C'était un monarque _______. </a:t>
            </a:r>
          </a:p>
          <a:p>
            <a:pPr marL="0" indent="0">
              <a:lnSpc>
                <a:spcPct val="150000"/>
              </a:lnSpc>
              <a:buNone/>
            </a:pPr>
            <a:r>
              <a:rPr lang="fr-FR" sz="2800" dirty="0">
                <a:latin typeface="Arial" panose="020B0604020202020204" pitchFamily="34" charset="0"/>
                <a:cs typeface="Arial" panose="020B0604020202020204" pitchFamily="34" charset="0"/>
              </a:rPr>
              <a:t>Mais, comme il était très ____, il donnait des ordres _________.</a:t>
            </a:r>
          </a:p>
          <a:p>
            <a:pPr marL="0" indent="0">
              <a:lnSpc>
                <a:spcPct val="150000"/>
              </a:lnSpc>
              <a:buNone/>
            </a:pPr>
            <a:r>
              <a:rPr lang="fr-FR" sz="2800" dirty="0">
                <a:latin typeface="Arial" panose="020B0604020202020204" pitchFamily="34" charset="0"/>
                <a:cs typeface="Arial" panose="020B0604020202020204" pitchFamily="34" charset="0"/>
              </a:rPr>
              <a:t>Mais le petit prince s'étonnait. </a:t>
            </a:r>
          </a:p>
          <a:p>
            <a:pPr marL="0" indent="0">
              <a:lnSpc>
                <a:spcPct val="150000"/>
              </a:lnSpc>
              <a:buNone/>
            </a:pPr>
            <a:r>
              <a:rPr lang="fr-FR" sz="2800" dirty="0">
                <a:latin typeface="Arial" panose="020B0604020202020204" pitchFamily="34" charset="0"/>
                <a:cs typeface="Arial" panose="020B0604020202020204" pitchFamily="34" charset="0"/>
              </a:rPr>
              <a:t>La planète était minuscule.</a:t>
            </a:r>
          </a:p>
          <a:p>
            <a:pPr marL="0" indent="0">
              <a:lnSpc>
                <a:spcPct val="150000"/>
              </a:lnSpc>
              <a:buNone/>
            </a:pPr>
            <a:r>
              <a:rPr lang="fr-FR" sz="2800" dirty="0">
                <a:latin typeface="Arial" panose="020B0604020202020204" pitchFamily="34" charset="0"/>
                <a:cs typeface="Arial" panose="020B0604020202020204" pitchFamily="34" charset="0"/>
              </a:rPr>
              <a:t>Sur quoi le roi pouvait-il bien ______ ?</a:t>
            </a:r>
            <a:endParaRPr lang="fr-FR" dirty="0">
              <a:latin typeface="Arial" panose="020B060402020202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5B4D0C9F-885E-4B78-A870-FF1EDA8618E0}"/>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7184404E-E230-4C9D-BF6D-030A76D81F9F}"/>
              </a:ext>
            </a:extLst>
          </p:cNvPr>
          <p:cNvPicPr>
            <a:picLocks noChangeAspect="1"/>
          </p:cNvPicPr>
          <p:nvPr/>
        </p:nvPicPr>
        <p:blipFill>
          <a:blip r:embed="rId2"/>
          <a:stretch>
            <a:fillRect/>
          </a:stretch>
        </p:blipFill>
        <p:spPr>
          <a:xfrm>
            <a:off x="10022186" y="365125"/>
            <a:ext cx="1656889" cy="2336214"/>
          </a:xfrm>
          <a:prstGeom prst="rect">
            <a:avLst/>
          </a:prstGeom>
        </p:spPr>
      </p:pic>
    </p:spTree>
    <p:extLst>
      <p:ext uri="{BB962C8B-B14F-4D97-AF65-F5344CB8AC3E}">
        <p14:creationId xmlns:p14="http://schemas.microsoft.com/office/powerpoint/2010/main" val="3708827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C09429-BAC6-4582-9B76-8C89DE2C514D}"/>
              </a:ext>
            </a:extLst>
          </p:cNvPr>
          <p:cNvSpPr>
            <a:spLocks noGrp="1"/>
          </p:cNvSpPr>
          <p:nvPr>
            <p:ph type="title"/>
          </p:nvPr>
        </p:nvSpPr>
        <p:spPr/>
        <p:txBody>
          <a:bodyPr/>
          <a:lstStyle/>
          <a:p>
            <a:r>
              <a:rPr lang="fr-FR" dirty="0"/>
              <a:t>Le B_____ :</a:t>
            </a:r>
          </a:p>
        </p:txBody>
      </p:sp>
      <p:sp>
        <p:nvSpPr>
          <p:cNvPr id="3" name="Espace réservé du contenu 2">
            <a:extLst>
              <a:ext uri="{FF2B5EF4-FFF2-40B4-BE49-F238E27FC236}">
                <a16:creationId xmlns:a16="http://schemas.microsoft.com/office/drawing/2014/main" id="{7965990A-7C95-4553-AEBB-CFC69AEF0DB9}"/>
              </a:ext>
            </a:extLst>
          </p:cNvPr>
          <p:cNvSpPr>
            <a:spLocks noGrp="1"/>
          </p:cNvSpPr>
          <p:nvPr>
            <p:ph idx="1"/>
          </p:nvPr>
        </p:nvSpPr>
        <p:spPr/>
        <p:txBody>
          <a:bodyPr/>
          <a:lstStyle/>
          <a:p>
            <a:pPr marL="0" indent="0">
              <a:lnSpc>
                <a:spcPct val="150000"/>
              </a:lnSpc>
              <a:buNone/>
            </a:pPr>
            <a:r>
              <a:rPr lang="fr-FR" dirty="0">
                <a:latin typeface="Arial" panose="020B0604020202020204" pitchFamily="34" charset="0"/>
                <a:cs typeface="Arial" panose="020B0604020202020204" pitchFamily="34" charset="0"/>
              </a:rPr>
              <a:t>Le buveur passe son _____ à boire.</a:t>
            </a:r>
          </a:p>
          <a:p>
            <a:pPr marL="0" indent="0">
              <a:lnSpc>
                <a:spcPct val="150000"/>
              </a:lnSpc>
              <a:buNone/>
            </a:pPr>
            <a:r>
              <a:rPr lang="fr-FR" dirty="0">
                <a:latin typeface="Arial" panose="020B0604020202020204" pitchFamily="34" charset="0"/>
                <a:cs typeface="Arial" panose="020B0604020202020204" pitchFamily="34" charset="0"/>
              </a:rPr>
              <a:t>Il boit pour oublier.</a:t>
            </a:r>
          </a:p>
          <a:p>
            <a:pPr marL="0" indent="0">
              <a:lnSpc>
                <a:spcPct val="150000"/>
              </a:lnSpc>
              <a:buNone/>
            </a:pPr>
            <a:r>
              <a:rPr lang="fr-FR" dirty="0">
                <a:latin typeface="Arial" panose="020B0604020202020204" pitchFamily="34" charset="0"/>
                <a:cs typeface="Arial" panose="020B0604020202020204" pitchFamily="34" charset="0"/>
              </a:rPr>
              <a:t>Il boit parce qu’il a _____.</a:t>
            </a:r>
          </a:p>
          <a:p>
            <a:pPr marL="0" indent="0">
              <a:lnSpc>
                <a:spcPct val="150000"/>
              </a:lnSpc>
              <a:buNone/>
            </a:pPr>
            <a:r>
              <a:rPr lang="fr-FR" dirty="0">
                <a:latin typeface="Arial" panose="020B0604020202020204" pitchFamily="34" charset="0"/>
                <a:cs typeface="Arial" panose="020B0604020202020204" pitchFamily="34" charset="0"/>
              </a:rPr>
              <a:t>Honte de quoi? </a:t>
            </a:r>
          </a:p>
          <a:p>
            <a:pPr marL="0" indent="0">
              <a:lnSpc>
                <a:spcPct val="150000"/>
              </a:lnSpc>
              <a:buNone/>
            </a:pPr>
            <a:r>
              <a:rPr lang="fr-FR" dirty="0">
                <a:latin typeface="Arial" panose="020B0604020202020204" pitchFamily="34" charset="0"/>
                <a:cs typeface="Arial" panose="020B0604020202020204" pitchFamily="34" charset="0"/>
              </a:rPr>
              <a:t>Honte de _____.</a:t>
            </a:r>
          </a:p>
          <a:p>
            <a:endParaRPr lang="fr-FR" dirty="0"/>
          </a:p>
        </p:txBody>
      </p:sp>
      <p:sp>
        <p:nvSpPr>
          <p:cNvPr id="4" name="Espace réservé du pied de page 3">
            <a:extLst>
              <a:ext uri="{FF2B5EF4-FFF2-40B4-BE49-F238E27FC236}">
                <a16:creationId xmlns:a16="http://schemas.microsoft.com/office/drawing/2014/main" id="{94278A95-0143-47EC-9CCF-648F6DEF2D8B}"/>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98D1789B-6785-47C2-90A3-2B99C3899C40}"/>
              </a:ext>
            </a:extLst>
          </p:cNvPr>
          <p:cNvPicPr>
            <a:picLocks noChangeAspect="1"/>
          </p:cNvPicPr>
          <p:nvPr/>
        </p:nvPicPr>
        <p:blipFill>
          <a:blip r:embed="rId2"/>
          <a:stretch>
            <a:fillRect/>
          </a:stretch>
        </p:blipFill>
        <p:spPr>
          <a:xfrm>
            <a:off x="8082020" y="1027906"/>
            <a:ext cx="2962913" cy="2615411"/>
          </a:xfrm>
          <a:prstGeom prst="rect">
            <a:avLst/>
          </a:prstGeom>
        </p:spPr>
      </p:pic>
    </p:spTree>
    <p:extLst>
      <p:ext uri="{BB962C8B-B14F-4D97-AF65-F5344CB8AC3E}">
        <p14:creationId xmlns:p14="http://schemas.microsoft.com/office/powerpoint/2010/main" val="611572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4020931-C609-4B09-AA62-54C977151872}"/>
              </a:ext>
            </a:extLst>
          </p:cNvPr>
          <p:cNvSpPr>
            <a:spLocks noGrp="1"/>
          </p:cNvSpPr>
          <p:nvPr>
            <p:ph type="title"/>
          </p:nvPr>
        </p:nvSpPr>
        <p:spPr/>
        <p:txBody>
          <a:bodyPr/>
          <a:lstStyle/>
          <a:p>
            <a:r>
              <a:rPr lang="fr-FR" dirty="0"/>
              <a:t>Le B__________</a:t>
            </a:r>
          </a:p>
        </p:txBody>
      </p:sp>
      <p:sp>
        <p:nvSpPr>
          <p:cNvPr id="3" name="Espace réservé du contenu 2">
            <a:extLst>
              <a:ext uri="{FF2B5EF4-FFF2-40B4-BE49-F238E27FC236}">
                <a16:creationId xmlns:a16="http://schemas.microsoft.com/office/drawing/2014/main" id="{DED5F252-6071-4E5F-8C1F-0B6660803DD5}"/>
              </a:ext>
            </a:extLst>
          </p:cNvPr>
          <p:cNvSpPr>
            <a:spLocks noGrp="1"/>
          </p:cNvSpPr>
          <p:nvPr>
            <p:ph idx="1"/>
          </p:nvPr>
        </p:nvSpPr>
        <p:spPr/>
        <p:txBody>
          <a:bodyPr/>
          <a:lstStyle/>
          <a:p>
            <a:pPr marL="0" indent="0">
              <a:lnSpc>
                <a:spcPct val="150000"/>
              </a:lnSpc>
              <a:buNone/>
            </a:pPr>
            <a:r>
              <a:rPr lang="fr-FR" dirty="0">
                <a:latin typeface="Arial" panose="020B0604020202020204" pitchFamily="34" charset="0"/>
                <a:cs typeface="Arial" panose="020B0604020202020204" pitchFamily="34" charset="0"/>
              </a:rPr>
              <a:t>C’est un homme d’_______.</a:t>
            </a:r>
          </a:p>
          <a:p>
            <a:pPr marL="0" indent="0">
              <a:lnSpc>
                <a:spcPct val="150000"/>
              </a:lnSpc>
              <a:buNone/>
            </a:pPr>
            <a:r>
              <a:rPr lang="fr-FR" dirty="0">
                <a:latin typeface="Arial" panose="020B0604020202020204" pitchFamily="34" charset="0"/>
                <a:cs typeface="Arial" panose="020B0604020202020204" pitchFamily="34" charset="0"/>
              </a:rPr>
              <a:t>Il passe son temps à _______.</a:t>
            </a:r>
          </a:p>
          <a:p>
            <a:pPr marL="0" indent="0">
              <a:lnSpc>
                <a:spcPct val="150000"/>
              </a:lnSpc>
              <a:buNone/>
            </a:pPr>
            <a:r>
              <a:rPr lang="fr-FR" dirty="0">
                <a:latin typeface="Arial" panose="020B0604020202020204" pitchFamily="34" charset="0"/>
                <a:cs typeface="Arial" panose="020B0604020202020204" pitchFamily="34" charset="0"/>
              </a:rPr>
              <a:t>Il calcule les ______.</a:t>
            </a:r>
          </a:p>
          <a:p>
            <a:pPr marL="0" indent="0">
              <a:lnSpc>
                <a:spcPct val="150000"/>
              </a:lnSpc>
              <a:buNone/>
            </a:pPr>
            <a:r>
              <a:rPr lang="fr-FR" dirty="0">
                <a:latin typeface="Arial" panose="020B0604020202020204" pitchFamily="34" charset="0"/>
                <a:cs typeface="Arial" panose="020B0604020202020204" pitchFamily="34" charset="0"/>
              </a:rPr>
              <a:t>Il dit qu’il est sérieux lui.</a:t>
            </a:r>
          </a:p>
          <a:p>
            <a:pPr marL="0" indent="0">
              <a:lnSpc>
                <a:spcPct val="150000"/>
              </a:lnSpc>
              <a:buNone/>
            </a:pPr>
            <a:r>
              <a:rPr lang="fr-FR" dirty="0">
                <a:latin typeface="Arial" panose="020B0604020202020204" pitchFamily="34" charset="0"/>
                <a:cs typeface="Arial" panose="020B0604020202020204" pitchFamily="34" charset="0"/>
              </a:rPr>
              <a:t>Le Petit Prince ne trouve pas ça très ______.</a:t>
            </a:r>
          </a:p>
          <a:p>
            <a:endParaRPr lang="fr-FR" dirty="0"/>
          </a:p>
        </p:txBody>
      </p:sp>
      <p:sp>
        <p:nvSpPr>
          <p:cNvPr id="4" name="Espace réservé du pied de page 3">
            <a:extLst>
              <a:ext uri="{FF2B5EF4-FFF2-40B4-BE49-F238E27FC236}">
                <a16:creationId xmlns:a16="http://schemas.microsoft.com/office/drawing/2014/main" id="{D9840632-3C7C-4B5E-B4F4-2FE17977D8D4}"/>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15B88E76-BAA4-4268-8655-64FF35FDE75D}"/>
              </a:ext>
            </a:extLst>
          </p:cNvPr>
          <p:cNvPicPr>
            <a:picLocks noChangeAspect="1"/>
          </p:cNvPicPr>
          <p:nvPr/>
        </p:nvPicPr>
        <p:blipFill>
          <a:blip r:embed="rId2"/>
          <a:stretch>
            <a:fillRect/>
          </a:stretch>
        </p:blipFill>
        <p:spPr>
          <a:xfrm>
            <a:off x="7867055" y="885240"/>
            <a:ext cx="3103133" cy="2969009"/>
          </a:xfrm>
          <a:prstGeom prst="rect">
            <a:avLst/>
          </a:prstGeom>
        </p:spPr>
      </p:pic>
    </p:spTree>
    <p:extLst>
      <p:ext uri="{BB962C8B-B14F-4D97-AF65-F5344CB8AC3E}">
        <p14:creationId xmlns:p14="http://schemas.microsoft.com/office/powerpoint/2010/main" val="3273041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AAF22CF-B5AB-4382-927C-62D289C07672}"/>
              </a:ext>
            </a:extLst>
          </p:cNvPr>
          <p:cNvSpPr>
            <a:spLocks noGrp="1"/>
          </p:cNvSpPr>
          <p:nvPr>
            <p:ph type="title"/>
          </p:nvPr>
        </p:nvSpPr>
        <p:spPr/>
        <p:txBody>
          <a:bodyPr/>
          <a:lstStyle/>
          <a:p>
            <a:r>
              <a:rPr lang="fr-FR" dirty="0"/>
              <a:t>L’allumeur de ________.</a:t>
            </a:r>
          </a:p>
        </p:txBody>
      </p:sp>
      <p:sp>
        <p:nvSpPr>
          <p:cNvPr id="3" name="Espace réservé du contenu 2">
            <a:extLst>
              <a:ext uri="{FF2B5EF4-FFF2-40B4-BE49-F238E27FC236}">
                <a16:creationId xmlns:a16="http://schemas.microsoft.com/office/drawing/2014/main" id="{28E88856-4714-4CED-B994-02664CFCED51}"/>
              </a:ext>
            </a:extLst>
          </p:cNvPr>
          <p:cNvSpPr>
            <a:spLocks noGrp="1"/>
          </p:cNvSpPr>
          <p:nvPr>
            <p:ph idx="1"/>
          </p:nvPr>
        </p:nvSpPr>
        <p:spPr/>
        <p:txBody>
          <a:bodyPr/>
          <a:lstStyle/>
          <a:p>
            <a:pPr marL="0" indent="0">
              <a:lnSpc>
                <a:spcPct val="150000"/>
              </a:lnSpc>
              <a:buNone/>
            </a:pPr>
            <a:r>
              <a:rPr lang="fr-FR" dirty="0">
                <a:latin typeface="Arial" panose="020B0604020202020204" pitchFamily="34" charset="0"/>
                <a:cs typeface="Arial" panose="020B0604020202020204" pitchFamily="34" charset="0"/>
              </a:rPr>
              <a:t>L’allumeur doit suivre la _________. </a:t>
            </a:r>
          </a:p>
          <a:p>
            <a:pPr marL="0" indent="0">
              <a:lnSpc>
                <a:spcPct val="150000"/>
              </a:lnSpc>
              <a:buNone/>
            </a:pPr>
            <a:r>
              <a:rPr lang="fr-FR" dirty="0">
                <a:latin typeface="Arial" panose="020B0604020202020204" pitchFamily="34" charset="0"/>
                <a:cs typeface="Arial" panose="020B0604020202020204" pitchFamily="34" charset="0"/>
              </a:rPr>
              <a:t>Allumer la lampe le _____, et l’éteindre le soir.</a:t>
            </a:r>
          </a:p>
          <a:p>
            <a:pPr marL="0" indent="0">
              <a:lnSpc>
                <a:spcPct val="150000"/>
              </a:lnSpc>
              <a:buNone/>
            </a:pPr>
            <a:r>
              <a:rPr lang="fr-FR" dirty="0">
                <a:latin typeface="Arial" panose="020B0604020202020204" pitchFamily="34" charset="0"/>
                <a:cs typeface="Arial" panose="020B0604020202020204" pitchFamily="34" charset="0"/>
              </a:rPr>
              <a:t>Mais sa _______est si petite, qu’elle fait un tour sur elle-même en une minute.</a:t>
            </a:r>
          </a:p>
          <a:p>
            <a:pPr marL="0" indent="0">
              <a:lnSpc>
                <a:spcPct val="150000"/>
              </a:lnSpc>
              <a:buNone/>
            </a:pPr>
            <a:r>
              <a:rPr lang="fr-FR" dirty="0">
                <a:latin typeface="Arial" panose="020B0604020202020204" pitchFamily="34" charset="0"/>
                <a:cs typeface="Arial" panose="020B0604020202020204" pitchFamily="34" charset="0"/>
              </a:rPr>
              <a:t>Alors l’allumeur chaque _____ allume et éteint son réverbère.</a:t>
            </a:r>
          </a:p>
          <a:p>
            <a:endParaRPr lang="fr-FR" dirty="0"/>
          </a:p>
        </p:txBody>
      </p:sp>
      <p:sp>
        <p:nvSpPr>
          <p:cNvPr id="4" name="Espace réservé du pied de page 3">
            <a:extLst>
              <a:ext uri="{FF2B5EF4-FFF2-40B4-BE49-F238E27FC236}">
                <a16:creationId xmlns:a16="http://schemas.microsoft.com/office/drawing/2014/main" id="{B8CEF3CF-5354-4CF0-BD2A-9A2949567D52}"/>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D7908770-5707-4CE5-BDE6-7D79D92681B5}"/>
              </a:ext>
            </a:extLst>
          </p:cNvPr>
          <p:cNvPicPr>
            <a:picLocks noChangeAspect="1"/>
          </p:cNvPicPr>
          <p:nvPr/>
        </p:nvPicPr>
        <p:blipFill>
          <a:blip r:embed="rId2"/>
          <a:stretch>
            <a:fillRect/>
          </a:stretch>
        </p:blipFill>
        <p:spPr>
          <a:xfrm>
            <a:off x="9657250" y="661176"/>
            <a:ext cx="1696550" cy="2362681"/>
          </a:xfrm>
          <a:prstGeom prst="rect">
            <a:avLst/>
          </a:prstGeom>
        </p:spPr>
      </p:pic>
    </p:spTree>
    <p:extLst>
      <p:ext uri="{BB962C8B-B14F-4D97-AF65-F5344CB8AC3E}">
        <p14:creationId xmlns:p14="http://schemas.microsoft.com/office/powerpoint/2010/main" val="2417593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443F4CF-FF5C-4A94-83E3-C8F6775FABE6}"/>
              </a:ext>
            </a:extLst>
          </p:cNvPr>
          <p:cNvSpPr>
            <a:spLocks noGrp="1"/>
          </p:cNvSpPr>
          <p:nvPr>
            <p:ph type="title"/>
          </p:nvPr>
        </p:nvSpPr>
        <p:spPr/>
        <p:txBody>
          <a:bodyPr/>
          <a:lstStyle/>
          <a:p>
            <a:r>
              <a:rPr lang="fr-FR" dirty="0"/>
              <a:t>Le _________ :</a:t>
            </a:r>
          </a:p>
        </p:txBody>
      </p:sp>
      <p:sp>
        <p:nvSpPr>
          <p:cNvPr id="3" name="Espace réservé du contenu 2">
            <a:extLst>
              <a:ext uri="{FF2B5EF4-FFF2-40B4-BE49-F238E27FC236}">
                <a16:creationId xmlns:a16="http://schemas.microsoft.com/office/drawing/2014/main" id="{E69BD426-3609-4AFB-AF23-4CC8E44F21DA}"/>
              </a:ext>
            </a:extLst>
          </p:cNvPr>
          <p:cNvSpPr>
            <a:spLocks noGrp="1"/>
          </p:cNvSpPr>
          <p:nvPr>
            <p:ph idx="1"/>
          </p:nvPr>
        </p:nvSpPr>
        <p:spPr>
          <a:xfrm>
            <a:off x="838200" y="1548143"/>
            <a:ext cx="10515600" cy="4628820"/>
          </a:xfrm>
        </p:spPr>
        <p:txBody>
          <a:bodyPr>
            <a:normAutofit fontScale="85000" lnSpcReduction="20000"/>
          </a:bodyPr>
          <a:lstStyle/>
          <a:p>
            <a:pPr marL="0" indent="0">
              <a:lnSpc>
                <a:spcPct val="150000"/>
              </a:lnSpc>
              <a:buNone/>
            </a:pPr>
            <a:r>
              <a:rPr lang="fr-FR" dirty="0"/>
              <a:t>La 6ème planète est habitée par un géographe.</a:t>
            </a:r>
          </a:p>
          <a:p>
            <a:pPr marL="0" indent="0">
              <a:lnSpc>
                <a:spcPct val="150000"/>
              </a:lnSpc>
              <a:buNone/>
            </a:pPr>
            <a:r>
              <a:rPr lang="fr-FR" dirty="0"/>
              <a:t>C’est un homme qui doit ________ les cartes des pays.</a:t>
            </a:r>
          </a:p>
          <a:p>
            <a:pPr marL="0" indent="0">
              <a:lnSpc>
                <a:spcPct val="150000"/>
              </a:lnSpc>
              <a:buNone/>
            </a:pPr>
            <a:r>
              <a:rPr lang="fr-FR" dirty="0"/>
              <a:t>Le problème, c’est qu’il ne bouge pas de sa ______.</a:t>
            </a:r>
          </a:p>
          <a:p>
            <a:pPr marL="0" indent="0">
              <a:lnSpc>
                <a:spcPct val="150000"/>
              </a:lnSpc>
              <a:buNone/>
            </a:pPr>
            <a:r>
              <a:rPr lang="fr-FR" dirty="0"/>
              <a:t>Il a besoin d’un _________ pour lui raconter.</a:t>
            </a:r>
          </a:p>
          <a:p>
            <a:pPr marL="0" indent="0">
              <a:lnSpc>
                <a:spcPct val="150000"/>
              </a:lnSpc>
              <a:buNone/>
            </a:pPr>
            <a:r>
              <a:rPr lang="fr-FR" dirty="0"/>
              <a:t>Et pire encore, il faut que l’explorateur prouve ce qu’il a vu.</a:t>
            </a:r>
          </a:p>
          <a:p>
            <a:pPr marL="0" indent="0">
              <a:lnSpc>
                <a:spcPct val="150000"/>
              </a:lnSpc>
              <a:buNone/>
            </a:pPr>
            <a:r>
              <a:rPr lang="fr-FR" dirty="0"/>
              <a:t>C’est donc compliqué.</a:t>
            </a:r>
          </a:p>
          <a:p>
            <a:pPr marL="0" indent="0">
              <a:lnSpc>
                <a:spcPct val="150000"/>
              </a:lnSpc>
              <a:buNone/>
            </a:pPr>
            <a:r>
              <a:rPr lang="fr-FR" dirty="0"/>
              <a:t>Ce qui est choquant pour le petit prince, c’est qu’il apprend que sa rose est __________.</a:t>
            </a:r>
          </a:p>
        </p:txBody>
      </p:sp>
      <p:sp>
        <p:nvSpPr>
          <p:cNvPr id="4" name="Espace réservé du pied de page 3">
            <a:extLst>
              <a:ext uri="{FF2B5EF4-FFF2-40B4-BE49-F238E27FC236}">
                <a16:creationId xmlns:a16="http://schemas.microsoft.com/office/drawing/2014/main" id="{43A24C38-1AE5-4F04-99E8-1285E3037FEB}"/>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DD59C95B-14A4-4618-BA76-B6E5806ABF34}"/>
              </a:ext>
            </a:extLst>
          </p:cNvPr>
          <p:cNvPicPr>
            <a:picLocks noChangeAspect="1"/>
          </p:cNvPicPr>
          <p:nvPr/>
        </p:nvPicPr>
        <p:blipFill>
          <a:blip r:embed="rId2"/>
          <a:stretch>
            <a:fillRect/>
          </a:stretch>
        </p:blipFill>
        <p:spPr>
          <a:xfrm>
            <a:off x="8897711" y="681037"/>
            <a:ext cx="2456089" cy="1687704"/>
          </a:xfrm>
          <a:prstGeom prst="rect">
            <a:avLst/>
          </a:prstGeom>
        </p:spPr>
      </p:pic>
    </p:spTree>
    <p:extLst>
      <p:ext uri="{BB962C8B-B14F-4D97-AF65-F5344CB8AC3E}">
        <p14:creationId xmlns:p14="http://schemas.microsoft.com/office/powerpoint/2010/main" val="407817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DCD50F-83A2-445D-9D1B-CA3F7F6DDB1E}"/>
              </a:ext>
            </a:extLst>
          </p:cNvPr>
          <p:cNvSpPr>
            <a:spLocks noGrp="1"/>
          </p:cNvSpPr>
          <p:nvPr>
            <p:ph type="title"/>
          </p:nvPr>
        </p:nvSpPr>
        <p:spPr/>
        <p:txBody>
          <a:bodyPr/>
          <a:lstStyle/>
          <a:p>
            <a:r>
              <a:rPr lang="fr-FR" dirty="0"/>
              <a:t>Le vaniteux :</a:t>
            </a:r>
          </a:p>
        </p:txBody>
      </p:sp>
      <p:sp>
        <p:nvSpPr>
          <p:cNvPr id="3" name="Espace réservé du contenu 2">
            <a:extLst>
              <a:ext uri="{FF2B5EF4-FFF2-40B4-BE49-F238E27FC236}">
                <a16:creationId xmlns:a16="http://schemas.microsoft.com/office/drawing/2014/main" id="{930AD6AD-4671-418F-928D-F13CC3922543}"/>
              </a:ext>
            </a:extLst>
          </p:cNvPr>
          <p:cNvSpPr>
            <a:spLocks noGrp="1"/>
          </p:cNvSpPr>
          <p:nvPr>
            <p:ph idx="1"/>
          </p:nvPr>
        </p:nvSpPr>
        <p:spPr/>
        <p:txBody>
          <a:bodyPr/>
          <a:lstStyle/>
          <a:p>
            <a:r>
              <a:rPr lang="fr-FR" dirty="0"/>
              <a:t>Écrivons ensemble son portrait.</a:t>
            </a:r>
          </a:p>
        </p:txBody>
      </p:sp>
      <p:sp>
        <p:nvSpPr>
          <p:cNvPr id="4" name="Espace réservé du pied de page 3">
            <a:extLst>
              <a:ext uri="{FF2B5EF4-FFF2-40B4-BE49-F238E27FC236}">
                <a16:creationId xmlns:a16="http://schemas.microsoft.com/office/drawing/2014/main" id="{64060CC0-74CB-4A9B-BA3B-5E7662B3E947}"/>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2FFE5A6A-CA0F-4436-AE1D-D358B2C893DE}"/>
              </a:ext>
            </a:extLst>
          </p:cNvPr>
          <p:cNvPicPr>
            <a:picLocks noChangeAspect="1"/>
          </p:cNvPicPr>
          <p:nvPr/>
        </p:nvPicPr>
        <p:blipFill>
          <a:blip r:embed="rId2"/>
          <a:stretch>
            <a:fillRect/>
          </a:stretch>
        </p:blipFill>
        <p:spPr>
          <a:xfrm>
            <a:off x="9183826" y="1027906"/>
            <a:ext cx="2298391" cy="3883489"/>
          </a:xfrm>
          <a:prstGeom prst="rect">
            <a:avLst/>
          </a:prstGeom>
        </p:spPr>
      </p:pic>
    </p:spTree>
    <p:extLst>
      <p:ext uri="{BB962C8B-B14F-4D97-AF65-F5344CB8AC3E}">
        <p14:creationId xmlns:p14="http://schemas.microsoft.com/office/powerpoint/2010/main" val="4206003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14941</TotalTime>
  <Words>1072</Words>
  <Application>Microsoft Office PowerPoint</Application>
  <PresentationFormat>Grand écran</PresentationFormat>
  <Paragraphs>197</Paragraphs>
  <Slides>29</Slides>
  <Notes>0</Notes>
  <HiddenSlides>0</HiddenSlides>
  <MMClips>0</MMClips>
  <ScaleCrop>false</ScaleCrop>
  <HeadingPairs>
    <vt:vector size="6" baseType="variant">
      <vt:variant>
        <vt:lpstr>Polices utilisées</vt:lpstr>
      </vt:variant>
      <vt:variant>
        <vt:i4>14</vt:i4>
      </vt:variant>
      <vt:variant>
        <vt:lpstr>Thème</vt:lpstr>
      </vt:variant>
      <vt:variant>
        <vt:i4>1</vt:i4>
      </vt:variant>
      <vt:variant>
        <vt:lpstr>Titres des diapositives</vt:lpstr>
      </vt:variant>
      <vt:variant>
        <vt:i4>29</vt:i4>
      </vt:variant>
    </vt:vector>
  </HeadingPairs>
  <TitlesOfParts>
    <vt:vector size="44" baseType="lpstr">
      <vt:lpstr>Agency FB</vt:lpstr>
      <vt:lpstr>Arial</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De la dernière séance de lecture, que vous revient-il?</vt:lpstr>
      <vt:lpstr>Le m______ :</vt:lpstr>
      <vt:lpstr>Le B_____ :</vt:lpstr>
      <vt:lpstr>Le B__________</vt:lpstr>
      <vt:lpstr>L’allumeur de ________.</vt:lpstr>
      <vt:lpstr>Le _________ :</vt:lpstr>
      <vt:lpstr>Le vaniteux :</vt:lpstr>
      <vt:lpstr>Aujourd’hui, nous allons lire le texte 37, chapitre 16.  </vt:lpstr>
      <vt:lpstr>Présentation PowerPoint</vt:lpstr>
      <vt:lpstr>Présentation PowerPoint</vt:lpstr>
      <vt:lpstr>Présentation PowerPoint</vt:lpstr>
      <vt:lpstr>Présentation PowerPoint</vt:lpstr>
      <vt:lpstr>Présentation PowerPoint</vt:lpstr>
      <vt:lpstr>Présentation PowerPoint</vt:lpstr>
      <vt:lpstr>Pourquoi les allumeurs de réverbères des pôles nord et sud ne travaillaient que deux fois par an ?</vt:lpstr>
      <vt:lpstr>Je vous distribue le texte.</vt:lpstr>
      <vt:lpstr>Les mots invariables de la semaine : </vt:lpstr>
      <vt:lpstr>Regardons les un par un pour les photographier dans notre tête.</vt:lpstr>
      <vt:lpstr>Lecture rapide : chacun son tour</vt:lpstr>
      <vt:lpstr>Présentation PowerPoint</vt:lpstr>
      <vt:lpstr>Je vous les dicte :</vt:lpstr>
      <vt:lpstr>Correction :</vt:lpstr>
      <vt:lpstr>Écoutons les chapitre 16 et 17 et 18 en entier.</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aline ledoux</cp:lastModifiedBy>
  <cp:revision>192</cp:revision>
  <dcterms:created xsi:type="dcterms:W3CDTF">2021-07-07T15:19:39Z</dcterms:created>
  <dcterms:modified xsi:type="dcterms:W3CDTF">2022-03-26T07:57:58Z</dcterms:modified>
</cp:coreProperties>
</file>