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43" r:id="rId2"/>
    <p:sldId id="257" r:id="rId3"/>
    <p:sldId id="281" r:id="rId4"/>
    <p:sldId id="259" r:id="rId5"/>
    <p:sldId id="705" r:id="rId6"/>
    <p:sldId id="282" r:id="rId7"/>
    <p:sldId id="325" r:id="rId8"/>
    <p:sldId id="324" r:id="rId9"/>
    <p:sldId id="714" r:id="rId10"/>
    <p:sldId id="323" r:id="rId11"/>
    <p:sldId id="279" r:id="rId12"/>
    <p:sldId id="715" r:id="rId13"/>
    <p:sldId id="268" r:id="rId14"/>
    <p:sldId id="716" r:id="rId15"/>
    <p:sldId id="321" r:id="rId16"/>
    <p:sldId id="400" r:id="rId17"/>
    <p:sldId id="647" r:id="rId18"/>
    <p:sldId id="648" r:id="rId19"/>
    <p:sldId id="510" r:id="rId20"/>
    <p:sldId id="388" r:id="rId21"/>
    <p:sldId id="389" r:id="rId22"/>
    <p:sldId id="512" r:id="rId23"/>
    <p:sldId id="649" r:id="rId24"/>
    <p:sldId id="675" r:id="rId25"/>
    <p:sldId id="311" r:id="rId26"/>
    <p:sldId id="285" r:id="rId27"/>
    <p:sldId id="695" r:id="rId28"/>
    <p:sldId id="713" r:id="rId29"/>
    <p:sldId id="609" r:id="rId30"/>
    <p:sldId id="610" r:id="rId31"/>
    <p:sldId id="611" r:id="rId32"/>
    <p:sldId id="612" r:id="rId3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02/03/2022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EE728-A848-4767-95DC-8FACA706331D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1F8E0-F9DD-42E9-A864-07516B506416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CD49A-9CFA-4936-99F7-25CBADA85253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AAC35-10C1-48C3-A86F-5DF50918886A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DD72-2BB6-4B23-9111-C6ED6761ED0E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B0ED7-B635-49CA-9033-F4C069AC07C5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3931C-7B3D-4AE6-A5F9-1B2193848F65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DDC23-76BB-4841-9641-22740EA76556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256E4-42A6-4A44-BC7D-92DDA5020245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9AE71-77F7-4B6E-82E9-4845DF7759CF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0947-4AA4-422A-8FA0-4E32070024B5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FB022-6228-41C1-A7EF-8A78309BDA98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29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 petit Prince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DFA2D1C-7A45-487A-992D-D0609BED72A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1782" y="1831970"/>
            <a:ext cx="3198880" cy="456914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74856E-1821-4ADD-A6E4-521E286B97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284" y="645090"/>
            <a:ext cx="10940716" cy="547387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Qu'est-ce que c'est que cette chose-là ?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Ce n'est pas une chose. Ça vole. C'est un avion. C'est mon avion.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j'étais fier de lui apprendre que je volais. Alors il s'écria :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Comment ! Tu es tombé du ciel ?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Oui, fis-je modestement.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Ah ! ça c'est drôle...</a:t>
            </a:r>
          </a:p>
          <a:p>
            <a:pPr>
              <a:lnSpc>
                <a:spcPct val="200000"/>
              </a:lnSpc>
            </a:pPr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2D4E94E-B00C-440E-A6FB-9DA27D43F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65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631" y="365761"/>
            <a:ext cx="11786418" cy="577199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Et le petit prince eut un très joli éclat de rire qui m'irrita beaucoup. Je désire que l'on prenne mes malheurs au sérieux. Puis il ajouta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Alors, toi aussi tu viens du ciel ? De quelle planète es-tu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J'entrevis aussitôt une lueur, dans le mystère de sa présence, et j'interrogeai brusquement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Tu viens donc d'une autre planète ?</a:t>
            </a:r>
            <a:endParaRPr lang="fr-FR" sz="3200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FDA67A1-911E-41FB-91D6-02B4E545B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374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161826"/>
            <a:ext cx="11353800" cy="4438874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Mais il ne me répondit pas.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hochait la tête doucement tout en regardant mon avion :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C'est vrai que, là-dessus, tu ne peux pas venir de bien loin...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9E5A41A-BBFF-4F70-8C15-926CC3CFE0EF}"/>
              </a:ext>
            </a:extLst>
          </p:cNvPr>
          <p:cNvSpPr txBox="1"/>
          <p:nvPr/>
        </p:nvSpPr>
        <p:spPr>
          <a:xfrm>
            <a:off x="8849638" y="5511508"/>
            <a:ext cx="1991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i="1" dirty="0">
                <a:latin typeface="Arial" panose="020B0604020202020204" pitchFamily="34" charset="0"/>
                <a:cs typeface="Arial" panose="020B0604020202020204" pitchFamily="34" charset="0"/>
              </a:rPr>
              <a:t>À suivre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2992C0E-F681-4B1B-AF3E-70370C9A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24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4CCE56-746A-499A-9FFA-981053F6A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personnages?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D45F2C-584C-4810-906B-959117DB7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447568"/>
            <a:ext cx="10515600" cy="3876406"/>
          </a:xfrm>
        </p:spPr>
        <p:txBody>
          <a:bodyPr>
            <a:normAutofit/>
          </a:bodyPr>
          <a:lstStyle/>
          <a:p>
            <a:endParaRPr lang="fr-FR" dirty="0"/>
          </a:p>
        </p:txBody>
      </p:sp>
      <p:pic>
        <p:nvPicPr>
          <p:cNvPr id="2050" name="Picture 2" descr="Human Main Levée Isolé Sur Fond Blanc Banque D'Images Et Photos Libres De  Droits. Image 70813666.">
            <a:extLst>
              <a:ext uri="{FF2B5EF4-FFF2-40B4-BE49-F238E27FC236}">
                <a16:creationId xmlns:a16="http://schemas.microsoft.com/office/drawing/2014/main" id="{4C1BD084-0213-41BE-9306-D97DB4BB9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9657" y="699856"/>
            <a:ext cx="588121" cy="74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2" descr="Poséidon | Wiki Créer votre mythologie | Fandom">
            <a:extLst>
              <a:ext uri="{FF2B5EF4-FFF2-40B4-BE49-F238E27FC236}">
                <a16:creationId xmlns:a16="http://schemas.microsoft.com/office/drawing/2014/main" id="{9552C556-708C-46BD-9195-AC06F27B2F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7B84E17-DD59-4E08-9D8A-266D3EAC5F1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886" y="699856"/>
            <a:ext cx="3162043" cy="210375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3837" y="3581400"/>
            <a:ext cx="2663209" cy="2595635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162F4B-FBC7-4D19-9F9A-2212880CC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136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C6B766F-F9AE-4E04-AD5A-E592B613E68B}"/>
              </a:ext>
            </a:extLst>
          </p:cNvPr>
          <p:cNvSpPr txBox="1">
            <a:spLocks/>
          </p:cNvSpPr>
          <p:nvPr/>
        </p:nvSpPr>
        <p:spPr>
          <a:xfrm>
            <a:off x="519078" y="472702"/>
            <a:ext cx="9284368" cy="13830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Que se passe t-il? Les 3 Q-O – </a:t>
            </a:r>
            <a:r>
              <a:rPr lang="fr-FR" sz="3200" dirty="0">
                <a:solidFill>
                  <a:srgbClr val="FF0000"/>
                </a:solidFill>
              </a:rPr>
              <a:t>Je tente de répondre seul. (réponses pages suivantes)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32072E2-F1F4-435B-BE58-369C3AB8D13E}"/>
              </a:ext>
            </a:extLst>
          </p:cNvPr>
          <p:cNvSpPr txBox="1"/>
          <p:nvPr/>
        </p:nvSpPr>
        <p:spPr>
          <a:xfrm>
            <a:off x="593559" y="1215304"/>
            <a:ext cx="8828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Q</a:t>
            </a:r>
            <a:r>
              <a:rPr lang="fr-FR" sz="2800" dirty="0"/>
              <a:t>ui ?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28DB0F-53D7-4C26-84C9-1212C3AF27BA}"/>
              </a:ext>
            </a:extLst>
          </p:cNvPr>
          <p:cNvSpPr txBox="1"/>
          <p:nvPr/>
        </p:nvSpPr>
        <p:spPr>
          <a:xfrm>
            <a:off x="593559" y="2345380"/>
            <a:ext cx="98859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Q</a:t>
            </a:r>
            <a:r>
              <a:rPr lang="fr-FR" sz="2800" dirty="0"/>
              <a:t>uoi ? </a:t>
            </a:r>
          </a:p>
          <a:p>
            <a:endParaRPr lang="fr-FR" sz="2800" dirty="0"/>
          </a:p>
          <a:p>
            <a:endParaRPr lang="fr-FR" sz="2800" dirty="0"/>
          </a:p>
          <a:p>
            <a:r>
              <a:rPr lang="fr-FR" sz="2800" dirty="0">
                <a:solidFill>
                  <a:srgbClr val="FF0000"/>
                </a:solidFill>
              </a:rPr>
              <a:t>Q</a:t>
            </a:r>
            <a:r>
              <a:rPr lang="fr-FR" sz="2800" dirty="0"/>
              <a:t>uand ? </a:t>
            </a:r>
          </a:p>
          <a:p>
            <a:endParaRPr lang="fr-FR" sz="2800" dirty="0"/>
          </a:p>
          <a:p>
            <a:r>
              <a:rPr lang="fr-FR" sz="2800" dirty="0">
                <a:solidFill>
                  <a:srgbClr val="FF0000"/>
                </a:solidFill>
              </a:rPr>
              <a:t>O</a:t>
            </a:r>
            <a:r>
              <a:rPr lang="fr-FR" sz="2800" dirty="0"/>
              <a:t>ù? 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47E0280-F7EB-4A76-990B-D2D1FD06C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54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C6B766F-F9AE-4E04-AD5A-E592B613E68B}"/>
              </a:ext>
            </a:extLst>
          </p:cNvPr>
          <p:cNvSpPr txBox="1">
            <a:spLocks/>
          </p:cNvSpPr>
          <p:nvPr/>
        </p:nvSpPr>
        <p:spPr>
          <a:xfrm>
            <a:off x="519078" y="472702"/>
            <a:ext cx="9284368" cy="13830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Que se passe t-il? Les 3 Q-O – </a:t>
            </a:r>
            <a:r>
              <a:rPr lang="fr-FR" sz="3200" dirty="0">
                <a:solidFill>
                  <a:srgbClr val="FF0000"/>
                </a:solidFill>
              </a:rPr>
              <a:t>Je copie sur la feuille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32072E2-F1F4-435B-BE58-369C3AB8D13E}"/>
              </a:ext>
            </a:extLst>
          </p:cNvPr>
          <p:cNvSpPr txBox="1"/>
          <p:nvPr/>
        </p:nvSpPr>
        <p:spPr>
          <a:xfrm>
            <a:off x="637400" y="1700364"/>
            <a:ext cx="8828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ui ? Le petit Prince et Antoine de Saint Exupéry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28DB0F-53D7-4C26-84C9-1212C3AF27BA}"/>
              </a:ext>
            </a:extLst>
          </p:cNvPr>
          <p:cNvSpPr txBox="1"/>
          <p:nvPr/>
        </p:nvSpPr>
        <p:spPr>
          <a:xfrm>
            <a:off x="593558" y="2345380"/>
            <a:ext cx="10924123" cy="3890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uoi ? Le Petit Prince découvre ce qu’est un avion.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L’aviateur est très fier de montrer son avion.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L’aviateur adore son avion. Il se vexe un peu quand le Petit Prince se moque de son avion.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uand ? En 1937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ù? En plein milieu du désert du Sahara.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C2654D3-4FF4-4DCB-AA44-F77C9728A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1706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BA0D84-3462-446E-AFC6-BA42584DF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5400" dirty="0"/>
              <a:t>Hypothèses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9F26F9-6B84-4634-8841-7C54C04C9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338" y="1690688"/>
            <a:ext cx="10758408" cy="1077912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À votre avis, que va-il se passer ?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61B28AD-17A0-4F76-ADF6-F9DD568CBA5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5938" y="935177"/>
            <a:ext cx="552773" cy="92989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0D8F648-81A6-472B-BE43-795638502E1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1063" y="186162"/>
            <a:ext cx="1213963" cy="1213963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DA4F1AF7-DF46-4AAD-9E8D-6B8D19F9D13E}"/>
              </a:ext>
            </a:extLst>
          </p:cNvPr>
          <p:cNvSpPr txBox="1">
            <a:spLocks/>
          </p:cNvSpPr>
          <p:nvPr/>
        </p:nvSpPr>
        <p:spPr>
          <a:xfrm>
            <a:off x="710338" y="3119993"/>
            <a:ext cx="10758408" cy="107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Parlez lentement, je note toutes vos propositions.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3BBFEFA-FABC-4A4F-B704-D2EBCA0BE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463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55C45-73E5-46B6-A1E0-4CE3FD18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EB34DB4-6EDE-4481-B8EE-009F63BD2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4214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ACC014-EA3C-4D0E-B3D4-B48C95FA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1F8497-CAC8-4118-A804-1AFE4D6C635F}"/>
              </a:ext>
            </a:extLst>
          </p:cNvPr>
          <p:cNvSpPr txBox="1"/>
          <p:nvPr/>
        </p:nvSpPr>
        <p:spPr>
          <a:xfrm>
            <a:off x="3130208" y="1629802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 à coup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 à fait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toutefois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très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trop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 (direction)</a:t>
            </a: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le petit Prince.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travaillé sur les Haïkus.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516AD6-A48E-47CB-A0E7-BD4189FB5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238" y="1882385"/>
            <a:ext cx="3702584" cy="154094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 à coup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D361BFD0-1C37-48F7-AFEC-6BA794D42D48}"/>
              </a:ext>
            </a:extLst>
          </p:cNvPr>
          <p:cNvSpPr txBox="1">
            <a:spLocks/>
          </p:cNvSpPr>
          <p:nvPr/>
        </p:nvSpPr>
        <p:spPr>
          <a:xfrm>
            <a:off x="516238" y="4409465"/>
            <a:ext cx="3954822" cy="1325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très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3A9B01E4-FA42-4141-8297-B80758326C1A}"/>
              </a:ext>
            </a:extLst>
          </p:cNvPr>
          <p:cNvSpPr txBox="1">
            <a:spLocks/>
          </p:cNvSpPr>
          <p:nvPr/>
        </p:nvSpPr>
        <p:spPr>
          <a:xfrm>
            <a:off x="4471060" y="2971210"/>
            <a:ext cx="3409377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 à fait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098851FD-1224-4C28-AEBA-86854FDD4DE7}"/>
              </a:ext>
            </a:extLst>
          </p:cNvPr>
          <p:cNvSpPr txBox="1">
            <a:spLocks/>
          </p:cNvSpPr>
          <p:nvPr/>
        </p:nvSpPr>
        <p:spPr>
          <a:xfrm>
            <a:off x="3547111" y="4317282"/>
            <a:ext cx="4063154" cy="1359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trop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F5B6D707-D28A-45F5-91E1-5B9EC0D401F9}"/>
              </a:ext>
            </a:extLst>
          </p:cNvPr>
          <p:cNvSpPr txBox="1">
            <a:spLocks/>
          </p:cNvSpPr>
          <p:nvPr/>
        </p:nvSpPr>
        <p:spPr>
          <a:xfrm>
            <a:off x="8489416" y="1990077"/>
            <a:ext cx="3702584" cy="1325563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2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toutefois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5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C6334A38-19C1-44AE-AB4F-25309EE6C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Regardons les un par un pour les photographier dans notre tête.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5C7EC427-DB7C-4684-AEF8-1AA84FFED0F7}"/>
              </a:ext>
            </a:extLst>
          </p:cNvPr>
          <p:cNvSpPr txBox="1">
            <a:spLocks/>
          </p:cNvSpPr>
          <p:nvPr/>
        </p:nvSpPr>
        <p:spPr>
          <a:xfrm>
            <a:off x="7720941" y="4375725"/>
            <a:ext cx="3497855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chez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1EE8C3A2-A835-46E3-9AEF-56B4814FC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669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045" y="1267137"/>
            <a:ext cx="3391894" cy="981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tout à fait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toutefois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54788" y="1241880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746550" y="3252394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toutefois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830516" y="2381303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très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617067" y="2533615"/>
            <a:ext cx="2599674" cy="75194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tout à coup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vers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62090" y="3955444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tout à coup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905006" y="3788427"/>
            <a:ext cx="315302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très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644284" y="3749016"/>
            <a:ext cx="2909792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tout à fait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75954" y="5201511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rien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431717" y="5434028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toutefois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988482" y="5093220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vers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trop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trop</a:t>
            </a:r>
          </a:p>
        </p:txBody>
      </p:sp>
      <p:sp>
        <p:nvSpPr>
          <p:cNvPr id="16" name="Espace réservé du pied de page 15">
            <a:extLst>
              <a:ext uri="{FF2B5EF4-FFF2-40B4-BE49-F238E27FC236}">
                <a16:creationId xmlns:a16="http://schemas.microsoft.com/office/drawing/2014/main" id="{2C7F9687-0432-4EB2-8933-6619A8BD9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667476" y="387760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rien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vers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846123" y="2621168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353949" y="2524901"/>
            <a:ext cx="2469209" cy="9692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selon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12205" y="1468950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642121" y="3777611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très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65596" y="3913033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165767" y="274427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7634614" y="387760"/>
            <a:ext cx="3251240" cy="92457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tout à coup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tard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010375" y="5056963"/>
            <a:ext cx="3192479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tout à fait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chez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trop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564FDAD-92C7-4399-9E2C-B93C6FBB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vous les dicte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BC8CED5-840D-4515-AA8E-F56976B0001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2457" y="2117976"/>
            <a:ext cx="2668305" cy="2668305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7EC25C2-337F-4C4C-BAF7-9FD6C43C9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148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0D43EE6-5025-4638-9EB1-5EBB93F3F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304C090-AD84-41D6-83C3-FDAAEA939C9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1995" y="1164139"/>
            <a:ext cx="4548010" cy="452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4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E01EE8-79EE-46ED-A829-9A813F384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64275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Rappel : L’imparfait est un temps du passé.</a:t>
            </a:r>
            <a:b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- autrefois, avant, il y a longtemps</a:t>
            </a:r>
            <a:b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- naguère, jadis</a:t>
            </a:r>
            <a:b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- quand j’étais petit …</a:t>
            </a:r>
            <a:b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Les terminaisons :</a:t>
            </a:r>
            <a:b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ais – ais – ait – ions – </a:t>
            </a:r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iez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- aient</a:t>
            </a:r>
            <a:br>
              <a:rPr lang="fr-FR" sz="3200" dirty="0">
                <a:latin typeface="+mn-lt"/>
              </a:rPr>
            </a:br>
            <a:endParaRPr lang="fr-FR" sz="3200" dirty="0">
              <a:latin typeface="+mn-lt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BE2212C-5EF6-47DC-A727-EA48EF2C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9260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9B5A4B-14BB-4F03-941C-46A41A612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fr-FR" dirty="0"/>
            </a:br>
            <a:r>
              <a:rPr lang="fr-FR" dirty="0"/>
              <a:t>la conjugaison des verbes à l’imparfait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A8F2E6-5B43-493D-8439-77C3C3E372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/>
          <a:lstStyle/>
          <a:p>
            <a:r>
              <a:rPr lang="fr-FR" dirty="0"/>
              <a:t>Je retire « er » et j’ajoute les terminaisons :</a:t>
            </a:r>
          </a:p>
          <a:p>
            <a:pPr marL="0" indent="0">
              <a:buNone/>
            </a:pPr>
            <a:r>
              <a:rPr lang="fr-FR" dirty="0"/>
              <a:t>		</a:t>
            </a:r>
            <a:r>
              <a:rPr lang="fr-FR" sz="3600" dirty="0"/>
              <a:t>ais – ais – ait - ions – </a:t>
            </a:r>
            <a:r>
              <a:rPr lang="fr-FR" sz="3600" dirty="0" err="1"/>
              <a:t>iez</a:t>
            </a:r>
            <a:r>
              <a:rPr lang="fr-FR" sz="3600" dirty="0"/>
              <a:t> - aient</a:t>
            </a: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0259B4B-9B45-4404-BD31-7F8D42494C2F}"/>
              </a:ext>
            </a:extLst>
          </p:cNvPr>
          <p:cNvSpPr txBox="1"/>
          <p:nvPr/>
        </p:nvSpPr>
        <p:spPr>
          <a:xfrm>
            <a:off x="1560094" y="3429000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Je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46ABEAB-D694-40D5-9F81-FB01D743B128}"/>
              </a:ext>
            </a:extLst>
          </p:cNvPr>
          <p:cNvSpPr txBox="1"/>
          <p:nvPr/>
        </p:nvSpPr>
        <p:spPr>
          <a:xfrm>
            <a:off x="2685736" y="3494300"/>
            <a:ext cx="15901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/>
              <a:t>boud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F47587F-79A2-4373-AD9F-D5C05C8B221C}"/>
              </a:ext>
            </a:extLst>
          </p:cNvPr>
          <p:cNvSpPr txBox="1"/>
          <p:nvPr/>
        </p:nvSpPr>
        <p:spPr>
          <a:xfrm>
            <a:off x="3727784" y="3429000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97E08EA-314D-410B-A097-5F271F99A042}"/>
              </a:ext>
            </a:extLst>
          </p:cNvPr>
          <p:cNvSpPr txBox="1"/>
          <p:nvPr/>
        </p:nvSpPr>
        <p:spPr>
          <a:xfrm>
            <a:off x="2648342" y="2627312"/>
            <a:ext cx="72968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ais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C54FEAF-001D-44CF-8B85-7F9A9E2CEC10}"/>
              </a:ext>
            </a:extLst>
          </p:cNvPr>
          <p:cNvSpPr txBox="1"/>
          <p:nvPr/>
        </p:nvSpPr>
        <p:spPr>
          <a:xfrm>
            <a:off x="1547328" y="3888205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tu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149E173-A565-4DD2-BBE1-1F3E1C312B11}"/>
              </a:ext>
            </a:extLst>
          </p:cNvPr>
          <p:cNvSpPr txBox="1"/>
          <p:nvPr/>
        </p:nvSpPr>
        <p:spPr>
          <a:xfrm>
            <a:off x="2687361" y="3920256"/>
            <a:ext cx="1586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/>
              <a:t>boud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EC5CBA3-53EC-452F-85B7-98E84FF8F02D}"/>
              </a:ext>
            </a:extLst>
          </p:cNvPr>
          <p:cNvSpPr txBox="1"/>
          <p:nvPr/>
        </p:nvSpPr>
        <p:spPr>
          <a:xfrm>
            <a:off x="3727783" y="3892482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9CF2E57-03F7-4F2A-9013-7C90963F6AE8}"/>
              </a:ext>
            </a:extLst>
          </p:cNvPr>
          <p:cNvSpPr txBox="1"/>
          <p:nvPr/>
        </p:nvSpPr>
        <p:spPr>
          <a:xfrm>
            <a:off x="3446427" y="2692613"/>
            <a:ext cx="72968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ais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578224A-5F39-483F-8C25-B96A98BF9687}"/>
              </a:ext>
            </a:extLst>
          </p:cNvPr>
          <p:cNvSpPr txBox="1"/>
          <p:nvPr/>
        </p:nvSpPr>
        <p:spPr>
          <a:xfrm>
            <a:off x="1534562" y="4324057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il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F488444-7964-4BA8-8413-B952447F9E30}"/>
              </a:ext>
            </a:extLst>
          </p:cNvPr>
          <p:cNvSpPr txBox="1"/>
          <p:nvPr/>
        </p:nvSpPr>
        <p:spPr>
          <a:xfrm>
            <a:off x="2680570" y="4340893"/>
            <a:ext cx="16737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/>
              <a:t>boud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7C207AB-D096-452F-955D-08C1EE65BF95}"/>
              </a:ext>
            </a:extLst>
          </p:cNvPr>
          <p:cNvSpPr txBox="1"/>
          <p:nvPr/>
        </p:nvSpPr>
        <p:spPr>
          <a:xfrm>
            <a:off x="3727783" y="4316354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99298BA-F2CE-46A3-81F1-8EACBCF7BF6D}"/>
              </a:ext>
            </a:extLst>
          </p:cNvPr>
          <p:cNvSpPr txBox="1"/>
          <p:nvPr/>
        </p:nvSpPr>
        <p:spPr>
          <a:xfrm>
            <a:off x="4169576" y="2640319"/>
            <a:ext cx="690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ait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CD0CCF6-B370-4891-8CE4-23CF568AC33C}"/>
              </a:ext>
            </a:extLst>
          </p:cNvPr>
          <p:cNvSpPr txBox="1"/>
          <p:nvPr/>
        </p:nvSpPr>
        <p:spPr>
          <a:xfrm>
            <a:off x="1315345" y="4813733"/>
            <a:ext cx="10871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nous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62E3154-1F20-4A48-BE34-7BD2E764B3CA}"/>
              </a:ext>
            </a:extLst>
          </p:cNvPr>
          <p:cNvSpPr txBox="1"/>
          <p:nvPr/>
        </p:nvSpPr>
        <p:spPr>
          <a:xfrm>
            <a:off x="2668911" y="4842325"/>
            <a:ext cx="105028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err="1"/>
              <a:t>boud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945E38F-6D48-41DC-AC6F-50867EEE0B51}"/>
              </a:ext>
            </a:extLst>
          </p:cNvPr>
          <p:cNvSpPr txBox="1"/>
          <p:nvPr/>
        </p:nvSpPr>
        <p:spPr>
          <a:xfrm>
            <a:off x="3721965" y="4864954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2C13DF3-0D68-48CD-A114-5AF6616B9D56}"/>
              </a:ext>
            </a:extLst>
          </p:cNvPr>
          <p:cNvSpPr txBox="1"/>
          <p:nvPr/>
        </p:nvSpPr>
        <p:spPr>
          <a:xfrm>
            <a:off x="1331090" y="5274340"/>
            <a:ext cx="10871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vous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67CEF1E-AACD-460F-8872-4A67DB67F5B4}"/>
              </a:ext>
            </a:extLst>
          </p:cNvPr>
          <p:cNvSpPr txBox="1"/>
          <p:nvPr/>
        </p:nvSpPr>
        <p:spPr>
          <a:xfrm>
            <a:off x="2665859" y="5327408"/>
            <a:ext cx="105028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err="1"/>
              <a:t>boud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769271-F1BC-4484-875C-21804CEF8591}"/>
              </a:ext>
            </a:extLst>
          </p:cNvPr>
          <p:cNvSpPr txBox="1"/>
          <p:nvPr/>
        </p:nvSpPr>
        <p:spPr>
          <a:xfrm>
            <a:off x="3746087" y="5286538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E037525-D957-4A02-8116-5F43C9E15C49}"/>
              </a:ext>
            </a:extLst>
          </p:cNvPr>
          <p:cNvSpPr txBox="1"/>
          <p:nvPr/>
        </p:nvSpPr>
        <p:spPr>
          <a:xfrm>
            <a:off x="3764391" y="5716203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B82891-2F2E-4D19-95DD-567871189C48}"/>
              </a:ext>
            </a:extLst>
          </p:cNvPr>
          <p:cNvSpPr txBox="1"/>
          <p:nvPr/>
        </p:nvSpPr>
        <p:spPr>
          <a:xfrm>
            <a:off x="2668911" y="5733590"/>
            <a:ext cx="105028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err="1"/>
              <a:t>boud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0AFFCD1-F853-4180-A7AB-2F2F3EE74D56}"/>
              </a:ext>
            </a:extLst>
          </p:cNvPr>
          <p:cNvSpPr txBox="1"/>
          <p:nvPr/>
        </p:nvSpPr>
        <p:spPr>
          <a:xfrm>
            <a:off x="1517124" y="5692289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ils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CD6AEC9C-4F4D-439D-9472-84AF6FDBAB7D}"/>
              </a:ext>
            </a:extLst>
          </p:cNvPr>
          <p:cNvSpPr txBox="1"/>
          <p:nvPr/>
        </p:nvSpPr>
        <p:spPr>
          <a:xfrm>
            <a:off x="4758386" y="2640318"/>
            <a:ext cx="997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ions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E47CF55A-00ED-42CB-91E4-C26BA8220C18}"/>
              </a:ext>
            </a:extLst>
          </p:cNvPr>
          <p:cNvSpPr txBox="1"/>
          <p:nvPr/>
        </p:nvSpPr>
        <p:spPr>
          <a:xfrm>
            <a:off x="5756082" y="2689603"/>
            <a:ext cx="83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accent6">
                    <a:lumMod val="75000"/>
                  </a:schemeClr>
                </a:solidFill>
              </a:rPr>
              <a:t>iez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3AEE45F-636D-4923-803D-732CDF659232}"/>
              </a:ext>
            </a:extLst>
          </p:cNvPr>
          <p:cNvSpPr txBox="1"/>
          <p:nvPr/>
        </p:nvSpPr>
        <p:spPr>
          <a:xfrm>
            <a:off x="6524625" y="2689603"/>
            <a:ext cx="1088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aient</a:t>
            </a:r>
          </a:p>
        </p:txBody>
      </p:sp>
      <p:sp>
        <p:nvSpPr>
          <p:cNvPr id="24" name="Espace réservé du pied de page 23">
            <a:extLst>
              <a:ext uri="{FF2B5EF4-FFF2-40B4-BE49-F238E27FC236}">
                <a16:creationId xmlns:a16="http://schemas.microsoft.com/office/drawing/2014/main" id="{8E2D57F2-DF6A-44D1-A049-0BE6C2D2B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4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72 -0.00069 L 0.08359 0.1173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1319 L 0.01849 0.17686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1" y="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00092 L -0.04492 0.24861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4" y="1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81 -0.00278 L -0.09258 0.32245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89" y="1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22222E-6 L -0.17695 0.38449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1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0417 L -0.23529 0.44514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49" y="2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build="allAtOnce"/>
      <p:bldP spid="9" grpId="0"/>
      <p:bldP spid="11" grpId="0"/>
      <p:bldP spid="11" grpId="1"/>
      <p:bldP spid="13" grpId="0"/>
      <p:bldP spid="13" grpId="1"/>
      <p:bldP spid="14" grpId="0"/>
      <p:bldP spid="15" grpId="0"/>
      <p:bldP spid="16" grpId="0"/>
      <p:bldP spid="16" grpId="1"/>
      <p:bldP spid="18" grpId="0"/>
      <p:bldP spid="18" grpId="1"/>
      <p:bldP spid="19" grpId="0"/>
      <p:bldP spid="20" grpId="0"/>
      <p:bldP spid="21" grpId="0"/>
      <p:bldP spid="21" grpId="1"/>
      <p:bldP spid="4" grpId="0"/>
      <p:bldP spid="4" grpId="1"/>
      <p:bldP spid="17" grpId="0"/>
      <p:bldP spid="22" grpId="0"/>
      <p:bldP spid="23" grpId="0"/>
      <p:bldP spid="23" grpId="1"/>
      <p:bldP spid="5" grpId="0"/>
      <p:bldP spid="6" grpId="0"/>
      <p:bldP spid="7" grpId="0"/>
      <p:bldP spid="7" grpId="1"/>
      <p:bldP spid="10" grpId="0"/>
      <p:bldP spid="10" grpId="1"/>
      <p:bldP spid="12" grpId="0"/>
      <p:bldP spid="30" grpId="0"/>
      <p:bldP spid="31" grpId="0"/>
      <p:bldP spid="31" grpId="1"/>
      <p:bldP spid="33" grpId="0"/>
      <p:bldP spid="33" grpId="1"/>
      <p:bldP spid="35" grpId="0"/>
      <p:bldP spid="3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5BC9FB2-FCCE-4F0E-B009-423D00DCE39B}"/>
              </a:ext>
            </a:extLst>
          </p:cNvPr>
          <p:cNvSpPr txBox="1"/>
          <p:nvPr/>
        </p:nvSpPr>
        <p:spPr>
          <a:xfrm>
            <a:off x="1456618" y="1254340"/>
            <a:ext cx="8921195" cy="1972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Conjugue à l’imparfait :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voler 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…………………..		nous ……………………….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………………….		vous ……………………….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……………………		ils …………………………..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82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648A0FB3-87EA-4876-BDB7-679C7BF5CC63}"/>
              </a:ext>
            </a:extLst>
          </p:cNvPr>
          <p:cNvSpPr txBox="1"/>
          <p:nvPr/>
        </p:nvSpPr>
        <p:spPr>
          <a:xfrm>
            <a:off x="1288614" y="1265392"/>
            <a:ext cx="8606947" cy="20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le texte si dessous, souligne les verbes à l’imparfait. Ils n’y sont pas tous.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me fallut longtemps pour comprendre d'où il venait.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petit prince, qui me posait beaucoup de questions, ne semblait jamais entendre les miennes.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4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lirons la suite du texte.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nous travaillerons encore sur l’imparfait.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C07D8E-44A2-4AB9-9AF0-7DEAE3AD2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140616" cy="916238"/>
          </a:xfrm>
        </p:spPr>
        <p:txBody>
          <a:bodyPr>
            <a:normAutofit fontScale="90000"/>
          </a:bodyPr>
          <a:lstStyle/>
          <a:p>
            <a:r>
              <a:rPr lang="fr-FR" dirty="0"/>
              <a:t>De la dernière séance de lecture, que vous revient-il?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15D810E-77B2-478F-853E-5D5C7E86F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632" y="1576137"/>
            <a:ext cx="10515600" cy="463215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L’aviateur dessine un mouton au Petit Prince.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Le Petit Prince est super content, l’aviateur est surpris.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61C353B-F7B4-4776-B9FB-E6B75CB327F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3004" y="966788"/>
            <a:ext cx="876761" cy="1114676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C483103-56FD-4501-9DC2-7A4291739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862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31571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Relire la leçon sur l’imparfait.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Copier les mots de la semaine.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27015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boa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apparition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beaucoup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magistral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peur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306705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Le ciel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65261" y="296950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ensuite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331987" y="3077619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digestion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mon avion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02435" y="4047234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bonhomme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hochait.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286773" y="4208996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Il disait.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507413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serpent 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stupeur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immobile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minuit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807218" y="453728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tomber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cela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89712" y="1359609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paresseux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dessiner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région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 crayon 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afin que 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planète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par hasard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7413144" y="4849587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alors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la géographie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peu à peu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16020" y="2469552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chez moi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explications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enfin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508733" y="4066435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4F4AB1-8B90-4A22-A23A-5502A4CD8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094" y="129298"/>
            <a:ext cx="10515600" cy="22077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le Petit Prince</a:t>
            </a:r>
          </a:p>
          <a:p>
            <a:pPr lvl="1">
              <a:lnSpc>
                <a:spcPct val="150000"/>
              </a:lnSpc>
            </a:pPr>
            <a:endParaRPr lang="fr-FR" dirty="0"/>
          </a:p>
          <a:p>
            <a:pPr lvl="1"/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F083840-F0F8-4A90-A18C-5922DFB905B1}"/>
              </a:ext>
            </a:extLst>
          </p:cNvPr>
          <p:cNvSpPr txBox="1"/>
          <p:nvPr/>
        </p:nvSpPr>
        <p:spPr>
          <a:xfrm>
            <a:off x="835094" y="1748909"/>
            <a:ext cx="1094510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dirty="0"/>
          </a:p>
          <a:p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69402F0-3548-430B-9F8C-C6717DC609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310" y="700063"/>
            <a:ext cx="4085264" cy="5832784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B63DBF4-7FC7-4EC0-B46E-FCD1DEDCD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440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2B7100-44AB-48AE-B30E-1F17EDF4E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 nous allons continuer ce travail.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76C06B3-09EB-40F2-A786-AE9B9AA3A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358" y="1825624"/>
            <a:ext cx="11153274" cy="4599239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L’objectif est toujours de se fabriquer une représentation mentale d’un texte mais surtout de comprendre les émotions des personnages.</a:t>
            </a:r>
          </a:p>
          <a:p>
            <a:pPr marL="0" indent="0">
              <a:lnSpc>
                <a:spcPct val="160000"/>
              </a:lnSpc>
              <a:buNone/>
            </a:pP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Rappel : ce texte est un roman : 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000" i="1" dirty="0">
                <a:latin typeface="Arial" panose="020B0604020202020204" pitchFamily="34" charset="0"/>
                <a:cs typeface="Arial" panose="020B0604020202020204" pitchFamily="34" charset="0"/>
              </a:rPr>
              <a:t>Œuvre d'imagination constituée par un récit en prose d'une certaine longueur, dont l'intérêt est dans la narration d'aventures pour comprendre les émotions des personnages.</a:t>
            </a:r>
            <a:endParaRPr lang="fr-FR" sz="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0EE3E93-3374-47E3-A0C8-1FC3703C2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48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de cantos arredondados 195">
            <a:extLst>
              <a:ext uri="{FF2B5EF4-FFF2-40B4-BE49-F238E27FC236}">
                <a16:creationId xmlns:a16="http://schemas.microsoft.com/office/drawing/2014/main" id="{F751CE3C-FF13-40F9-BBB5-1B04A03CDB5F}"/>
              </a:ext>
            </a:extLst>
          </p:cNvPr>
          <p:cNvSpPr/>
          <p:nvPr/>
        </p:nvSpPr>
        <p:spPr>
          <a:xfrm>
            <a:off x="9287558" y="5086053"/>
            <a:ext cx="1718353" cy="136430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0" name="Retângulo de cantos arredondados 195">
            <a:extLst>
              <a:ext uri="{FF2B5EF4-FFF2-40B4-BE49-F238E27FC236}">
                <a16:creationId xmlns:a16="http://schemas.microsoft.com/office/drawing/2014/main" id="{60122819-2007-428B-94E5-4D45E55CD665}"/>
              </a:ext>
            </a:extLst>
          </p:cNvPr>
          <p:cNvSpPr/>
          <p:nvPr/>
        </p:nvSpPr>
        <p:spPr>
          <a:xfrm>
            <a:off x="8317659" y="3522162"/>
            <a:ext cx="1718353" cy="136430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Retângulo de cantos arredondados 195">
            <a:extLst>
              <a:ext uri="{FF2B5EF4-FFF2-40B4-BE49-F238E27FC236}">
                <a16:creationId xmlns:a16="http://schemas.microsoft.com/office/drawing/2014/main" id="{3A531AED-4973-4267-B872-9D10A27209A4}"/>
              </a:ext>
            </a:extLst>
          </p:cNvPr>
          <p:cNvSpPr/>
          <p:nvPr/>
        </p:nvSpPr>
        <p:spPr>
          <a:xfrm>
            <a:off x="8357127" y="1851057"/>
            <a:ext cx="1718353" cy="136430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9" name="CaixaDeTexto 109">
            <a:extLst>
              <a:ext uri="{FF2B5EF4-FFF2-40B4-BE49-F238E27FC236}">
                <a16:creationId xmlns:a16="http://schemas.microsoft.com/office/drawing/2014/main" id="{6373B713-7C75-459C-8C71-72FE68C6D140}"/>
              </a:ext>
            </a:extLst>
          </p:cNvPr>
          <p:cNvSpPr txBox="1"/>
          <p:nvPr/>
        </p:nvSpPr>
        <p:spPr>
          <a:xfrm>
            <a:off x="8388913" y="1900200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indulgence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50261451-6013-44D3-AC04-6CF3C6710B0B}"/>
              </a:ext>
            </a:extLst>
          </p:cNvPr>
          <p:cNvSpPr/>
          <p:nvPr/>
        </p:nvSpPr>
        <p:spPr>
          <a:xfrm>
            <a:off x="6517266" y="815224"/>
            <a:ext cx="1718353" cy="136430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196552" cy="735764"/>
          </a:xfrm>
        </p:spPr>
        <p:txBody>
          <a:bodyPr>
            <a:normAutofit/>
          </a:bodyPr>
          <a:lstStyle/>
          <a:p>
            <a:r>
              <a:rPr lang="fr-FR" dirty="0"/>
              <a:t>Les mots difficiles :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394553" y="839154"/>
            <a:ext cx="6011990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comprendre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: verbe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se faire une idée claire des choses.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350381" y="2059580"/>
            <a:ext cx="7758680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avec indulgence :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expression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Facilité à excuser, à trouver des explications.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E6A0415-4895-43E8-AF73-458F2E59072F}"/>
              </a:ext>
            </a:extLst>
          </p:cNvPr>
          <p:cNvSpPr txBox="1"/>
          <p:nvPr/>
        </p:nvSpPr>
        <p:spPr>
          <a:xfrm>
            <a:off x="350381" y="3388201"/>
            <a:ext cx="7875134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/>
              <a:t>modestement </a:t>
            </a:r>
            <a:r>
              <a:rPr lang="fr-FR" sz="2800" dirty="0"/>
              <a:t>: adverbe</a:t>
            </a:r>
          </a:p>
          <a:p>
            <a:pPr>
              <a:lnSpc>
                <a:spcPct val="150000"/>
              </a:lnSpc>
            </a:pPr>
            <a:r>
              <a:rPr lang="fr-FR" sz="2800" dirty="0"/>
              <a:t>Qui est simple, sans faste ou sans éclat.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A54BCEC-6476-4C96-B399-2A1CE5370BED}"/>
              </a:ext>
            </a:extLst>
          </p:cNvPr>
          <p:cNvSpPr txBox="1"/>
          <p:nvPr/>
        </p:nvSpPr>
        <p:spPr>
          <a:xfrm>
            <a:off x="394553" y="4698878"/>
            <a:ext cx="8922345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/>
              <a:t>avion </a:t>
            </a:r>
            <a:r>
              <a:rPr lang="fr-FR" sz="2800" dirty="0"/>
              <a:t>: nom masculin</a:t>
            </a:r>
          </a:p>
          <a:p>
            <a:pPr>
              <a:lnSpc>
                <a:spcPct val="150000"/>
              </a:lnSpc>
            </a:pPr>
            <a:r>
              <a:rPr lang="fr-FR" sz="2800" dirty="0"/>
              <a:t>Appareil capable de se déplacer en l'air, plus lourd que l'air, muni d'ailes et d'un organe propulseur.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6BFACAC-3C8E-444D-9DA8-153C76CB1F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6569" y="2400761"/>
            <a:ext cx="941978" cy="71769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D6F4E40-49EF-4D08-8ADE-1233724E3A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80794" y="4097775"/>
            <a:ext cx="992082" cy="69555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B9704AE-01D5-4A49-91FB-414378B101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6156" y="1349254"/>
            <a:ext cx="1168983" cy="73551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4A1BEDE-1A83-4BA8-83D7-A83AF0CDBB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98466" y="5661576"/>
            <a:ext cx="1198458" cy="669298"/>
          </a:xfrm>
          <a:prstGeom prst="rect">
            <a:avLst/>
          </a:prstGeom>
        </p:spPr>
      </p:pic>
      <p:sp>
        <p:nvSpPr>
          <p:cNvPr id="17" name="CaixaDeTexto 109">
            <a:extLst>
              <a:ext uri="{FF2B5EF4-FFF2-40B4-BE49-F238E27FC236}">
                <a16:creationId xmlns:a16="http://schemas.microsoft.com/office/drawing/2014/main" id="{6B23B0C2-ABB9-46F8-B4AD-33CDAA882637}"/>
              </a:ext>
            </a:extLst>
          </p:cNvPr>
          <p:cNvSpPr txBox="1"/>
          <p:nvPr/>
        </p:nvSpPr>
        <p:spPr>
          <a:xfrm>
            <a:off x="6438329" y="860457"/>
            <a:ext cx="1742759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comprendre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CaixaDeTexto 109">
            <a:extLst>
              <a:ext uri="{FF2B5EF4-FFF2-40B4-BE49-F238E27FC236}">
                <a16:creationId xmlns:a16="http://schemas.microsoft.com/office/drawing/2014/main" id="{DECC82C5-4E11-4BD6-A3EF-36756F545082}"/>
              </a:ext>
            </a:extLst>
          </p:cNvPr>
          <p:cNvSpPr txBox="1"/>
          <p:nvPr/>
        </p:nvSpPr>
        <p:spPr>
          <a:xfrm>
            <a:off x="8278190" y="3611873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modestement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CaixaDeTexto 109">
            <a:extLst>
              <a:ext uri="{FF2B5EF4-FFF2-40B4-BE49-F238E27FC236}">
                <a16:creationId xmlns:a16="http://schemas.microsoft.com/office/drawing/2014/main" id="{85CB3C39-FF40-4B20-80FE-872D61D0C10E}"/>
              </a:ext>
            </a:extLst>
          </p:cNvPr>
          <p:cNvSpPr txBox="1"/>
          <p:nvPr/>
        </p:nvSpPr>
        <p:spPr>
          <a:xfrm>
            <a:off x="9208621" y="5131286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avion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41B6923-2B52-427D-A7BA-33A86FDDF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27898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0" grpId="0" animBg="1"/>
      <p:bldP spid="18" grpId="0" animBg="1"/>
      <p:bldP spid="19" grpId="0"/>
      <p:bldP spid="14" grpId="0" animBg="1"/>
      <p:bldP spid="2" grpId="0"/>
      <p:bldP spid="11" grpId="0" build="p"/>
      <p:bldP spid="13" grpId="0" build="p"/>
      <p:bldP spid="15" grpId="0" build="p"/>
      <p:bldP spid="16" grpId="0" build="p"/>
      <p:bldP spid="17" grpId="0"/>
      <p:bldP spid="21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4215A264-5944-442E-891F-C5726778E6F8}"/>
              </a:ext>
            </a:extLst>
          </p:cNvPr>
          <p:cNvSpPr/>
          <p:nvPr/>
        </p:nvSpPr>
        <p:spPr>
          <a:xfrm>
            <a:off x="7340935" y="4303832"/>
            <a:ext cx="1718353" cy="136430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457B9625-8765-42D6-ABA4-23E41CB806B8}"/>
              </a:ext>
            </a:extLst>
          </p:cNvPr>
          <p:cNvSpPr/>
          <p:nvPr/>
        </p:nvSpPr>
        <p:spPr>
          <a:xfrm>
            <a:off x="6481759" y="2441656"/>
            <a:ext cx="1718353" cy="136430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9" name="Retângulo de cantos arredondados 195">
            <a:extLst>
              <a:ext uri="{FF2B5EF4-FFF2-40B4-BE49-F238E27FC236}">
                <a16:creationId xmlns:a16="http://schemas.microsoft.com/office/drawing/2014/main" id="{5974168B-0B6E-4E74-8995-0F57AC62E9BB}"/>
              </a:ext>
            </a:extLst>
          </p:cNvPr>
          <p:cNvSpPr/>
          <p:nvPr/>
        </p:nvSpPr>
        <p:spPr>
          <a:xfrm>
            <a:off x="6517266" y="815224"/>
            <a:ext cx="1718353" cy="136430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>
            <a:normAutofit/>
          </a:bodyPr>
          <a:lstStyle/>
          <a:p>
            <a:r>
              <a:rPr lang="fr-FR" dirty="0"/>
              <a:t>Les mots difficiles :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08608" y="1191725"/>
            <a:ext cx="6029721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/>
              <a:t>irriter quelqu’un </a:t>
            </a:r>
            <a:r>
              <a:rPr lang="fr-FR" sz="2800" dirty="0"/>
              <a:t>: verbe</a:t>
            </a:r>
          </a:p>
          <a:p>
            <a:pPr>
              <a:lnSpc>
                <a:spcPct val="150000"/>
              </a:lnSpc>
            </a:pPr>
            <a:r>
              <a:rPr lang="fr-FR" sz="2800" dirty="0"/>
              <a:t>Mettre quelqu'un en colère, l'énerver.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394720" y="4692378"/>
            <a:ext cx="7758680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Une lueur du regard : expression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Expression vive et momentanée (du regard)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E6A0415-4895-43E8-AF73-458F2E59072F}"/>
              </a:ext>
            </a:extLst>
          </p:cNvPr>
          <p:cNvSpPr txBox="1"/>
          <p:nvPr/>
        </p:nvSpPr>
        <p:spPr>
          <a:xfrm>
            <a:off x="384021" y="2985651"/>
            <a:ext cx="7875134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lueur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: nom féminin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Lumière faible.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518C315-33F4-4F33-A0CB-49F92C84E4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1841" y="1321496"/>
            <a:ext cx="858447" cy="72806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D89D3A8-31B2-452A-AA17-2A9F8CF1F2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1841" y="3022622"/>
            <a:ext cx="878191" cy="67494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D610C34-ED9F-4CAB-8F62-1E26081664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09564" y="4830013"/>
            <a:ext cx="981094" cy="669772"/>
          </a:xfrm>
          <a:prstGeom prst="rect">
            <a:avLst/>
          </a:prstGeom>
        </p:spPr>
      </p:pic>
      <p:sp>
        <p:nvSpPr>
          <p:cNvPr id="10" name="CaixaDeTexto 109">
            <a:extLst>
              <a:ext uri="{FF2B5EF4-FFF2-40B4-BE49-F238E27FC236}">
                <a16:creationId xmlns:a16="http://schemas.microsoft.com/office/drawing/2014/main" id="{401BC001-BD7E-4DAA-AF42-153F1E7722B4}"/>
              </a:ext>
            </a:extLst>
          </p:cNvPr>
          <p:cNvSpPr txBox="1"/>
          <p:nvPr/>
        </p:nvSpPr>
        <p:spPr>
          <a:xfrm>
            <a:off x="6438329" y="86045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irriter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CaixaDeTexto 109">
            <a:extLst>
              <a:ext uri="{FF2B5EF4-FFF2-40B4-BE49-F238E27FC236}">
                <a16:creationId xmlns:a16="http://schemas.microsoft.com/office/drawing/2014/main" id="{30512447-0CBC-41BF-BE4C-B2C2E9FCBCDB}"/>
              </a:ext>
            </a:extLst>
          </p:cNvPr>
          <p:cNvSpPr txBox="1"/>
          <p:nvPr/>
        </p:nvSpPr>
        <p:spPr>
          <a:xfrm>
            <a:off x="6432419" y="25312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lueur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B5D09FA0-3E6E-4DCF-BCEA-B649417E436D}"/>
              </a:ext>
            </a:extLst>
          </p:cNvPr>
          <p:cNvSpPr txBox="1"/>
          <p:nvPr/>
        </p:nvSpPr>
        <p:spPr>
          <a:xfrm>
            <a:off x="7261998" y="4349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lueur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0E6E962-AF02-48F8-B9B9-556FDA4D2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1ABB71E-CFB7-4CAE-B1A7-F7BAEC047EAA}"/>
              </a:ext>
            </a:extLst>
          </p:cNvPr>
          <p:cNvSpPr txBox="1"/>
          <p:nvPr/>
        </p:nvSpPr>
        <p:spPr>
          <a:xfrm>
            <a:off x="394720" y="2967582"/>
            <a:ext cx="7875134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lueur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: nom féminin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Lumière faible.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2A69C686-771B-4F93-930A-080FFB0E36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2540" y="3004553"/>
            <a:ext cx="878191" cy="674942"/>
          </a:xfrm>
          <a:prstGeom prst="rect">
            <a:avLst/>
          </a:prstGeom>
        </p:spPr>
      </p:pic>
      <p:sp>
        <p:nvSpPr>
          <p:cNvPr id="20" name="CaixaDeTexto 109">
            <a:extLst>
              <a:ext uri="{FF2B5EF4-FFF2-40B4-BE49-F238E27FC236}">
                <a16:creationId xmlns:a16="http://schemas.microsoft.com/office/drawing/2014/main" id="{BB6D9D79-B0C6-4A45-B849-6E13E4C80256}"/>
              </a:ext>
            </a:extLst>
          </p:cNvPr>
          <p:cNvSpPr txBox="1"/>
          <p:nvPr/>
        </p:nvSpPr>
        <p:spPr>
          <a:xfrm>
            <a:off x="6443118" y="251315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lueur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98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 animBg="1"/>
      <p:bldP spid="9" grpId="0" animBg="1"/>
      <p:bldP spid="2" grpId="0"/>
      <p:bldP spid="11" grpId="0" build="p"/>
      <p:bldP spid="13" grpId="0" build="p"/>
      <p:bldP spid="15" grpId="0" build="p"/>
      <p:bldP spid="10" grpId="0"/>
      <p:bldP spid="14" grpId="0"/>
      <p:bldP spid="17" grpId="0"/>
      <p:bldP spid="18" grpId="0" build="p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ADD0F679-286A-43B7-863F-E44179E93B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51585" y="1320851"/>
            <a:ext cx="3940165" cy="4779871"/>
          </a:xfrm>
          <a:prstGeom prst="rect">
            <a:avLst/>
          </a:prstGeom>
        </p:spPr>
      </p:pic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8A90F0C-C6D1-46A0-8146-63B23CC76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74465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628010"/>
            <a:ext cx="10315074" cy="578531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me fallut longtemps pour comprendre d'où il venait.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petit prince, qui me posait beaucoup de questions, ne semblait jamais entendre les miennes. Ce sont des mots prononcés par hasard qui, peu à peu, m'ont tout révélé.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Ainsi, quand il aperçut pour la première fois mon avion (je ne dessinerai pas mon avion, c'est un dessin beaucoup trop compliqué pour moi) il me demanda :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5220" y="192224"/>
            <a:ext cx="383906" cy="64397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D9C09009-B088-4162-94A1-18F05F17C39C}"/>
              </a:ext>
            </a:extLst>
          </p:cNvPr>
          <p:cNvSpPr txBox="1"/>
          <p:nvPr/>
        </p:nvSpPr>
        <p:spPr>
          <a:xfrm>
            <a:off x="481263" y="258679"/>
            <a:ext cx="3043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Le texte 29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F88173E-016D-4263-A20D-5A2CFCEAC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780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13932</TotalTime>
  <Words>1203</Words>
  <Application>Microsoft Office PowerPoint</Application>
  <PresentationFormat>Grand écran</PresentationFormat>
  <Paragraphs>260</Paragraphs>
  <Slides>32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48" baseType="lpstr">
      <vt:lpstr>Arial Unicode MS</vt:lpstr>
      <vt:lpstr>Agency FB</vt:lpstr>
      <vt:lpstr>Arial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De la dernière séance de lecture, que vous revient-il?</vt:lpstr>
      <vt:lpstr>Présentation PowerPoint</vt:lpstr>
      <vt:lpstr>Aujourd’hui nous allons continuer ce travail.</vt:lpstr>
      <vt:lpstr>Les mots difficiles :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Les personnages?</vt:lpstr>
      <vt:lpstr>Présentation PowerPoint</vt:lpstr>
      <vt:lpstr>Présentation PowerPoint</vt:lpstr>
      <vt:lpstr>Hypothèses : </vt:lpstr>
      <vt:lpstr>Lecture entrainement.</vt:lpstr>
      <vt:lpstr>Les scores :</vt:lpstr>
      <vt:lpstr>Les mots invariables de la semaine : </vt:lpstr>
      <vt:lpstr>Regardons les un par un pour les photographier dans notre tête.</vt:lpstr>
      <vt:lpstr>Lecture rapide : chacun son tour</vt:lpstr>
      <vt:lpstr>Présentation PowerPoint</vt:lpstr>
      <vt:lpstr>Je vous les dicte :</vt:lpstr>
      <vt:lpstr>Correction :</vt:lpstr>
      <vt:lpstr>Rappel : L’imparfait est un temps du passé. - autrefois, avant, il y a longtemps - naguère, jadis - quand j’étais petit … Les terminaisons : ais – ais – ait – ions – iez - aient </vt:lpstr>
      <vt:lpstr> la conjugaison des verbes à l’imparfait</vt:lpstr>
      <vt:lpstr>Présentation PowerPoint</vt:lpstr>
      <vt:lpstr>Présentation PowerPoint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182</cp:revision>
  <dcterms:created xsi:type="dcterms:W3CDTF">2021-07-07T15:19:39Z</dcterms:created>
  <dcterms:modified xsi:type="dcterms:W3CDTF">2022-03-02T16:19:50Z</dcterms:modified>
</cp:coreProperties>
</file>