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3"/>
  </p:notesMasterIdLst>
  <p:sldIdLst>
    <p:sldId id="343" r:id="rId2"/>
    <p:sldId id="257" r:id="rId3"/>
    <p:sldId id="281" r:id="rId4"/>
    <p:sldId id="718" r:id="rId5"/>
    <p:sldId id="259" r:id="rId6"/>
    <p:sldId id="705" r:id="rId7"/>
    <p:sldId id="282" r:id="rId8"/>
    <p:sldId id="325" r:id="rId9"/>
    <p:sldId id="324" r:id="rId10"/>
    <p:sldId id="714" r:id="rId11"/>
    <p:sldId id="323" r:id="rId12"/>
    <p:sldId id="279" r:id="rId13"/>
    <p:sldId id="715" r:id="rId14"/>
    <p:sldId id="321" r:id="rId15"/>
    <p:sldId id="647" r:id="rId16"/>
    <p:sldId id="510" r:id="rId17"/>
    <p:sldId id="388" r:id="rId18"/>
    <p:sldId id="389" r:id="rId19"/>
    <p:sldId id="512" r:id="rId20"/>
    <p:sldId id="719" r:id="rId21"/>
    <p:sldId id="720" r:id="rId22"/>
    <p:sldId id="722" r:id="rId23"/>
    <p:sldId id="723" r:id="rId24"/>
    <p:sldId id="725" r:id="rId25"/>
    <p:sldId id="726" r:id="rId26"/>
    <p:sldId id="727" r:id="rId27"/>
    <p:sldId id="728" r:id="rId28"/>
    <p:sldId id="713" r:id="rId29"/>
    <p:sldId id="695" r:id="rId30"/>
    <p:sldId id="729" r:id="rId31"/>
    <p:sldId id="731" r:id="rId32"/>
    <p:sldId id="730" r:id="rId33"/>
    <p:sldId id="267" r:id="rId34"/>
    <p:sldId id="732" r:id="rId35"/>
    <p:sldId id="733" r:id="rId36"/>
    <p:sldId id="313" r:id="rId37"/>
    <p:sldId id="734" r:id="rId38"/>
    <p:sldId id="609" r:id="rId39"/>
    <p:sldId id="610" r:id="rId40"/>
    <p:sldId id="611" r:id="rId41"/>
    <p:sldId id="612" r:id="rId42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ine ledoux" initials="al" lastIdx="27" clrIdx="0">
    <p:extLst>
      <p:ext uri="{19B8F6BF-5375-455C-9EA6-DF929625EA0E}">
        <p15:presenceInfo xmlns:p15="http://schemas.microsoft.com/office/powerpoint/2012/main" userId="c8bab70ecb5fafe6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Style moye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636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61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1C945B-39A5-4DB4-B1A5-574DD76DFD25}" type="datetimeFigureOut">
              <a:rPr lang="fr-FR" smtClean="0"/>
              <a:t>02/03/2022</a:t>
            </a:fld>
            <a:endParaRPr lang="fr-FR" dirty="0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 dirty="0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F6604E-341A-4519-809B-E1568134DEE9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5296147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DAB6F0F-B100-404D-A594-882D708590D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E0C94CBD-9B86-483A-967A-FE6FC422286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714FBC5-7A8B-4900-9C85-0FD296B32B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24F7C8-AAD2-4F4F-91F3-D3A5176B5602}" type="datetime1">
              <a:rPr lang="fr-FR" smtClean="0"/>
              <a:t>02/03/2022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138BF6AE-EDA1-4BA4-B3AC-9529CE292A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C00004C-69AE-4543-8C94-C17AC4F6D9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5368812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3A28EC3-84D8-4032-AD17-2F47098824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261C4CA4-C498-4CD2-80FB-FF754B83F5D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5906C46-AD03-42DF-8957-D286EAE107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6E4323-FA07-42F9-86BC-D2A3D22DD388}" type="datetime1">
              <a:rPr lang="fr-FR" smtClean="0"/>
              <a:t>02/03/2022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CDC515FC-BEA7-48FA-A6DB-D9D364BE7E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EBD4A6E-D8CA-4370-9C65-8AAED5591B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764509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2349CC8C-C4AA-43F0-BD23-7240FE06B45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5A6AEA36-2C34-4616-8A0F-9F7DD178219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91FBD17-3999-44C0-B14C-3BCB85F7C0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1EF793-E134-404D-9DB3-9F17CA1D99C4}" type="datetime1">
              <a:rPr lang="fr-FR" smtClean="0"/>
              <a:t>02/03/2022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E3FC40F4-A67D-4FEC-BB81-0C39FE910B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A2636E5F-C438-4FE0-B3B1-703DBC3366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470438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F17AAF8-DF05-46EE-B472-546608ACB8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EED8FFD-5CF6-452A-95A1-4B1F85DBFEB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84BFF855-E999-4283-A833-23A5155D23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F1E33E-8CBA-4250-9E58-3A85F5B7E83B}" type="datetime1">
              <a:rPr lang="fr-FR" smtClean="0"/>
              <a:t>02/03/2022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F009FF0B-4502-45A4-BF9F-388BB83040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394FE35-A6A1-4820-ADDD-D1830C4C13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9005376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0962A0B-E786-4300-8CD1-7DE29CDD31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D2C54A0-F916-4E0F-BCBB-A2F024D94B1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8FF58586-786A-49D0-8F78-F5C8236AFD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A2AFE0-B27F-4FEC-BDEA-14A9C419F205}" type="datetime1">
              <a:rPr lang="fr-FR" smtClean="0"/>
              <a:t>02/03/2022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8704028-0553-4A43-B470-421D63E085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AD231F6-E175-47FD-A578-5E35A1B074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510496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DEBBA8E-387F-4BEE-9A5C-C5A021E87D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C340089-670A-44DC-9B21-A9BB7F7DDDF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4DC76ED8-04F3-4733-A721-56732E20B1F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B4335BB2-44CA-44C8-83B5-9B956A8A63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34C7E7-6FBE-4A1D-BA0D-C177637590A7}" type="datetime1">
              <a:rPr lang="fr-FR" smtClean="0"/>
              <a:t>02/03/2022</a:t>
            </a:fld>
            <a:endParaRPr lang="fr-FR" dirty="0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34326505-9CB1-4E62-A00F-D5AF507C9D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99FE55AD-BD3B-4E3B-9EC8-53730A083C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517943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FE70E86-6B92-4C47-9A63-821DAEA190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D0C7C42-A8E2-4E55-9E77-35C6A9B229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CCE53314-7A1A-44CE-88A7-C942247DF65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5810F398-8E57-4186-B94E-0D22D4E42A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B6376583-496C-48F3-BC20-141328BF395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61DEF66A-9709-47CB-90C5-4330F2CF85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C5E148-DCBB-4B20-BE65-04E81A0AA4D5}" type="datetime1">
              <a:rPr lang="fr-FR" smtClean="0"/>
              <a:t>02/03/2022</a:t>
            </a:fld>
            <a:endParaRPr lang="fr-FR" dirty="0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87860900-ABFD-4AC8-B724-751BD56674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E201324E-C3BA-4FC1-9A08-1AE33BBB14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22019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B0DAD87-408F-46D2-99E9-CE36A57116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EB798947-4EBE-47F7-9E78-0CAAD48DC0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80D424-CD77-421D-86C5-61B3B359EB19}" type="datetime1">
              <a:rPr lang="fr-FR" smtClean="0"/>
              <a:t>02/03/2022</a:t>
            </a:fld>
            <a:endParaRPr lang="fr-FR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4002BBFC-7A3D-407C-AB20-8DD37370AD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0FF9EB60-382E-469E-8BB6-F37BABAF43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1033602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A50A2D88-665A-4E9C-BC83-5755B89A0B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3DCB2E-F9A7-4107-927F-F36C950BC055}" type="datetime1">
              <a:rPr lang="fr-FR" smtClean="0"/>
              <a:t>02/03/2022</a:t>
            </a:fld>
            <a:endParaRPr lang="fr-FR" dirty="0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AF477C43-096E-45F8-8AB0-BC3220F081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9C2F0D7F-7E0E-4263-BAB6-4823394CAD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426573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F1DC728-CB44-4CF8-8011-0302E0655C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949F61C-389C-4186-BA2E-122812CB8C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B1BD9EC1-7D0A-405F-93F6-29EB878ED0C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56C1C02C-21AA-4EBC-891E-1A8DC597B5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B5B2A-8652-4CD0-B2BD-8E48C024FD45}" type="datetime1">
              <a:rPr lang="fr-FR" smtClean="0"/>
              <a:t>02/03/2022</a:t>
            </a:fld>
            <a:endParaRPr lang="fr-FR" dirty="0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B2FD5D96-B10D-42F7-8138-70E53A7C14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2C6450D5-A741-4B1C-A31A-B6A613B97D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5834512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9E46BD8-25F5-471D-9557-14B262094E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8705CE5B-7DED-4ECD-8E6C-97B004E620E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526595E8-A305-4648-B754-396E3B768C4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F6C9DD33-A6DE-4424-90C8-494D296429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B9CF4E-0F70-4DA6-8C6C-AE5D1130FE89}" type="datetime1">
              <a:rPr lang="fr-FR" smtClean="0"/>
              <a:t>02/03/2022</a:t>
            </a:fld>
            <a:endParaRPr lang="fr-FR" dirty="0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B8738339-AA99-47D7-823F-A79ADA2DA2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094AC332-9A75-4236-A480-B1F399585D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408159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3B2BAFF4-0459-414D-88F4-39E47F2D8A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1A8ED41F-ED98-4607-8853-56675B98903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377A596-7AFA-44FC-B3DF-6CAAC9D000B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F9B747-BD91-41A5-8BAB-EE6749414086}" type="datetime1">
              <a:rPr lang="fr-FR" smtClean="0"/>
              <a:t>02/03/2022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0FD743C0-BA24-4DEF-8A21-7562B2805D0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88BA955-1941-4ABE-8CC3-B43B8DB0E5E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600982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0F14924-574F-4232-8F06-D29E2ECB7DA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10489" y="667753"/>
            <a:ext cx="9144000" cy="1362325"/>
          </a:xfrm>
        </p:spPr>
        <p:txBody>
          <a:bodyPr>
            <a:normAutofit fontScale="90000"/>
          </a:bodyPr>
          <a:lstStyle/>
          <a:p>
            <a:r>
              <a:rPr lang="fr-FR" sz="6600" dirty="0">
                <a:latin typeface="Arial" panose="020B0604020202020204" pitchFamily="34" charset="0"/>
                <a:cs typeface="Arial" panose="020B0604020202020204" pitchFamily="34" charset="0"/>
              </a:rPr>
              <a:t>date</a:t>
            </a:r>
            <a:br>
              <a:rPr lang="fr-FR" sz="6600" dirty="0"/>
            </a:br>
            <a:endParaRPr lang="fr-FR" sz="6600" dirty="0">
              <a:solidFill>
                <a:srgbClr val="FF0000"/>
              </a:solidFill>
            </a:endParaRP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5C5A3FDE-59D0-4058-BC93-BA4EED8AFAF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924092"/>
            <a:ext cx="9144000" cy="2985249"/>
          </a:xfrm>
        </p:spPr>
        <p:txBody>
          <a:bodyPr>
            <a:normAutofit/>
          </a:bodyPr>
          <a:lstStyle/>
          <a:p>
            <a:endParaRPr lang="fr-FR" sz="4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FR" sz="4800" dirty="0">
                <a:latin typeface="Arial" panose="020B0604020202020204" pitchFamily="34" charset="0"/>
                <a:cs typeface="Arial" panose="020B0604020202020204" pitchFamily="34" charset="0"/>
              </a:rPr>
              <a:t>Texte 29 et 30</a:t>
            </a:r>
          </a:p>
          <a:p>
            <a:r>
              <a:rPr lang="fr-FR" sz="4800" dirty="0">
                <a:latin typeface="Arial" panose="020B0604020202020204" pitchFamily="34" charset="0"/>
                <a:cs typeface="Arial" panose="020B0604020202020204" pitchFamily="34" charset="0"/>
              </a:rPr>
              <a:t>Le petit Prince</a:t>
            </a:r>
          </a:p>
        </p:txBody>
      </p:sp>
      <p:cxnSp>
        <p:nvCxnSpPr>
          <p:cNvPr id="6" name="Connecteur droit 5">
            <a:extLst>
              <a:ext uri="{FF2B5EF4-FFF2-40B4-BE49-F238E27FC236}">
                <a16:creationId xmlns:a16="http://schemas.microsoft.com/office/drawing/2014/main" id="{B23EC4B5-2950-49EC-9837-4C09BCDB426E}"/>
              </a:ext>
            </a:extLst>
          </p:cNvPr>
          <p:cNvCxnSpPr/>
          <p:nvPr/>
        </p:nvCxnSpPr>
        <p:spPr>
          <a:xfrm>
            <a:off x="4724399" y="2477085"/>
            <a:ext cx="2803358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E0351F2C-B94C-42AF-90A4-BF11A1097F8B}"/>
              </a:ext>
            </a:extLst>
          </p:cNvPr>
          <p:cNvCxnSpPr/>
          <p:nvPr/>
        </p:nvCxnSpPr>
        <p:spPr>
          <a:xfrm>
            <a:off x="1419726" y="279484"/>
            <a:ext cx="0" cy="6460958"/>
          </a:xfrm>
          <a:prstGeom prst="line">
            <a:avLst/>
          </a:prstGeom>
          <a:ln>
            <a:solidFill>
              <a:srgbClr val="C853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ZoneTexte 10">
            <a:extLst>
              <a:ext uri="{FF2B5EF4-FFF2-40B4-BE49-F238E27FC236}">
                <a16:creationId xmlns:a16="http://schemas.microsoft.com/office/drawing/2014/main" id="{A69193A5-1634-4443-B437-E3B9112FDD39}"/>
              </a:ext>
            </a:extLst>
          </p:cNvPr>
          <p:cNvSpPr txBox="1"/>
          <p:nvPr/>
        </p:nvSpPr>
        <p:spPr>
          <a:xfrm>
            <a:off x="0" y="531628"/>
            <a:ext cx="171048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/>
              <a:t>NOM - Prénom</a:t>
            </a:r>
          </a:p>
          <a:p>
            <a:r>
              <a:rPr lang="fr-FR" sz="1600" dirty="0"/>
              <a:t>Classe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B4CF1636-40A1-401A-AE7A-51222AFF5D0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772274" y="945363"/>
            <a:ext cx="930730" cy="608997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2DFA2D1C-7A45-487A-992D-D0609BED72AB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41782" y="1831970"/>
            <a:ext cx="3198880" cy="4569147"/>
          </a:xfrm>
          <a:prstGeom prst="rect">
            <a:avLst/>
          </a:prstGeom>
        </p:spPr>
      </p:pic>
      <p:sp>
        <p:nvSpPr>
          <p:cNvPr id="9" name="Espace réservé du pied de page 8">
            <a:extLst>
              <a:ext uri="{FF2B5EF4-FFF2-40B4-BE49-F238E27FC236}">
                <a16:creationId xmlns:a16="http://schemas.microsoft.com/office/drawing/2014/main" id="{4AAA9BE5-8D1E-4FA9-AF6B-FA9237A3F0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047277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E92D30C-74E9-485F-98AC-0CC31D5570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1000" y="628010"/>
            <a:ext cx="10315074" cy="5785315"/>
          </a:xfrm>
        </p:spPr>
        <p:txBody>
          <a:bodyPr>
            <a:normAutofit fontScale="92500"/>
          </a:bodyPr>
          <a:lstStyle/>
          <a:p>
            <a:pPr marL="0" indent="0">
              <a:lnSpc>
                <a:spcPct val="20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Il me fallut longtemps pour comprendre d'où il venait.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Le petit prince, qui me posait beaucoup de questions, ne semblait jamais entendre les miennes. Ce sont des mots prononcés par hasard qui, peu à peu, m'ont tout révélé. 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Ainsi, quand il aperçut pour la première fois mon avion (je ne dessinerai pas mon avion, c'est un dessin beaucoup trop compliqué pour moi) il me demanda :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2474EB79-D1CE-4AAB-B62C-32198703577A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75220" y="192224"/>
            <a:ext cx="383906" cy="643971"/>
          </a:xfrm>
          <a:prstGeom prst="rect">
            <a:avLst/>
          </a:prstGeom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D9C09009-B088-4162-94A1-18F05F17C39C}"/>
              </a:ext>
            </a:extLst>
          </p:cNvPr>
          <p:cNvSpPr txBox="1"/>
          <p:nvPr/>
        </p:nvSpPr>
        <p:spPr>
          <a:xfrm>
            <a:off x="481263" y="258679"/>
            <a:ext cx="30439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Le texte 29</a:t>
            </a:r>
          </a:p>
        </p:txBody>
      </p:sp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5F88173E-016D-4263-A20D-5A2CFCEAC4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37808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DC74856E-1821-4ADD-A6E4-521E286B97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9284" y="645090"/>
            <a:ext cx="10940716" cy="5473874"/>
          </a:xfrm>
        </p:spPr>
        <p:txBody>
          <a:bodyPr>
            <a:normAutofit fontScale="92500" lnSpcReduction="10000"/>
          </a:bodyPr>
          <a:lstStyle/>
          <a:p>
            <a:pPr marL="0" indent="0">
              <a:lnSpc>
                <a:spcPct val="20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- Qu'est-ce que c'est que cette chose-là ?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- Ce n'est pas une chose. Ça vole. C'est un avion. C'est mon avion.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Et j'étais fier de lui apprendre que je volais. Alors il s'écria :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- Comment ! Tu es tombé du ciel ?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- Oui, fis-je modestement.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- Ah ! ça c'est drôle...</a:t>
            </a:r>
          </a:p>
          <a:p>
            <a:pPr>
              <a:lnSpc>
                <a:spcPct val="200000"/>
              </a:lnSpc>
            </a:pPr>
            <a:endParaRPr lang="fr-FR" dirty="0"/>
          </a:p>
        </p:txBody>
      </p:sp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72D4E94E-B00C-440E-A6FB-9DA27D43FF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06653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A0DBD1CB-4DF7-42B3-BF81-093CFFC5A9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0631" y="365761"/>
            <a:ext cx="11786418" cy="5771992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Et le petit prince eut un très joli éclat de rire qui m'irrita beaucoup. Je désire que l'on prenne mes malheurs au sérieux. Puis il ajouta :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- Alors, toi aussi tu viens du ciel ? De quelle planète es-tu ?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J'entrevis aussitôt une lueur, dans le mystère de sa présence, et j'interrogeai brusquement :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- Tu viens donc d'une autre planète ?</a:t>
            </a:r>
            <a:endParaRPr lang="fr-FR" sz="3200" dirty="0"/>
          </a:p>
        </p:txBody>
      </p:sp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4FDA67A1-911E-41FB-91D6-02B4E545B7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03744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161826"/>
            <a:ext cx="11353800" cy="4438874"/>
          </a:xfrm>
        </p:spPr>
        <p:txBody>
          <a:bodyPr>
            <a:normAutofit/>
          </a:bodyPr>
          <a:lstStyle/>
          <a:p>
            <a:pPr marL="0" indent="0">
              <a:lnSpc>
                <a:spcPct val="20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Mais il ne me répondit pas.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Il hochait la tête doucement tout en regardant mon avion :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- C'est vrai que, là-dessus, tu ne peux pas venir de bien loin...</a:t>
            </a:r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C9E5A41A-BBFF-4F70-8C15-926CC3CFE0EF}"/>
              </a:ext>
            </a:extLst>
          </p:cNvPr>
          <p:cNvSpPr txBox="1"/>
          <p:nvPr/>
        </p:nvSpPr>
        <p:spPr>
          <a:xfrm>
            <a:off x="8849638" y="5511508"/>
            <a:ext cx="19916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i="1" dirty="0">
                <a:latin typeface="Arial" panose="020B0604020202020204" pitchFamily="34" charset="0"/>
                <a:cs typeface="Arial" panose="020B0604020202020204" pitchFamily="34" charset="0"/>
              </a:rPr>
              <a:t>À suivre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62992C0E-F681-4B1B-AF3E-70370C9AEB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52245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2C6B766F-F9AE-4E04-AD5A-E592B613E68B}"/>
              </a:ext>
            </a:extLst>
          </p:cNvPr>
          <p:cNvSpPr txBox="1">
            <a:spLocks/>
          </p:cNvSpPr>
          <p:nvPr/>
        </p:nvSpPr>
        <p:spPr>
          <a:xfrm>
            <a:off x="519078" y="472702"/>
            <a:ext cx="9284368" cy="13830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3200" dirty="0"/>
              <a:t>Que se passe t-il? Les 3 Q-O – </a:t>
            </a:r>
            <a:r>
              <a:rPr lang="fr-FR" sz="3200" dirty="0">
                <a:solidFill>
                  <a:srgbClr val="FF0000"/>
                </a:solidFill>
              </a:rPr>
              <a:t>Je copie sur la feuille</a:t>
            </a:r>
          </a:p>
          <a:p>
            <a:endParaRPr lang="fr-FR" dirty="0"/>
          </a:p>
          <a:p>
            <a:endParaRPr lang="fr-FR" dirty="0"/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432072E2-F1F4-435B-BE58-369C3AB8D13E}"/>
              </a:ext>
            </a:extLst>
          </p:cNvPr>
          <p:cNvSpPr txBox="1"/>
          <p:nvPr/>
        </p:nvSpPr>
        <p:spPr>
          <a:xfrm>
            <a:off x="637400" y="1700364"/>
            <a:ext cx="88281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</a:t>
            </a:r>
            <a: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  <a:t>ui ? Le petit Prince et Antoine de Saint Exupéry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0628DB0F-53D7-4C26-84C9-1212C3AF27BA}"/>
              </a:ext>
            </a:extLst>
          </p:cNvPr>
          <p:cNvSpPr txBox="1"/>
          <p:nvPr/>
        </p:nvSpPr>
        <p:spPr>
          <a:xfrm>
            <a:off x="593558" y="2345380"/>
            <a:ext cx="10924123" cy="38904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</a:t>
            </a:r>
            <a: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  <a:t>uoi ? Le Petit Prince découvre ce qu’est un avion.</a:t>
            </a:r>
          </a:p>
          <a:p>
            <a:pPr>
              <a:lnSpc>
                <a:spcPct val="150000"/>
              </a:lnSpc>
            </a:pPr>
            <a: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  <a:t>L’aviateur est très fier de montrer son avion.</a:t>
            </a:r>
          </a:p>
          <a:p>
            <a:pPr>
              <a:lnSpc>
                <a:spcPct val="150000"/>
              </a:lnSpc>
            </a:pPr>
            <a: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  <a:t>L’aviateur adore son avion. Il se vexe un peu quand le Petit Prince se moque de son avion.</a:t>
            </a:r>
          </a:p>
          <a:p>
            <a:pPr>
              <a:lnSpc>
                <a:spcPct val="150000"/>
              </a:lnSpc>
            </a:pPr>
            <a:r>
              <a:rPr lang="fr-FR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</a:t>
            </a:r>
            <a: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  <a:t>uand ? En 1937</a:t>
            </a:r>
          </a:p>
          <a:p>
            <a:pPr>
              <a:lnSpc>
                <a:spcPct val="150000"/>
              </a:lnSpc>
            </a:pPr>
            <a:r>
              <a:rPr lang="fr-FR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  <a:t>ù? En plein milieu du désert du Sahara.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4C2654D3-4FF4-4DCB-AA44-F77C9728AB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417063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2" grpId="0"/>
      <p:bldP spid="6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CD0EFE2-749C-4C53-B977-7BE77EB1E3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Lecture entrainement.</a:t>
            </a:r>
          </a:p>
        </p:txBody>
      </p:sp>
      <p:pic>
        <p:nvPicPr>
          <p:cNvPr id="4" name="Espace réservé du contenu 3">
            <a:extLst>
              <a:ext uri="{FF2B5EF4-FFF2-40B4-BE49-F238E27FC236}">
                <a16:creationId xmlns:a16="http://schemas.microsoft.com/office/drawing/2014/main" id="{E9F5A2CC-C318-46B4-A999-4C2D1AADF17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81293" y="365125"/>
            <a:ext cx="1272507" cy="1272507"/>
          </a:xfrm>
          <a:prstGeom prst="rect">
            <a:avLst/>
          </a:prstGeom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32F34B31-6865-4261-8F15-84F8C9A1EEEC}"/>
              </a:ext>
            </a:extLst>
          </p:cNvPr>
          <p:cNvSpPr txBox="1"/>
          <p:nvPr/>
        </p:nvSpPr>
        <p:spPr>
          <a:xfrm>
            <a:off x="892342" y="3086100"/>
            <a:ext cx="65191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On échange au bout de 1 min</a:t>
            </a:r>
            <a:r>
              <a:rPr lang="fr-FR" dirty="0"/>
              <a:t>.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C2C91947-EA31-47AE-A760-7483DEFEA3ED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98582" y="1895475"/>
            <a:ext cx="2381250" cy="2381250"/>
          </a:xfrm>
          <a:prstGeom prst="rect">
            <a:avLst/>
          </a:prstGeom>
        </p:spPr>
      </p:pic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1055C45-73E5-46B6-A1E0-4CE3FD18F3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115365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B53B63C-D5EC-47DE-845D-B86C906B6C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Les mots invariables de la semaine : </a:t>
            </a: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56874CEF-5E01-4D9E-A1DF-747003FBB340}"/>
              </a:ext>
            </a:extLst>
          </p:cNvPr>
          <p:cNvSpPr txBox="1">
            <a:spLocks/>
          </p:cNvSpPr>
          <p:nvPr/>
        </p:nvSpPr>
        <p:spPr>
          <a:xfrm>
            <a:off x="1132189" y="3749033"/>
            <a:ext cx="10616211" cy="196112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fr-FR" sz="3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fr-FR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65ACC014-EA3C-4D0E-B3D4-B48C95FAD7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F51F8497-CAC8-4118-A804-1AFE4D6C635F}"/>
              </a:ext>
            </a:extLst>
          </p:cNvPr>
          <p:cNvSpPr txBox="1"/>
          <p:nvPr/>
        </p:nvSpPr>
        <p:spPr>
          <a:xfrm>
            <a:off x="3130208" y="1629802"/>
            <a:ext cx="4421360" cy="44034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fr-FR" sz="2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tout à coup</a:t>
            </a: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fr-FR" sz="2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tout à fait</a:t>
            </a: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fr-FR" sz="2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toutefois</a:t>
            </a: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fr-FR" sz="2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très</a:t>
            </a: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fr-FR" sz="2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trop</a:t>
            </a: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fr-FR" sz="2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vers (direction)</a:t>
            </a:r>
          </a:p>
        </p:txBody>
      </p:sp>
    </p:spTree>
    <p:extLst>
      <p:ext uri="{BB962C8B-B14F-4D97-AF65-F5344CB8AC3E}">
        <p14:creationId xmlns:p14="http://schemas.microsoft.com/office/powerpoint/2010/main" val="630800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50516AD6-A48E-47CB-A0E7-BD4189FB5F9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6238" y="1882385"/>
            <a:ext cx="3702584" cy="1540945"/>
          </a:xfrm>
        </p:spPr>
        <p:txBody>
          <a:bodyPr>
            <a:normAutofit fontScale="92500"/>
          </a:bodyPr>
          <a:lstStyle/>
          <a:p>
            <a:pPr marL="0" indent="0">
              <a:lnSpc>
                <a:spcPct val="150000"/>
              </a:lnSpc>
              <a:spcAft>
                <a:spcPts val="800"/>
              </a:spcAft>
              <a:buNone/>
            </a:pPr>
            <a:r>
              <a:rPr lang="fr-FR" sz="60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tout à coup</a:t>
            </a:r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D361BFD0-1C37-48F7-AFEC-6BA794D42D48}"/>
              </a:ext>
            </a:extLst>
          </p:cNvPr>
          <p:cNvSpPr txBox="1">
            <a:spLocks/>
          </p:cNvSpPr>
          <p:nvPr/>
        </p:nvSpPr>
        <p:spPr>
          <a:xfrm>
            <a:off x="516238" y="4409465"/>
            <a:ext cx="3954822" cy="13255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50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très</a:t>
            </a:r>
          </a:p>
        </p:txBody>
      </p:sp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3A9B01E4-FA42-4141-8297-B80758326C1A}"/>
              </a:ext>
            </a:extLst>
          </p:cNvPr>
          <p:cNvSpPr txBox="1">
            <a:spLocks/>
          </p:cNvSpPr>
          <p:nvPr/>
        </p:nvSpPr>
        <p:spPr>
          <a:xfrm>
            <a:off x="4471060" y="2971210"/>
            <a:ext cx="3409377" cy="12691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60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tout à fait</a:t>
            </a: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098851FD-1224-4C28-AEBA-86854FDD4DE7}"/>
              </a:ext>
            </a:extLst>
          </p:cNvPr>
          <p:cNvSpPr txBox="1">
            <a:spLocks/>
          </p:cNvSpPr>
          <p:nvPr/>
        </p:nvSpPr>
        <p:spPr>
          <a:xfrm>
            <a:off x="3547111" y="4317282"/>
            <a:ext cx="4063154" cy="13593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60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trop</a:t>
            </a:r>
          </a:p>
        </p:txBody>
      </p:sp>
      <p:sp>
        <p:nvSpPr>
          <p:cNvPr id="9" name="Espace réservé du contenu 2">
            <a:extLst>
              <a:ext uri="{FF2B5EF4-FFF2-40B4-BE49-F238E27FC236}">
                <a16:creationId xmlns:a16="http://schemas.microsoft.com/office/drawing/2014/main" id="{F5B6D707-D28A-45F5-91E1-5B9EC0D401F9}"/>
              </a:ext>
            </a:extLst>
          </p:cNvPr>
          <p:cNvSpPr txBox="1">
            <a:spLocks/>
          </p:cNvSpPr>
          <p:nvPr/>
        </p:nvSpPr>
        <p:spPr>
          <a:xfrm>
            <a:off x="8489416" y="1990077"/>
            <a:ext cx="3702584" cy="1325563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spcAft>
                <a:spcPts val="800"/>
              </a:spcAft>
              <a:buNone/>
            </a:pPr>
            <a:r>
              <a:rPr lang="fr-FR" sz="240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toutefois</a:t>
            </a:r>
          </a:p>
          <a:p>
            <a:pPr marL="0" indent="0">
              <a:lnSpc>
                <a:spcPct val="150000"/>
              </a:lnSpc>
              <a:spcAft>
                <a:spcPts val="800"/>
              </a:spcAft>
              <a:buNone/>
            </a:pPr>
            <a:r>
              <a:rPr lang="fr-FR" sz="5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10" name="Titre 1">
            <a:extLst>
              <a:ext uri="{FF2B5EF4-FFF2-40B4-BE49-F238E27FC236}">
                <a16:creationId xmlns:a16="http://schemas.microsoft.com/office/drawing/2014/main" id="{C6334A38-19C1-44AE-AB4F-25309EE6C2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Regardons les un par un pour les photographier dans notre tête.</a:t>
            </a:r>
          </a:p>
        </p:txBody>
      </p:sp>
      <p:sp>
        <p:nvSpPr>
          <p:cNvPr id="11" name="Espace réservé du contenu 2">
            <a:extLst>
              <a:ext uri="{FF2B5EF4-FFF2-40B4-BE49-F238E27FC236}">
                <a16:creationId xmlns:a16="http://schemas.microsoft.com/office/drawing/2014/main" id="{5C7EC427-DB7C-4684-AEF8-1AA84FFED0F7}"/>
              </a:ext>
            </a:extLst>
          </p:cNvPr>
          <p:cNvSpPr txBox="1">
            <a:spLocks/>
          </p:cNvSpPr>
          <p:nvPr/>
        </p:nvSpPr>
        <p:spPr>
          <a:xfrm>
            <a:off x="7720941" y="4375725"/>
            <a:ext cx="3497855" cy="12691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60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chez</a:t>
            </a:r>
          </a:p>
        </p:txBody>
      </p:sp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1EE8C3A2-A835-46E3-9AEF-56B4814FC7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686698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  <p:bldP spid="6" grpId="0"/>
      <p:bldP spid="7" grpId="0"/>
      <p:bldP spid="9" grpId="0"/>
      <p:bldP spid="10" grpId="0"/>
      <p:bldP spid="1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71DF8C1-E775-439B-B6A4-49A9D7227B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3367" y="145826"/>
            <a:ext cx="10515600" cy="1325563"/>
          </a:xfrm>
        </p:spPr>
        <p:txBody>
          <a:bodyPr/>
          <a:lstStyle/>
          <a:p>
            <a:r>
              <a:rPr lang="fr-FR" dirty="0"/>
              <a:t>Lecture rapide : chacun son tour</a:t>
            </a:r>
          </a:p>
        </p:txBody>
      </p:sp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46AF363D-9795-4F7C-B118-ED9CA91927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54045" y="1267137"/>
            <a:ext cx="3391894" cy="98192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4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tout à fait</a:t>
            </a:r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B2EB32F3-BEF7-4A4B-9F0A-FB0C51F27178}"/>
              </a:ext>
            </a:extLst>
          </p:cNvPr>
          <p:cNvSpPr txBox="1">
            <a:spLocks/>
          </p:cNvSpPr>
          <p:nvPr/>
        </p:nvSpPr>
        <p:spPr>
          <a:xfrm>
            <a:off x="412480" y="1785478"/>
            <a:ext cx="2368819" cy="84538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toutefois</a:t>
            </a:r>
          </a:p>
        </p:txBody>
      </p:sp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1D3D23FA-871F-443F-BE59-3C57F720B069}"/>
              </a:ext>
            </a:extLst>
          </p:cNvPr>
          <p:cNvSpPr txBox="1">
            <a:spLocks/>
          </p:cNvSpPr>
          <p:nvPr/>
        </p:nvSpPr>
        <p:spPr>
          <a:xfrm>
            <a:off x="2754788" y="1241880"/>
            <a:ext cx="2964899" cy="10173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b="1" dirty="0">
                <a:latin typeface="CrayonL" panose="00000500000000000000" pitchFamily="2" charset="0"/>
                <a:cs typeface="Arial" panose="020B0604020202020204" pitchFamily="34" charset="0"/>
              </a:rPr>
              <a:t>mais</a:t>
            </a: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DA4E737C-2A09-4865-8478-1AF54FE0A2AC}"/>
              </a:ext>
            </a:extLst>
          </p:cNvPr>
          <p:cNvSpPr txBox="1">
            <a:spLocks/>
          </p:cNvSpPr>
          <p:nvPr/>
        </p:nvSpPr>
        <p:spPr>
          <a:xfrm>
            <a:off x="746550" y="3252394"/>
            <a:ext cx="2298991" cy="10173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000" dirty="0">
                <a:latin typeface="Caveat" panose="00000500000000000000" pitchFamily="2" charset="0"/>
                <a:cs typeface="Arial" panose="020B0604020202020204" pitchFamily="34" charset="0"/>
              </a:rPr>
              <a:t>toutefois</a:t>
            </a:r>
          </a:p>
        </p:txBody>
      </p:sp>
      <p:sp>
        <p:nvSpPr>
          <p:cNvPr id="8" name="Espace réservé du contenu 2">
            <a:extLst>
              <a:ext uri="{FF2B5EF4-FFF2-40B4-BE49-F238E27FC236}">
                <a16:creationId xmlns:a16="http://schemas.microsoft.com/office/drawing/2014/main" id="{CD57077F-0A7C-4ED7-9674-BF2239CCA85A}"/>
              </a:ext>
            </a:extLst>
          </p:cNvPr>
          <p:cNvSpPr txBox="1">
            <a:spLocks/>
          </p:cNvSpPr>
          <p:nvPr/>
        </p:nvSpPr>
        <p:spPr>
          <a:xfrm>
            <a:off x="5830516" y="2381303"/>
            <a:ext cx="3302000" cy="9506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5400" dirty="0">
                <a:latin typeface="Baskerville Old Face" panose="02020602080505020303" pitchFamily="18" charset="0"/>
                <a:cs typeface="Arial" panose="020B0604020202020204" pitchFamily="34" charset="0"/>
              </a:rPr>
              <a:t>très</a:t>
            </a:r>
          </a:p>
        </p:txBody>
      </p:sp>
      <p:sp>
        <p:nvSpPr>
          <p:cNvPr id="9" name="Espace réservé du contenu 2">
            <a:extLst>
              <a:ext uri="{FF2B5EF4-FFF2-40B4-BE49-F238E27FC236}">
                <a16:creationId xmlns:a16="http://schemas.microsoft.com/office/drawing/2014/main" id="{85B2A665-4A71-4BE1-9F11-01BE6C4C2AA3}"/>
              </a:ext>
            </a:extLst>
          </p:cNvPr>
          <p:cNvSpPr txBox="1">
            <a:spLocks/>
          </p:cNvSpPr>
          <p:nvPr/>
        </p:nvSpPr>
        <p:spPr>
          <a:xfrm>
            <a:off x="2617067" y="2533615"/>
            <a:ext cx="2599674" cy="751940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tout à coup</a:t>
            </a:r>
          </a:p>
        </p:txBody>
      </p:sp>
      <p:sp>
        <p:nvSpPr>
          <p:cNvPr id="10" name="Espace réservé du contenu 2">
            <a:extLst>
              <a:ext uri="{FF2B5EF4-FFF2-40B4-BE49-F238E27FC236}">
                <a16:creationId xmlns:a16="http://schemas.microsoft.com/office/drawing/2014/main" id="{D1F12ED7-3FB1-4423-861A-DBF5DDFF2E2B}"/>
              </a:ext>
            </a:extLst>
          </p:cNvPr>
          <p:cNvSpPr txBox="1">
            <a:spLocks/>
          </p:cNvSpPr>
          <p:nvPr/>
        </p:nvSpPr>
        <p:spPr>
          <a:xfrm>
            <a:off x="8962598" y="1569778"/>
            <a:ext cx="2699019" cy="56299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vers</a:t>
            </a:r>
          </a:p>
        </p:txBody>
      </p:sp>
      <p:sp>
        <p:nvSpPr>
          <p:cNvPr id="11" name="Espace réservé du contenu 2">
            <a:extLst>
              <a:ext uri="{FF2B5EF4-FFF2-40B4-BE49-F238E27FC236}">
                <a16:creationId xmlns:a16="http://schemas.microsoft.com/office/drawing/2014/main" id="{070B3CB5-E5D8-4FE4-9201-A2F798266920}"/>
              </a:ext>
            </a:extLst>
          </p:cNvPr>
          <p:cNvSpPr txBox="1">
            <a:spLocks/>
          </p:cNvSpPr>
          <p:nvPr/>
        </p:nvSpPr>
        <p:spPr>
          <a:xfrm>
            <a:off x="244950" y="4308260"/>
            <a:ext cx="3235827" cy="8943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sitôt</a:t>
            </a:r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6B8FAE43-4160-4940-A5E2-10E3458AAEB7}"/>
              </a:ext>
            </a:extLst>
          </p:cNvPr>
          <p:cNvSpPr txBox="1">
            <a:spLocks/>
          </p:cNvSpPr>
          <p:nvPr/>
        </p:nvSpPr>
        <p:spPr>
          <a:xfrm>
            <a:off x="2462090" y="3955444"/>
            <a:ext cx="3153020" cy="96617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tout à coup</a:t>
            </a:r>
          </a:p>
        </p:txBody>
      </p:sp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D3FBA76B-75EE-45D4-86BE-B2DF09EB9F63}"/>
              </a:ext>
            </a:extLst>
          </p:cNvPr>
          <p:cNvSpPr txBox="1">
            <a:spLocks/>
          </p:cNvSpPr>
          <p:nvPr/>
        </p:nvSpPr>
        <p:spPr>
          <a:xfrm>
            <a:off x="5905006" y="3788427"/>
            <a:ext cx="3153020" cy="9245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très</a:t>
            </a:r>
          </a:p>
        </p:txBody>
      </p:sp>
      <p:sp>
        <p:nvSpPr>
          <p:cNvPr id="14" name="Espace réservé du contenu 2">
            <a:extLst>
              <a:ext uri="{FF2B5EF4-FFF2-40B4-BE49-F238E27FC236}">
                <a16:creationId xmlns:a16="http://schemas.microsoft.com/office/drawing/2014/main" id="{F086A9A7-F5B3-46A5-BBD0-072FDB83E40C}"/>
              </a:ext>
            </a:extLst>
          </p:cNvPr>
          <p:cNvSpPr txBox="1">
            <a:spLocks/>
          </p:cNvSpPr>
          <p:nvPr/>
        </p:nvSpPr>
        <p:spPr>
          <a:xfrm>
            <a:off x="8644284" y="3749016"/>
            <a:ext cx="2909792" cy="10033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tout à fait</a:t>
            </a:r>
          </a:p>
        </p:txBody>
      </p:sp>
      <p:sp>
        <p:nvSpPr>
          <p:cNvPr id="15" name="Espace réservé du contenu 2">
            <a:extLst>
              <a:ext uri="{FF2B5EF4-FFF2-40B4-BE49-F238E27FC236}">
                <a16:creationId xmlns:a16="http://schemas.microsoft.com/office/drawing/2014/main" id="{5B572CBA-7E1A-4C83-B8DC-6AAC4B9399B2}"/>
              </a:ext>
            </a:extLst>
          </p:cNvPr>
          <p:cNvSpPr txBox="1">
            <a:spLocks/>
          </p:cNvSpPr>
          <p:nvPr/>
        </p:nvSpPr>
        <p:spPr>
          <a:xfrm>
            <a:off x="475954" y="5201511"/>
            <a:ext cx="2389130" cy="8410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1">
                    <a:lumMod val="50000"/>
                  </a:schemeClr>
                </a:solidFill>
                <a:latin typeface="Bahnschrift Condensed" panose="020B0502040204020203" pitchFamily="34" charset="0"/>
                <a:cs typeface="Arial" panose="020B0604020202020204" pitchFamily="34" charset="0"/>
              </a:rPr>
              <a:t>rien </a:t>
            </a:r>
          </a:p>
        </p:txBody>
      </p:sp>
      <p:sp>
        <p:nvSpPr>
          <p:cNvPr id="17" name="Espace réservé du contenu 2">
            <a:extLst>
              <a:ext uri="{FF2B5EF4-FFF2-40B4-BE49-F238E27FC236}">
                <a16:creationId xmlns:a16="http://schemas.microsoft.com/office/drawing/2014/main" id="{FE58760D-B704-4983-912F-9BCE16199BAF}"/>
              </a:ext>
            </a:extLst>
          </p:cNvPr>
          <p:cNvSpPr txBox="1">
            <a:spLocks/>
          </p:cNvSpPr>
          <p:nvPr/>
        </p:nvSpPr>
        <p:spPr>
          <a:xfrm>
            <a:off x="2431717" y="5434028"/>
            <a:ext cx="3103070" cy="10145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toutefois</a:t>
            </a:r>
          </a:p>
        </p:txBody>
      </p:sp>
      <p:sp>
        <p:nvSpPr>
          <p:cNvPr id="18" name="Espace réservé du contenu 2">
            <a:extLst>
              <a:ext uri="{FF2B5EF4-FFF2-40B4-BE49-F238E27FC236}">
                <a16:creationId xmlns:a16="http://schemas.microsoft.com/office/drawing/2014/main" id="{39877AC0-AB57-43C4-BFB2-0EE49E769C45}"/>
              </a:ext>
            </a:extLst>
          </p:cNvPr>
          <p:cNvSpPr txBox="1">
            <a:spLocks/>
          </p:cNvSpPr>
          <p:nvPr/>
        </p:nvSpPr>
        <p:spPr>
          <a:xfrm>
            <a:off x="4988482" y="5093220"/>
            <a:ext cx="3758517" cy="10145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vers</a:t>
            </a:r>
          </a:p>
        </p:txBody>
      </p:sp>
      <p:sp>
        <p:nvSpPr>
          <p:cNvPr id="19" name="Espace réservé du contenu 2">
            <a:extLst>
              <a:ext uri="{FF2B5EF4-FFF2-40B4-BE49-F238E27FC236}">
                <a16:creationId xmlns:a16="http://schemas.microsoft.com/office/drawing/2014/main" id="{4D14FE6E-017C-4975-AA20-714C9A68E772}"/>
              </a:ext>
            </a:extLst>
          </p:cNvPr>
          <p:cNvSpPr txBox="1">
            <a:spLocks/>
          </p:cNvSpPr>
          <p:nvPr/>
        </p:nvSpPr>
        <p:spPr>
          <a:xfrm>
            <a:off x="8802347" y="2586659"/>
            <a:ext cx="2332642" cy="105356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trop</a:t>
            </a:r>
          </a:p>
        </p:txBody>
      </p:sp>
      <p:sp>
        <p:nvSpPr>
          <p:cNvPr id="20" name="Espace réservé du contenu 2">
            <a:extLst>
              <a:ext uri="{FF2B5EF4-FFF2-40B4-BE49-F238E27FC236}">
                <a16:creationId xmlns:a16="http://schemas.microsoft.com/office/drawing/2014/main" id="{C67F94BA-6ED9-4E5B-8FBD-FE4BC3C559F6}"/>
              </a:ext>
            </a:extLst>
          </p:cNvPr>
          <p:cNvSpPr txBox="1">
            <a:spLocks/>
          </p:cNvSpPr>
          <p:nvPr/>
        </p:nvSpPr>
        <p:spPr>
          <a:xfrm>
            <a:off x="8802347" y="4955028"/>
            <a:ext cx="2909792" cy="10145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trop</a:t>
            </a:r>
          </a:p>
        </p:txBody>
      </p:sp>
      <p:sp>
        <p:nvSpPr>
          <p:cNvPr id="16" name="Espace réservé du pied de page 15">
            <a:extLst>
              <a:ext uri="{FF2B5EF4-FFF2-40B4-BE49-F238E27FC236}">
                <a16:creationId xmlns:a16="http://schemas.microsoft.com/office/drawing/2014/main" id="{2C7F9687-0432-4EB2-8933-6619A8BD94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283760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7" grpId="0"/>
      <p:bldP spid="18" grpId="0"/>
      <p:bldP spid="19" grpId="0"/>
      <p:bldP spid="2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46AF363D-9795-4F7C-B118-ED9CA91927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27529" y="1468280"/>
            <a:ext cx="2469209" cy="72650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44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comme</a:t>
            </a:r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B2EB32F3-BEF7-4A4B-9F0A-FB0C51F27178}"/>
              </a:ext>
            </a:extLst>
          </p:cNvPr>
          <p:cNvSpPr txBox="1">
            <a:spLocks/>
          </p:cNvSpPr>
          <p:nvPr/>
        </p:nvSpPr>
        <p:spPr>
          <a:xfrm>
            <a:off x="3667476" y="387760"/>
            <a:ext cx="3557701" cy="84538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rien</a:t>
            </a:r>
          </a:p>
        </p:txBody>
      </p:sp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1D3D23FA-871F-443F-BE59-3C57F720B069}"/>
              </a:ext>
            </a:extLst>
          </p:cNvPr>
          <p:cNvSpPr txBox="1">
            <a:spLocks/>
          </p:cNvSpPr>
          <p:nvPr/>
        </p:nvSpPr>
        <p:spPr>
          <a:xfrm>
            <a:off x="624233" y="1147517"/>
            <a:ext cx="2551737" cy="10173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5400" b="1" dirty="0">
                <a:latin typeface="Calibri" panose="020F0502020204030204" pitchFamily="34" charset="0"/>
                <a:cs typeface="Calibri" panose="020F0502020204030204" pitchFamily="34" charset="0"/>
              </a:rPr>
              <a:t>vers</a:t>
            </a:r>
            <a:endParaRPr lang="fr-FR" sz="4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DA4E737C-2A09-4865-8478-1AF54FE0A2AC}"/>
              </a:ext>
            </a:extLst>
          </p:cNvPr>
          <p:cNvSpPr txBox="1">
            <a:spLocks/>
          </p:cNvSpPr>
          <p:nvPr/>
        </p:nvSpPr>
        <p:spPr>
          <a:xfrm>
            <a:off x="846123" y="2621168"/>
            <a:ext cx="2298991" cy="10173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000" dirty="0">
                <a:latin typeface="Bahnschrift SemiLight" panose="020B0502040204020203" pitchFamily="34" charset="0"/>
                <a:cs typeface="Arial" panose="020B0604020202020204" pitchFamily="34" charset="0"/>
              </a:rPr>
              <a:t>sur</a:t>
            </a:r>
          </a:p>
        </p:txBody>
      </p:sp>
      <p:sp>
        <p:nvSpPr>
          <p:cNvPr id="8" name="Espace réservé du contenu 2">
            <a:extLst>
              <a:ext uri="{FF2B5EF4-FFF2-40B4-BE49-F238E27FC236}">
                <a16:creationId xmlns:a16="http://schemas.microsoft.com/office/drawing/2014/main" id="{CD57077F-0A7C-4ED7-9674-BF2239CCA85A}"/>
              </a:ext>
            </a:extLst>
          </p:cNvPr>
          <p:cNvSpPr txBox="1">
            <a:spLocks/>
          </p:cNvSpPr>
          <p:nvPr/>
        </p:nvSpPr>
        <p:spPr>
          <a:xfrm>
            <a:off x="6353949" y="2524901"/>
            <a:ext cx="2469209" cy="9692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5400" dirty="0">
                <a:solidFill>
                  <a:schemeClr val="accent6">
                    <a:lumMod val="75000"/>
                  </a:schemeClr>
                </a:solidFill>
                <a:latin typeface="Baskerville Old Face" panose="02020602080505020303" pitchFamily="18" charset="0"/>
                <a:cs typeface="Arial" panose="020B0604020202020204" pitchFamily="34" charset="0"/>
              </a:rPr>
              <a:t>selon</a:t>
            </a:r>
          </a:p>
        </p:txBody>
      </p:sp>
      <p:sp>
        <p:nvSpPr>
          <p:cNvPr id="9" name="Espace réservé du contenu 2">
            <a:extLst>
              <a:ext uri="{FF2B5EF4-FFF2-40B4-BE49-F238E27FC236}">
                <a16:creationId xmlns:a16="http://schemas.microsoft.com/office/drawing/2014/main" id="{85B2A665-4A71-4BE1-9F11-01BE6C4C2AA3}"/>
              </a:ext>
            </a:extLst>
          </p:cNvPr>
          <p:cNvSpPr txBox="1">
            <a:spLocks/>
          </p:cNvSpPr>
          <p:nvPr/>
        </p:nvSpPr>
        <p:spPr>
          <a:xfrm>
            <a:off x="3312205" y="1468950"/>
            <a:ext cx="2298991" cy="618944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soudain</a:t>
            </a:r>
            <a:r>
              <a:rPr lang="fr-FR" sz="44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10" name="Espace réservé du contenu 2">
            <a:extLst>
              <a:ext uri="{FF2B5EF4-FFF2-40B4-BE49-F238E27FC236}">
                <a16:creationId xmlns:a16="http://schemas.microsoft.com/office/drawing/2014/main" id="{D1F12ED7-3FB1-4423-861A-DBF5DDFF2E2B}"/>
              </a:ext>
            </a:extLst>
          </p:cNvPr>
          <p:cNvSpPr txBox="1">
            <a:spLocks/>
          </p:cNvSpPr>
          <p:nvPr/>
        </p:nvSpPr>
        <p:spPr>
          <a:xfrm>
            <a:off x="4642121" y="3777611"/>
            <a:ext cx="3103069" cy="5629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800" b="1" dirty="0">
                <a:latin typeface="CrayonL" panose="00000500000000000000" pitchFamily="2" charset="0"/>
                <a:cs typeface="Arial" panose="020B0604020202020204" pitchFamily="34" charset="0"/>
              </a:rPr>
              <a:t>très</a:t>
            </a:r>
          </a:p>
        </p:txBody>
      </p:sp>
      <p:sp>
        <p:nvSpPr>
          <p:cNvPr id="11" name="Espace réservé du contenu 2">
            <a:extLst>
              <a:ext uri="{FF2B5EF4-FFF2-40B4-BE49-F238E27FC236}">
                <a16:creationId xmlns:a16="http://schemas.microsoft.com/office/drawing/2014/main" id="{070B3CB5-E5D8-4FE4-9201-A2F798266920}"/>
              </a:ext>
            </a:extLst>
          </p:cNvPr>
          <p:cNvSpPr txBox="1">
            <a:spLocks/>
          </p:cNvSpPr>
          <p:nvPr/>
        </p:nvSpPr>
        <p:spPr>
          <a:xfrm>
            <a:off x="565596" y="3913033"/>
            <a:ext cx="3235827" cy="8943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rgbClr val="C00000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toujours</a:t>
            </a:r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6B8FAE43-4160-4940-A5E2-10E3458AAEB7}"/>
              </a:ext>
            </a:extLst>
          </p:cNvPr>
          <p:cNvSpPr txBox="1">
            <a:spLocks/>
          </p:cNvSpPr>
          <p:nvPr/>
        </p:nvSpPr>
        <p:spPr>
          <a:xfrm>
            <a:off x="3165767" y="2744273"/>
            <a:ext cx="3153020" cy="96617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donc</a:t>
            </a:r>
          </a:p>
        </p:txBody>
      </p:sp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D3FBA76B-75EE-45D4-86BE-B2DF09EB9F63}"/>
              </a:ext>
            </a:extLst>
          </p:cNvPr>
          <p:cNvSpPr txBox="1">
            <a:spLocks/>
          </p:cNvSpPr>
          <p:nvPr/>
        </p:nvSpPr>
        <p:spPr>
          <a:xfrm>
            <a:off x="7634614" y="387760"/>
            <a:ext cx="3251240" cy="924573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5400" dirty="0">
                <a:solidFill>
                  <a:schemeClr val="accent1">
                    <a:lumMod val="50000"/>
                  </a:schemeClr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tout à coup</a:t>
            </a:r>
          </a:p>
        </p:txBody>
      </p:sp>
      <p:sp>
        <p:nvSpPr>
          <p:cNvPr id="14" name="Espace réservé du contenu 2">
            <a:extLst>
              <a:ext uri="{FF2B5EF4-FFF2-40B4-BE49-F238E27FC236}">
                <a16:creationId xmlns:a16="http://schemas.microsoft.com/office/drawing/2014/main" id="{F086A9A7-F5B3-46A5-BBD0-072FDB83E40C}"/>
              </a:ext>
            </a:extLst>
          </p:cNvPr>
          <p:cNvSpPr txBox="1">
            <a:spLocks/>
          </p:cNvSpPr>
          <p:nvPr/>
        </p:nvSpPr>
        <p:spPr>
          <a:xfrm>
            <a:off x="8962598" y="3849906"/>
            <a:ext cx="2298991" cy="10033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tard</a:t>
            </a:r>
          </a:p>
        </p:txBody>
      </p:sp>
      <p:sp>
        <p:nvSpPr>
          <p:cNvPr id="15" name="Espace réservé du contenu 2">
            <a:extLst>
              <a:ext uri="{FF2B5EF4-FFF2-40B4-BE49-F238E27FC236}">
                <a16:creationId xmlns:a16="http://schemas.microsoft.com/office/drawing/2014/main" id="{5B572CBA-7E1A-4C83-B8DC-6AAC4B9399B2}"/>
              </a:ext>
            </a:extLst>
          </p:cNvPr>
          <p:cNvSpPr txBox="1">
            <a:spLocks/>
          </p:cNvSpPr>
          <p:nvPr/>
        </p:nvSpPr>
        <p:spPr>
          <a:xfrm>
            <a:off x="776637" y="5164473"/>
            <a:ext cx="2389130" cy="8410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1">
                    <a:lumMod val="50000"/>
                  </a:schemeClr>
                </a:solidFill>
                <a:latin typeface="Bahnschrift Condensed" panose="020B0502040204020203" pitchFamily="34" charset="0"/>
                <a:cs typeface="Arial" panose="020B0604020202020204" pitchFamily="34" charset="0"/>
              </a:rPr>
              <a:t>sauf</a:t>
            </a:r>
          </a:p>
        </p:txBody>
      </p:sp>
      <p:sp>
        <p:nvSpPr>
          <p:cNvPr id="17" name="Espace réservé du contenu 2">
            <a:extLst>
              <a:ext uri="{FF2B5EF4-FFF2-40B4-BE49-F238E27FC236}">
                <a16:creationId xmlns:a16="http://schemas.microsoft.com/office/drawing/2014/main" id="{FE58760D-B704-4983-912F-9BCE16199BAF}"/>
              </a:ext>
            </a:extLst>
          </p:cNvPr>
          <p:cNvSpPr txBox="1">
            <a:spLocks/>
          </p:cNvSpPr>
          <p:nvPr/>
        </p:nvSpPr>
        <p:spPr>
          <a:xfrm>
            <a:off x="3483280" y="5352637"/>
            <a:ext cx="3103070" cy="10145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mais</a:t>
            </a:r>
          </a:p>
        </p:txBody>
      </p:sp>
      <p:sp>
        <p:nvSpPr>
          <p:cNvPr id="18" name="Espace réservé du contenu 2">
            <a:extLst>
              <a:ext uri="{FF2B5EF4-FFF2-40B4-BE49-F238E27FC236}">
                <a16:creationId xmlns:a16="http://schemas.microsoft.com/office/drawing/2014/main" id="{39877AC0-AB57-43C4-BFB2-0EE49E769C45}"/>
              </a:ext>
            </a:extLst>
          </p:cNvPr>
          <p:cNvSpPr txBox="1">
            <a:spLocks/>
          </p:cNvSpPr>
          <p:nvPr/>
        </p:nvSpPr>
        <p:spPr>
          <a:xfrm>
            <a:off x="6010375" y="5056963"/>
            <a:ext cx="3192479" cy="10145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tout à fait</a:t>
            </a:r>
          </a:p>
        </p:txBody>
      </p:sp>
      <p:sp>
        <p:nvSpPr>
          <p:cNvPr id="19" name="Espace réservé du contenu 2">
            <a:extLst>
              <a:ext uri="{FF2B5EF4-FFF2-40B4-BE49-F238E27FC236}">
                <a16:creationId xmlns:a16="http://schemas.microsoft.com/office/drawing/2014/main" id="{4D14FE6E-017C-4975-AA20-714C9A68E772}"/>
              </a:ext>
            </a:extLst>
          </p:cNvPr>
          <p:cNvSpPr txBox="1">
            <a:spLocks/>
          </p:cNvSpPr>
          <p:nvPr/>
        </p:nvSpPr>
        <p:spPr>
          <a:xfrm>
            <a:off x="9202854" y="2241743"/>
            <a:ext cx="2332642" cy="105356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chez</a:t>
            </a:r>
          </a:p>
        </p:txBody>
      </p:sp>
      <p:sp>
        <p:nvSpPr>
          <p:cNvPr id="20" name="Espace réservé du contenu 2">
            <a:extLst>
              <a:ext uri="{FF2B5EF4-FFF2-40B4-BE49-F238E27FC236}">
                <a16:creationId xmlns:a16="http://schemas.microsoft.com/office/drawing/2014/main" id="{C67F94BA-6ED9-4E5B-8FBD-FE4BC3C559F6}"/>
              </a:ext>
            </a:extLst>
          </p:cNvPr>
          <p:cNvSpPr txBox="1">
            <a:spLocks/>
          </p:cNvSpPr>
          <p:nvPr/>
        </p:nvSpPr>
        <p:spPr>
          <a:xfrm>
            <a:off x="9430958" y="4908934"/>
            <a:ext cx="2909792" cy="10145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trop</a:t>
            </a:r>
          </a:p>
        </p:txBody>
      </p:sp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9564FDAD-92C7-4399-9E2C-B93C6FBBED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261099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7" grpId="0"/>
      <p:bldP spid="18" grpId="0"/>
      <p:bldP spid="19" grpId="0"/>
      <p:bldP spid="2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7B41B47-2347-4737-A023-BFB42ABEF0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6250" y="281953"/>
            <a:ext cx="10515600" cy="928010"/>
          </a:xfrm>
        </p:spPr>
        <p:txBody>
          <a:bodyPr>
            <a:noAutofit/>
          </a:bodyPr>
          <a:lstStyle/>
          <a:p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Rappel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26B0763F-253A-41EE-B0FC-964DB5073E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6250" y="1209963"/>
            <a:ext cx="10515600" cy="928009"/>
          </a:xfrm>
        </p:spPr>
        <p:txBody>
          <a:bodyPr>
            <a:normAutofit/>
          </a:bodyPr>
          <a:lstStyle/>
          <a:p>
            <a:pPr>
              <a:lnSpc>
                <a:spcPct val="160000"/>
              </a:lnSpc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De la dernière séance, que vous revient-il ?</a:t>
            </a:r>
          </a:p>
        </p:txBody>
      </p:sp>
      <p:sp>
        <p:nvSpPr>
          <p:cNvPr id="6" name="Espace réservé du contenu 3">
            <a:extLst>
              <a:ext uri="{FF2B5EF4-FFF2-40B4-BE49-F238E27FC236}">
                <a16:creationId xmlns:a16="http://schemas.microsoft.com/office/drawing/2014/main" id="{C8E61FD7-BB94-4DB8-B482-1F2DD24D5515}"/>
              </a:ext>
            </a:extLst>
          </p:cNvPr>
          <p:cNvSpPr txBox="1">
            <a:spLocks/>
          </p:cNvSpPr>
          <p:nvPr/>
        </p:nvSpPr>
        <p:spPr>
          <a:xfrm>
            <a:off x="401546" y="2194649"/>
            <a:ext cx="11422153" cy="438139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fr-FR" sz="3200" dirty="0"/>
              <a:t>On a lu le petit Prince.</a:t>
            </a:r>
          </a:p>
          <a:p>
            <a:pPr>
              <a:lnSpc>
                <a:spcPct val="150000"/>
              </a:lnSpc>
            </a:pPr>
            <a:r>
              <a:rPr lang="fr-FR" sz="3200" dirty="0"/>
              <a:t>On a révisé l’imparfait et travailler les mots de la semaine.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059C8C59-11C1-49B0-B672-2BDC7F47CD0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204451" y="1153286"/>
            <a:ext cx="330113" cy="542164"/>
          </a:xfrm>
          <a:prstGeom prst="rect">
            <a:avLst/>
          </a:prstGeom>
        </p:spPr>
      </p:pic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54C704C-F07B-4DC3-9AEE-7DE9106334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335279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  <p:bldP spid="6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7D80202-55EA-440D-9C79-ACBDCF2B61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dirty="0"/>
              <a:t>Les mots pour parler des émotions :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9A641321-D0BE-4B5A-B9A9-1FFCBC5A03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4EA10527-8283-4CA4-811F-5D4FCEFDFAE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lnSpc>
                <a:spcPct val="20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La langue française est riche.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Il existe de nombreux mots pour exprimer des sentiments et des émotions ! Les connaitre permet de varier le vocabulaire, mais aussi de nuancer, de préciser ses sentiments. 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Voici quelques exemples : </a:t>
            </a:r>
          </a:p>
        </p:txBody>
      </p:sp>
    </p:spTree>
    <p:extLst>
      <p:ext uri="{BB962C8B-B14F-4D97-AF65-F5344CB8AC3E}">
        <p14:creationId xmlns:p14="http://schemas.microsoft.com/office/powerpoint/2010/main" val="40257569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532E3EE-A233-4DB5-9F35-A61895E2B7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La joie :</a:t>
            </a:r>
          </a:p>
        </p:txBody>
      </p:sp>
      <p:graphicFrame>
        <p:nvGraphicFramePr>
          <p:cNvPr id="5" name="Tableau 5">
            <a:extLst>
              <a:ext uri="{FF2B5EF4-FFF2-40B4-BE49-F238E27FC236}">
                <a16:creationId xmlns:a16="http://schemas.microsoft.com/office/drawing/2014/main" id="{896C0FD1-EA82-40E4-A717-C4D78E9998E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55279857"/>
              </p:ext>
            </p:extLst>
          </p:nvPr>
        </p:nvGraphicFramePr>
        <p:xfrm>
          <a:off x="1629624" y="1825625"/>
          <a:ext cx="9724173" cy="42460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42788">
                  <a:extLst>
                    <a:ext uri="{9D8B030D-6E8A-4147-A177-3AD203B41FA5}">
                      <a16:colId xmlns:a16="http://schemas.microsoft.com/office/drawing/2014/main" val="2557524351"/>
                    </a:ext>
                  </a:extLst>
                </a:gridCol>
                <a:gridCol w="3376186">
                  <a:extLst>
                    <a:ext uri="{9D8B030D-6E8A-4147-A177-3AD203B41FA5}">
                      <a16:colId xmlns:a16="http://schemas.microsoft.com/office/drawing/2014/main" val="1764968521"/>
                    </a:ext>
                  </a:extLst>
                </a:gridCol>
                <a:gridCol w="3505199">
                  <a:extLst>
                    <a:ext uri="{9D8B030D-6E8A-4147-A177-3AD203B41FA5}">
                      <a16:colId xmlns:a16="http://schemas.microsoft.com/office/drawing/2014/main" val="34980401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Verbes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noms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Adjectifs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366835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fr-FR" sz="24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Sourire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fr-FR" sz="24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Rire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fr-FR" sz="24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S’illuminer de joie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fr-FR" sz="24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Rayonner de joie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joie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satisfaction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bonheur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gaieté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allégresse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joyeux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content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ravi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enchanté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comblé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heureux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satisfait ….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9664453"/>
                  </a:ext>
                </a:extLst>
              </a:tr>
            </a:tbl>
          </a:graphicData>
        </a:graphic>
      </p:graphicFrame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5B0E4D78-0802-4459-9306-6907000738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E1DA751A-3849-4895-8124-B7DD2D036F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305673" y="339673"/>
            <a:ext cx="1201282" cy="12012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740194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532E3EE-A233-4DB5-9F35-A61895E2B7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La tristesse :</a:t>
            </a:r>
          </a:p>
        </p:txBody>
      </p:sp>
      <p:graphicFrame>
        <p:nvGraphicFramePr>
          <p:cNvPr id="5" name="Tableau 5">
            <a:extLst>
              <a:ext uri="{FF2B5EF4-FFF2-40B4-BE49-F238E27FC236}">
                <a16:creationId xmlns:a16="http://schemas.microsoft.com/office/drawing/2014/main" id="{896C0FD1-EA82-40E4-A717-C4D78E9998E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84466859"/>
              </p:ext>
            </p:extLst>
          </p:nvPr>
        </p:nvGraphicFramePr>
        <p:xfrm>
          <a:off x="1629624" y="1825625"/>
          <a:ext cx="9542353" cy="36974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60968">
                  <a:extLst>
                    <a:ext uri="{9D8B030D-6E8A-4147-A177-3AD203B41FA5}">
                      <a16:colId xmlns:a16="http://schemas.microsoft.com/office/drawing/2014/main" val="2557524351"/>
                    </a:ext>
                  </a:extLst>
                </a:gridCol>
                <a:gridCol w="3376186">
                  <a:extLst>
                    <a:ext uri="{9D8B030D-6E8A-4147-A177-3AD203B41FA5}">
                      <a16:colId xmlns:a16="http://schemas.microsoft.com/office/drawing/2014/main" val="1764968521"/>
                    </a:ext>
                  </a:extLst>
                </a:gridCol>
                <a:gridCol w="3505199">
                  <a:extLst>
                    <a:ext uri="{9D8B030D-6E8A-4147-A177-3AD203B41FA5}">
                      <a16:colId xmlns:a16="http://schemas.microsoft.com/office/drawing/2014/main" val="34980401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Verbes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noms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Adjectifs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366835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fr-FR" sz="24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regretter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fr-FR" sz="24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pleurer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fr-FR" sz="24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gémir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fr-FR" sz="24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 lamenter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fr-FR" sz="24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déplorer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chagrin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peine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regret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douleur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désespoir…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chagriné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peiné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inconsolable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triste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désespéré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abattu ….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9664453"/>
                  </a:ext>
                </a:extLst>
              </a:tr>
            </a:tbl>
          </a:graphicData>
        </a:graphic>
      </p:graphicFrame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5B0E4D78-0802-4459-9306-6907000738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CD68AB11-FB2E-40D2-8B32-EE8F67C3BFA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988802" y="221575"/>
            <a:ext cx="1469113" cy="1469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37334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532E3EE-A233-4DB5-9F35-A61895E2B7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L’amour :</a:t>
            </a:r>
          </a:p>
        </p:txBody>
      </p:sp>
      <p:graphicFrame>
        <p:nvGraphicFramePr>
          <p:cNvPr id="5" name="Tableau 5">
            <a:extLst>
              <a:ext uri="{FF2B5EF4-FFF2-40B4-BE49-F238E27FC236}">
                <a16:creationId xmlns:a16="http://schemas.microsoft.com/office/drawing/2014/main" id="{896C0FD1-EA82-40E4-A717-C4D78E9998E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47010763"/>
              </p:ext>
            </p:extLst>
          </p:nvPr>
        </p:nvGraphicFramePr>
        <p:xfrm>
          <a:off x="1629624" y="1825625"/>
          <a:ext cx="9542353" cy="31487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60968">
                  <a:extLst>
                    <a:ext uri="{9D8B030D-6E8A-4147-A177-3AD203B41FA5}">
                      <a16:colId xmlns:a16="http://schemas.microsoft.com/office/drawing/2014/main" val="2557524351"/>
                    </a:ext>
                  </a:extLst>
                </a:gridCol>
                <a:gridCol w="3376186">
                  <a:extLst>
                    <a:ext uri="{9D8B030D-6E8A-4147-A177-3AD203B41FA5}">
                      <a16:colId xmlns:a16="http://schemas.microsoft.com/office/drawing/2014/main" val="1764968521"/>
                    </a:ext>
                  </a:extLst>
                </a:gridCol>
                <a:gridCol w="3505199">
                  <a:extLst>
                    <a:ext uri="{9D8B030D-6E8A-4147-A177-3AD203B41FA5}">
                      <a16:colId xmlns:a16="http://schemas.microsoft.com/office/drawing/2014/main" val="34980401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Verbes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noms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Adjectifs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366835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fr-FR" sz="24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aimer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fr-FR" sz="24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adorer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fr-FR" sz="24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raffoler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fr-FR" sz="24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chérir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fr-FR" sz="24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vénérer…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amour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amitié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affection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tendresse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passion…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amoureux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ami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épris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passionné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fanatique ….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9664453"/>
                  </a:ext>
                </a:extLst>
              </a:tr>
            </a:tbl>
          </a:graphicData>
        </a:graphic>
      </p:graphicFrame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5B0E4D78-0802-4459-9306-6907000738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AC94820C-BF00-468C-AC33-7F56389DF6D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916374" y="500062"/>
            <a:ext cx="1325563" cy="1325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987930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532E3EE-A233-4DB5-9F35-A61895E2B7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La colère :</a:t>
            </a:r>
          </a:p>
        </p:txBody>
      </p:sp>
      <p:graphicFrame>
        <p:nvGraphicFramePr>
          <p:cNvPr id="5" name="Tableau 5">
            <a:extLst>
              <a:ext uri="{FF2B5EF4-FFF2-40B4-BE49-F238E27FC236}">
                <a16:creationId xmlns:a16="http://schemas.microsoft.com/office/drawing/2014/main" id="{896C0FD1-EA82-40E4-A717-C4D78E9998E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09534666"/>
              </p:ext>
            </p:extLst>
          </p:nvPr>
        </p:nvGraphicFramePr>
        <p:xfrm>
          <a:off x="656378" y="1825625"/>
          <a:ext cx="10515600" cy="31487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13151">
                  <a:extLst>
                    <a:ext uri="{9D8B030D-6E8A-4147-A177-3AD203B41FA5}">
                      <a16:colId xmlns:a16="http://schemas.microsoft.com/office/drawing/2014/main" val="2557524351"/>
                    </a:ext>
                  </a:extLst>
                </a:gridCol>
                <a:gridCol w="2634558">
                  <a:extLst>
                    <a:ext uri="{9D8B030D-6E8A-4147-A177-3AD203B41FA5}">
                      <a16:colId xmlns:a16="http://schemas.microsoft.com/office/drawing/2014/main" val="1764968521"/>
                    </a:ext>
                  </a:extLst>
                </a:gridCol>
                <a:gridCol w="3367891">
                  <a:extLst>
                    <a:ext uri="{9D8B030D-6E8A-4147-A177-3AD203B41FA5}">
                      <a16:colId xmlns:a16="http://schemas.microsoft.com/office/drawing/2014/main" val="34980401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Verbes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noms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Adjectifs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366835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fr-FR" sz="24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s’emporter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fr-FR" sz="24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 fâcher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fr-FR" sz="24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s’énerver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fr-FR" sz="24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s’indigner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fr-FR" sz="24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Être irrité/angoissé/exaspéré…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agacement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mécontentement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aigreur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fureur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rage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agacé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mécontent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fâché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irrité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furieux….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9664453"/>
                  </a:ext>
                </a:extLst>
              </a:tr>
            </a:tbl>
          </a:graphicData>
        </a:graphic>
      </p:graphicFrame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5B0E4D78-0802-4459-9306-6907000738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  <p:pic>
        <p:nvPicPr>
          <p:cNvPr id="5122" name="Picture 2">
            <a:extLst>
              <a:ext uri="{FF2B5EF4-FFF2-40B4-BE49-F238E27FC236}">
                <a16:creationId xmlns:a16="http://schemas.microsoft.com/office/drawing/2014/main" id="{B25CF4A2-334D-46EC-A85D-5D60B82DD9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055950" y="365125"/>
            <a:ext cx="1116028" cy="1116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63064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532E3EE-A233-4DB5-9F35-A61895E2B7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La peur :</a:t>
            </a:r>
          </a:p>
        </p:txBody>
      </p:sp>
      <p:graphicFrame>
        <p:nvGraphicFramePr>
          <p:cNvPr id="5" name="Tableau 5">
            <a:extLst>
              <a:ext uri="{FF2B5EF4-FFF2-40B4-BE49-F238E27FC236}">
                <a16:creationId xmlns:a16="http://schemas.microsoft.com/office/drawing/2014/main" id="{896C0FD1-EA82-40E4-A717-C4D78E9998E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73712158"/>
              </p:ext>
            </p:extLst>
          </p:nvPr>
        </p:nvGraphicFramePr>
        <p:xfrm>
          <a:off x="656378" y="1825625"/>
          <a:ext cx="10515600" cy="31487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13151">
                  <a:extLst>
                    <a:ext uri="{9D8B030D-6E8A-4147-A177-3AD203B41FA5}">
                      <a16:colId xmlns:a16="http://schemas.microsoft.com/office/drawing/2014/main" val="2557524351"/>
                    </a:ext>
                  </a:extLst>
                </a:gridCol>
                <a:gridCol w="2634558">
                  <a:extLst>
                    <a:ext uri="{9D8B030D-6E8A-4147-A177-3AD203B41FA5}">
                      <a16:colId xmlns:a16="http://schemas.microsoft.com/office/drawing/2014/main" val="1764968521"/>
                    </a:ext>
                  </a:extLst>
                </a:gridCol>
                <a:gridCol w="3367891">
                  <a:extLst>
                    <a:ext uri="{9D8B030D-6E8A-4147-A177-3AD203B41FA5}">
                      <a16:colId xmlns:a16="http://schemas.microsoft.com/office/drawing/2014/main" val="34980401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Verbes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noms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Adjectifs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366835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fr-FR" sz="24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craindre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fr-FR" sz="24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avoir peur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fr-FR" sz="24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redouter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fr-FR" sz="24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appréhender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fr-FR" sz="24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Être </a:t>
                      </a:r>
                      <a:r>
                        <a:rPr lang="fr-FR" sz="20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effrayé/paniqué/épouvanté…</a:t>
                      </a:r>
                      <a:endParaRPr lang="fr-FR" sz="2400" b="0" i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crainte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inquiétude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panique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terreur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effroi…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soucieux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inquiet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peureux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craintif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préoccupé….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9664453"/>
                  </a:ext>
                </a:extLst>
              </a:tr>
            </a:tbl>
          </a:graphicData>
        </a:graphic>
      </p:graphicFrame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5B0E4D78-0802-4459-9306-6907000738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4064BB03-36FD-43A7-9DA7-26C913EB17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432014" y="251046"/>
            <a:ext cx="1386878" cy="13868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1815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6693067-2FAA-4E71-9CFB-DD07847E43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Exprimer des émotions :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D5C76068-2D4F-4C9C-BDA5-46D87048D91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20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C’est très difficile. </a:t>
            </a:r>
          </a:p>
          <a:p>
            <a:pPr>
              <a:lnSpc>
                <a:spcPct val="200000"/>
              </a:lnSpc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L’art (la lecture, la poésie, le chant, la peinture …) a cette mission : décrire et faire comprendre des émotions.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CDF36491-05BA-4505-9E41-14D936021E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259929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1C22C9B-5A1C-4389-9455-1867E1C9F6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Le Petit Prince est un livre très poétique.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D6CA7D8E-10AC-4013-8AF4-B69554AEB9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985626" cy="4351338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Il décrit beaucoup d’émotions vécues par les personnages.</a:t>
            </a:r>
          </a:p>
          <a:p>
            <a:pPr marL="0" indent="0">
              <a:lnSpc>
                <a:spcPct val="150000"/>
              </a:lnSpc>
              <a:buNone/>
            </a:pPr>
            <a:endParaRPr lang="fr-FR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Nous allons faire quelques exercices avant de continuer l’histoire.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C8436898-55DB-42B3-A76C-50A97FE165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42886492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09F3344-7B65-48F8-89F4-18BDDFE4CD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EA8865BD-1778-4508-88C7-8DED3039BA81}"/>
              </a:ext>
            </a:extLst>
          </p:cNvPr>
          <p:cNvSpPr txBox="1"/>
          <p:nvPr/>
        </p:nvSpPr>
        <p:spPr>
          <a:xfrm>
            <a:off x="954078" y="3898231"/>
            <a:ext cx="913597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Que devez vous faire ?</a:t>
            </a: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B1AC2C55-E5D4-406E-9441-1E6202B31BE7}"/>
              </a:ext>
            </a:extLst>
          </p:cNvPr>
          <p:cNvSpPr txBox="1">
            <a:spLocks/>
          </p:cNvSpPr>
          <p:nvPr/>
        </p:nvSpPr>
        <p:spPr>
          <a:xfrm>
            <a:off x="954078" y="472724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Comment faire pour réussir ce travail ?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364DFE2A-1794-452E-BF72-6B1ED609DC43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63527" y="3989624"/>
            <a:ext cx="384081" cy="646232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3267E0AF-09A1-4EEC-A612-F3A0AEB102C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45881" y="4964279"/>
            <a:ext cx="384081" cy="646232"/>
          </a:xfrm>
          <a:prstGeom prst="rect">
            <a:avLst/>
          </a:prstGeom>
        </p:spPr>
      </p:pic>
      <p:sp>
        <p:nvSpPr>
          <p:cNvPr id="10" name="ZoneTexte 9">
            <a:extLst>
              <a:ext uri="{FF2B5EF4-FFF2-40B4-BE49-F238E27FC236}">
                <a16:creationId xmlns:a16="http://schemas.microsoft.com/office/drawing/2014/main" id="{0A8871AB-3C58-475E-B258-E26448F027D8}"/>
              </a:ext>
            </a:extLst>
          </p:cNvPr>
          <p:cNvSpPr txBox="1"/>
          <p:nvPr/>
        </p:nvSpPr>
        <p:spPr>
          <a:xfrm>
            <a:off x="1550099" y="667896"/>
            <a:ext cx="9250685" cy="23678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600"/>
              </a:spcAft>
            </a:pPr>
            <a:r>
              <a:rPr lang="fr-FR" sz="18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Relie les synonymes entre eux : </a:t>
            </a:r>
            <a:r>
              <a:rPr lang="fr-FR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(synonyme = mots qui ont une sens proche)</a:t>
            </a:r>
            <a:endParaRPr lang="fr-FR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600"/>
              </a:spcAft>
            </a:pPr>
            <a:r>
              <a:rPr lang="fr-FR" sz="18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600"/>
              </a:spcAft>
            </a:pPr>
            <a:r>
              <a:rPr lang="fr-FR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tendresse	</a:t>
            </a:r>
            <a:r>
              <a:rPr lang="fr-FR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</a:t>
            </a:r>
            <a:r>
              <a:rPr lang="fr-FR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		</a:t>
            </a:r>
            <a:r>
              <a:rPr lang="fr-FR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</a:t>
            </a:r>
            <a:r>
              <a:rPr lang="fr-FR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regretter</a:t>
            </a:r>
            <a:endParaRPr lang="fr-FR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600"/>
              </a:spcAft>
            </a:pPr>
            <a:r>
              <a:rPr lang="fr-FR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déplorer		</a:t>
            </a:r>
            <a:r>
              <a:rPr lang="fr-FR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</a:t>
            </a:r>
            <a:r>
              <a:rPr lang="fr-FR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		</a:t>
            </a:r>
            <a:r>
              <a:rPr lang="fr-FR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</a:t>
            </a:r>
            <a:r>
              <a:rPr lang="fr-FR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adorer</a:t>
            </a:r>
            <a:endParaRPr lang="fr-FR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600"/>
              </a:spcAft>
            </a:pPr>
            <a:r>
              <a:rPr lang="fr-FR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chérir 		</a:t>
            </a:r>
            <a:r>
              <a:rPr lang="fr-FR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</a:t>
            </a:r>
            <a:r>
              <a:rPr lang="fr-FR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		</a:t>
            </a:r>
            <a:r>
              <a:rPr lang="fr-FR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</a:t>
            </a:r>
            <a:r>
              <a:rPr lang="fr-FR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affection</a:t>
            </a:r>
            <a:endParaRPr lang="fr-FR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600"/>
              </a:spcAft>
            </a:pPr>
            <a:r>
              <a:rPr lang="fr-FR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furieux 		</a:t>
            </a:r>
            <a:r>
              <a:rPr lang="fr-FR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</a:t>
            </a:r>
            <a:r>
              <a:rPr lang="fr-FR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		</a:t>
            </a:r>
            <a:r>
              <a:rPr lang="fr-FR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</a:t>
            </a:r>
            <a:r>
              <a:rPr lang="fr-FR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exaspéré</a:t>
            </a:r>
            <a:endParaRPr lang="fr-FR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9440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09F3344-7B65-48F8-89F4-18BDDFE4CD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EA8865BD-1778-4508-88C7-8DED3039BA81}"/>
              </a:ext>
            </a:extLst>
          </p:cNvPr>
          <p:cNvSpPr txBox="1"/>
          <p:nvPr/>
        </p:nvSpPr>
        <p:spPr>
          <a:xfrm>
            <a:off x="954078" y="3898231"/>
            <a:ext cx="913597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Que devez vous faire ?</a:t>
            </a: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B1AC2C55-E5D4-406E-9441-1E6202B31BE7}"/>
              </a:ext>
            </a:extLst>
          </p:cNvPr>
          <p:cNvSpPr txBox="1">
            <a:spLocks/>
          </p:cNvSpPr>
          <p:nvPr/>
        </p:nvSpPr>
        <p:spPr>
          <a:xfrm>
            <a:off x="954078" y="472724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Comment faire pour réussir ce travail ?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364DFE2A-1794-452E-BF72-6B1ED609DC43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63527" y="3989624"/>
            <a:ext cx="384081" cy="646232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3267E0AF-09A1-4EEC-A612-F3A0AEB102C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45881" y="4964279"/>
            <a:ext cx="384081" cy="646232"/>
          </a:xfrm>
          <a:prstGeom prst="rect">
            <a:avLst/>
          </a:prstGeom>
        </p:spPr>
      </p:pic>
      <p:sp>
        <p:nvSpPr>
          <p:cNvPr id="12" name="ZoneTexte 11">
            <a:extLst>
              <a:ext uri="{FF2B5EF4-FFF2-40B4-BE49-F238E27FC236}">
                <a16:creationId xmlns:a16="http://schemas.microsoft.com/office/drawing/2014/main" id="{06B1985A-E031-4D51-AF02-2926EF78A780}"/>
              </a:ext>
            </a:extLst>
          </p:cNvPr>
          <p:cNvSpPr txBox="1"/>
          <p:nvPr/>
        </p:nvSpPr>
        <p:spPr>
          <a:xfrm>
            <a:off x="1410077" y="1351637"/>
            <a:ext cx="7924045" cy="19723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600"/>
              </a:spcAft>
            </a:pPr>
            <a:r>
              <a:rPr lang="fr-FR" sz="18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Conjugue à l’imparfait :</a:t>
            </a:r>
            <a:endParaRPr lang="fr-FR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600"/>
              </a:spcAft>
            </a:pPr>
            <a:r>
              <a:rPr lang="fr-FR" sz="18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 lamenter </a:t>
            </a:r>
            <a:endParaRPr lang="fr-FR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600"/>
              </a:spcAft>
            </a:pPr>
            <a:r>
              <a:rPr lang="fr-FR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je …………………..		nous ……………………….</a:t>
            </a:r>
            <a:endParaRPr lang="fr-FR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600"/>
              </a:spcAft>
            </a:pPr>
            <a:r>
              <a:rPr lang="fr-FR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tu ………………….		vous ……………………….</a:t>
            </a:r>
            <a:endParaRPr lang="fr-FR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600"/>
              </a:spcAft>
            </a:pPr>
            <a:r>
              <a:rPr lang="fr-FR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il ……………………		ils …………………………..</a:t>
            </a:r>
            <a:endParaRPr lang="fr-FR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68223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2C07D8E-44A2-4AB9-9AF0-7DEAE3AD2C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140616" cy="916238"/>
          </a:xfrm>
        </p:spPr>
        <p:txBody>
          <a:bodyPr>
            <a:normAutofit/>
          </a:bodyPr>
          <a:lstStyle/>
          <a:p>
            <a:r>
              <a:rPr lang="fr-FR" dirty="0"/>
              <a:t>Exercice de rappel.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B15D810E-77B2-478F-853E-5D5C7E86FA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1632" y="1576137"/>
            <a:ext cx="10515600" cy="4632158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fr-FR" sz="3200" dirty="0"/>
              <a:t>Je vous dicte les mots de la semaine :</a:t>
            </a: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0C483103-56FD-4501-9DC2-7A4291739C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768620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09F3344-7B65-48F8-89F4-18BDDFE4CD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EA8865BD-1778-4508-88C7-8DED3039BA81}"/>
              </a:ext>
            </a:extLst>
          </p:cNvPr>
          <p:cNvSpPr txBox="1"/>
          <p:nvPr/>
        </p:nvSpPr>
        <p:spPr>
          <a:xfrm>
            <a:off x="954078" y="3898231"/>
            <a:ext cx="913597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Que devez vous faire ?</a:t>
            </a: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B1AC2C55-E5D4-406E-9441-1E6202B31BE7}"/>
              </a:ext>
            </a:extLst>
          </p:cNvPr>
          <p:cNvSpPr txBox="1">
            <a:spLocks/>
          </p:cNvSpPr>
          <p:nvPr/>
        </p:nvSpPr>
        <p:spPr>
          <a:xfrm>
            <a:off x="954078" y="472724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Comment faire pour réussir ce travail ?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364DFE2A-1794-452E-BF72-6B1ED609DC43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63527" y="3989624"/>
            <a:ext cx="384081" cy="646232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3267E0AF-09A1-4EEC-A612-F3A0AEB102C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45881" y="4964279"/>
            <a:ext cx="384081" cy="646232"/>
          </a:xfrm>
          <a:prstGeom prst="rect">
            <a:avLst/>
          </a:prstGeom>
        </p:spPr>
      </p:pic>
      <p:sp>
        <p:nvSpPr>
          <p:cNvPr id="10" name="ZoneTexte 9">
            <a:extLst>
              <a:ext uri="{FF2B5EF4-FFF2-40B4-BE49-F238E27FC236}">
                <a16:creationId xmlns:a16="http://schemas.microsoft.com/office/drawing/2014/main" id="{3C39EB30-98D0-4C3D-9718-1C28B0092CFA}"/>
              </a:ext>
            </a:extLst>
          </p:cNvPr>
          <p:cNvSpPr txBox="1"/>
          <p:nvPr/>
        </p:nvSpPr>
        <p:spPr>
          <a:xfrm>
            <a:off x="1374448" y="1145718"/>
            <a:ext cx="8575310" cy="23678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600"/>
              </a:spcAft>
            </a:pPr>
            <a:r>
              <a:rPr lang="fr-FR" sz="18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Conjugue à l’imparfait :</a:t>
            </a:r>
            <a:endParaRPr lang="fr-FR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600"/>
              </a:spcAft>
            </a:pPr>
            <a:r>
              <a:rPr lang="fr-FR" sz="18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 plaindre </a:t>
            </a:r>
            <a:endParaRPr lang="fr-FR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600"/>
              </a:spcAft>
            </a:pPr>
            <a:r>
              <a:rPr lang="fr-FR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je me </a:t>
            </a:r>
            <a:r>
              <a:rPr lang="fr-FR" sz="18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plaign</a:t>
            </a:r>
            <a:r>
              <a:rPr lang="fr-FR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…			nous ……………………….</a:t>
            </a:r>
            <a:endParaRPr lang="fr-FR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600"/>
              </a:spcAft>
            </a:pPr>
            <a:r>
              <a:rPr lang="fr-FR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tu ………………….		vous ……………………….</a:t>
            </a:r>
            <a:endParaRPr lang="fr-FR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600"/>
              </a:spcAft>
            </a:pPr>
            <a:r>
              <a:rPr lang="fr-FR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il ……………………		ils …………………………..</a:t>
            </a:r>
            <a:endParaRPr lang="fr-FR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600"/>
              </a:spcAft>
            </a:pPr>
            <a:r>
              <a:rPr lang="fr-FR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52266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516293B-D8CE-4C1D-AA03-8C2EED163A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Je vous lis la suite de l’histoire.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32AED50-26C8-4B84-8E82-D17B648B389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On commence par les mots difficiles, 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puis vous devrez essayer de vous mettre à la place des personnages pendant qu’on découvre le texte.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B938BAD8-79BF-4C32-99F3-C1679C51DC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818430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91D0BBA-B725-4CF1-BFC6-D513308BFE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2795" y="98641"/>
            <a:ext cx="10515600" cy="735764"/>
          </a:xfrm>
        </p:spPr>
        <p:txBody>
          <a:bodyPr>
            <a:normAutofit/>
          </a:bodyPr>
          <a:lstStyle/>
          <a:p>
            <a:r>
              <a:rPr lang="fr-FR" dirty="0"/>
              <a:t>Les mots difficiles :</a:t>
            </a:r>
            <a:endParaRPr lang="fr-FR" dirty="0">
              <a:solidFill>
                <a:srgbClr val="FF0000"/>
              </a:solidFill>
            </a:endParaRP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8046F456-1E1F-44CC-B3CC-ACF38E7A895A}"/>
              </a:ext>
            </a:extLst>
          </p:cNvPr>
          <p:cNvSpPr txBox="1"/>
          <p:nvPr/>
        </p:nvSpPr>
        <p:spPr>
          <a:xfrm>
            <a:off x="408608" y="861775"/>
            <a:ext cx="908985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u="sng" dirty="0"/>
              <a:t>Contemplation </a:t>
            </a:r>
            <a:r>
              <a:rPr lang="fr-FR" sz="2800" dirty="0"/>
              <a:t>: </a:t>
            </a:r>
          </a:p>
          <a:p>
            <a:r>
              <a:rPr lang="fr-FR" sz="2800" dirty="0"/>
              <a:t>Fait de s'absorber dans l'observation attentive (de qqn, qqch.)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00E4E579-C19B-4034-B273-0884992AD662}"/>
              </a:ext>
            </a:extLst>
          </p:cNvPr>
          <p:cNvSpPr txBox="1"/>
          <p:nvPr/>
        </p:nvSpPr>
        <p:spPr>
          <a:xfrm>
            <a:off x="462750" y="2467337"/>
            <a:ext cx="775868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u="sng" dirty="0"/>
              <a:t>Confidence : </a:t>
            </a:r>
          </a:p>
          <a:p>
            <a:r>
              <a:rPr lang="fr-FR" sz="2800" dirty="0"/>
              <a:t>Communication d'un secret qui concerne soi-même.</a:t>
            </a:r>
            <a:endParaRPr lang="fr-FR" sz="2400" dirty="0"/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6E6A0415-4895-43E8-AF73-458F2E59072F}"/>
              </a:ext>
            </a:extLst>
          </p:cNvPr>
          <p:cNvSpPr txBox="1"/>
          <p:nvPr/>
        </p:nvSpPr>
        <p:spPr>
          <a:xfrm>
            <a:off x="462750" y="3700514"/>
            <a:ext cx="787513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u="sng" dirty="0"/>
              <a:t>Mélancolie : </a:t>
            </a:r>
          </a:p>
          <a:p>
            <a:r>
              <a:rPr lang="fr-FR" sz="2800" dirty="0"/>
              <a:t>État de tristesse vague accompagné de rêverie.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AA54BCEC-6476-4C96-B399-2A1CE5370BED}"/>
              </a:ext>
            </a:extLst>
          </p:cNvPr>
          <p:cNvSpPr txBox="1"/>
          <p:nvPr/>
        </p:nvSpPr>
        <p:spPr>
          <a:xfrm>
            <a:off x="462750" y="5123632"/>
            <a:ext cx="892234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u="sng" dirty="0"/>
              <a:t>Piquet : </a:t>
            </a:r>
          </a:p>
          <a:p>
            <a:r>
              <a:rPr lang="fr-FR" sz="2800" dirty="0"/>
              <a:t>Petit pieu destiné à être fiché, piqué en terre.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45D33FCB-F9A7-4BEB-8224-F2FDDAAAC0B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855242" y="780261"/>
            <a:ext cx="2216599" cy="1186902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6CBF939C-47AC-4845-8159-14E37CD7328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855242" y="2246770"/>
            <a:ext cx="2187178" cy="1162899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52293013-3542-447F-AF55-E6883E61444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3448"/>
          <a:stretch/>
        </p:blipFill>
        <p:spPr>
          <a:xfrm>
            <a:off x="8861259" y="3681126"/>
            <a:ext cx="2187177" cy="1162899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10544622-0FDE-4F8D-BC20-353362D2E2A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857508" y="5109984"/>
            <a:ext cx="2184911" cy="1171498"/>
          </a:xfrm>
          <a:prstGeom prst="rect">
            <a:avLst/>
          </a:prstGeom>
        </p:spPr>
      </p:pic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6A06148D-F137-4841-94FE-BC39A40398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9932833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 build="p"/>
      <p:bldP spid="13" grpId="0" build="p"/>
      <p:bldP spid="15" grpId="0" build="p"/>
      <p:bldP spid="16" grpId="0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E92D30C-74E9-485F-98AC-0CC31D5570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1000" y="628011"/>
            <a:ext cx="10315074" cy="5339652"/>
          </a:xfrm>
        </p:spPr>
        <p:txBody>
          <a:bodyPr>
            <a:normAutofit/>
          </a:bodyPr>
          <a:lstStyle/>
          <a:p>
            <a:pPr marL="0" indent="0">
              <a:lnSpc>
                <a:spcPct val="20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Et il s'enfonça dans une rêverie qui dura longtemps. Puis, sortant mon mouton de sa poche, il se plongea dans la contemplation de son trésor.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Vous imaginez combien j'avais pu être intrigué par cette demi confidence sur "les autres planètes". Je m'efforçai donc d'en savoir plus long :</a:t>
            </a:r>
          </a:p>
          <a:p>
            <a:pPr marL="0" indent="0">
              <a:lnSpc>
                <a:spcPct val="200000"/>
              </a:lnSpc>
              <a:buNone/>
            </a:pPr>
            <a:endParaRPr lang="fr-FR" dirty="0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2474EB79-D1CE-4AAB-B62C-3219870357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75220" y="192224"/>
            <a:ext cx="383906" cy="643971"/>
          </a:xfrm>
          <a:prstGeom prst="rect">
            <a:avLst/>
          </a:prstGeom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D9C09009-B088-4162-94A1-18F05F17C39C}"/>
              </a:ext>
            </a:extLst>
          </p:cNvPr>
          <p:cNvSpPr txBox="1"/>
          <p:nvPr/>
        </p:nvSpPr>
        <p:spPr>
          <a:xfrm>
            <a:off x="481263" y="258679"/>
            <a:ext cx="30439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Le texte 30</a:t>
            </a:r>
          </a:p>
        </p:txBody>
      </p:sp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A179FE01-D317-4FE6-AB30-CB876B9D18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10773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DC74856E-1821-4ADD-A6E4-521E286B97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9283" y="416459"/>
            <a:ext cx="11280221" cy="6200909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fr-FR" dirty="0"/>
              <a:t> 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- D'où viens-tu, mon petit bonhomme ? Où est-ce "chez toi"? 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Où veux-tu emporter mon mouton ?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Il me répondit après un silence méditatif :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- Ce qui est bien, avec la caisse que tu m'as donnée, c'est que, la nuit, ça lui servira de maison.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- Bien sûr. Et si tu es gentil, je te donnerai aussi une corde pour l'attacher pendant le jour. Et un piquet.</a:t>
            </a:r>
          </a:p>
        </p:txBody>
      </p:sp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921E03C3-FC3D-469B-BACD-A84502B9C2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756978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A0DBD1CB-4DF7-42B3-BF81-093CFFC5A9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9539" y="689481"/>
            <a:ext cx="11786418" cy="5322020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La proposition parut choquer le petit prince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- L'attacher ? Quelle drôle d'idée !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- Mais si tu ne l'attaches pas, il ira n'importe où, et il se perdra...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Et mon ami eut un nouvel éclat de rire.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- Mais où veux-tu qu'il aille ?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- N'importe où. Droit devant lui...</a:t>
            </a:r>
          </a:p>
          <a:p>
            <a:pPr>
              <a:lnSpc>
                <a:spcPct val="200000"/>
              </a:lnSpc>
            </a:pPr>
            <a:endParaRPr lang="fr-FR" sz="3200" dirty="0"/>
          </a:p>
        </p:txBody>
      </p:sp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9B135567-0512-45CB-B22D-80A244DFA8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5090459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95300" y="668531"/>
            <a:ext cx="11353800" cy="4438874"/>
          </a:xfrm>
        </p:spPr>
        <p:txBody>
          <a:bodyPr>
            <a:normAutofit/>
          </a:bodyPr>
          <a:lstStyle/>
          <a:p>
            <a:pPr marL="0" indent="0">
              <a:lnSpc>
                <a:spcPct val="20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Alors le petit prince remarqua gravement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- ça ne fait rien, c'est tellement petit, chez moi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Et, avec un peu de mélancolie, peut-être, il ajouta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- Droit devant soi on ne peut pas aller bien loin...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A207EBF0-315B-4CCA-B77F-6ED1123C3BD2}"/>
              </a:ext>
            </a:extLst>
          </p:cNvPr>
          <p:cNvSpPr txBox="1"/>
          <p:nvPr/>
        </p:nvSpPr>
        <p:spPr>
          <a:xfrm>
            <a:off x="8849638" y="5511508"/>
            <a:ext cx="19916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i="1" dirty="0">
                <a:latin typeface="Arial" panose="020B0604020202020204" pitchFamily="34" charset="0"/>
                <a:cs typeface="Arial" panose="020B0604020202020204" pitchFamily="34" charset="0"/>
              </a:rPr>
              <a:t>À suivre</a:t>
            </a:r>
          </a:p>
        </p:txBody>
      </p:sp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4CE1F064-569E-492C-BA16-FEF9E170B9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333836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EF53BEC-EA43-4590-8839-CD10E3C8557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Que ressent le Petit Prince ?</a:t>
            </a:r>
          </a:p>
          <a:p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Que ressent l’aviateur ?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6CB1BF7D-2F30-4762-B0FA-435221DDE5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5475956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21E61A0-2490-4183-822F-9E9FCC12EE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La prochaine fois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24F4DA87-D3F0-4047-A099-D4D353E281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9186" y="2242079"/>
            <a:ext cx="10515600" cy="2373842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Nous travaillerons encore sur l’imparfait et les émotions.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EE46BE2A-6A8D-48F2-B9AD-2B3912DC322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82150" y="470429"/>
            <a:ext cx="1771650" cy="1771650"/>
          </a:xfrm>
          <a:prstGeom prst="rect">
            <a:avLst/>
          </a:prstGeom>
        </p:spPr>
      </p:pic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86E60064-01A9-403E-A284-DC31075511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160654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5692713-694F-455D-B898-645DE92D8E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Devoirs : 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300D477-FC8F-4B00-8EF2-2535664DC2D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315718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fr-FR" sz="3600" dirty="0"/>
              <a:t>Relire le texte à haute voix.</a:t>
            </a:r>
          </a:p>
          <a:p>
            <a:pPr>
              <a:lnSpc>
                <a:spcPct val="150000"/>
              </a:lnSpc>
            </a:pPr>
            <a:r>
              <a:rPr lang="fr-FR" sz="3600" dirty="0"/>
              <a:t>Relire la leçon sur l’imparfait.</a:t>
            </a:r>
          </a:p>
          <a:p>
            <a:pPr>
              <a:lnSpc>
                <a:spcPct val="150000"/>
              </a:lnSpc>
            </a:pPr>
            <a:r>
              <a:rPr lang="fr-FR" sz="3600" dirty="0"/>
              <a:t>Copier les mots de la semaine.</a:t>
            </a:r>
          </a:p>
          <a:p>
            <a:pPr marL="0" indent="0">
              <a:lnSpc>
                <a:spcPct val="150000"/>
              </a:lnSpc>
              <a:buNone/>
            </a:pPr>
            <a:endParaRPr lang="fr-FR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6E0303FA-F7A4-4380-B965-7009C54F9F1C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81124" y="666196"/>
            <a:ext cx="1761897" cy="1761897"/>
          </a:xfrm>
          <a:prstGeom prst="rect">
            <a:avLst/>
          </a:prstGeom>
        </p:spPr>
      </p:pic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4583C1FD-5594-4674-8F7D-C4C0C8F392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004642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B53B63C-D5EC-47DE-845D-B86C906B6C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Correction :</a:t>
            </a: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56874CEF-5E01-4D9E-A1DF-747003FBB340}"/>
              </a:ext>
            </a:extLst>
          </p:cNvPr>
          <p:cNvSpPr txBox="1">
            <a:spLocks/>
          </p:cNvSpPr>
          <p:nvPr/>
        </p:nvSpPr>
        <p:spPr>
          <a:xfrm>
            <a:off x="1132189" y="3749033"/>
            <a:ext cx="10616211" cy="196112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fr-FR" sz="3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fr-FR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20D43EE6-5025-4638-9EB1-5EBB93F3F2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7304C090-AD84-41D6-83C3-FDAAEA939C9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21995" y="1164139"/>
            <a:ext cx="4548010" cy="45297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5953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71DF8C1-E775-439B-B6A4-49A9D7227B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1807" y="117079"/>
            <a:ext cx="10515600" cy="954828"/>
          </a:xfrm>
        </p:spPr>
        <p:txBody>
          <a:bodyPr>
            <a:normAutofit/>
          </a:bodyPr>
          <a:lstStyle/>
          <a:p>
            <a:r>
              <a:rPr lang="fr-FR" sz="3200" dirty="0"/>
              <a:t>Lecture mots rapide : chacun son tour</a:t>
            </a:r>
          </a:p>
        </p:txBody>
      </p:sp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46AF363D-9795-4F7C-B118-ED9CA91927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24459" y="914982"/>
            <a:ext cx="2701566" cy="7130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 boa</a:t>
            </a:r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B2EB32F3-BEF7-4A4B-9F0A-FB0C51F27178}"/>
              </a:ext>
            </a:extLst>
          </p:cNvPr>
          <p:cNvSpPr txBox="1">
            <a:spLocks/>
          </p:cNvSpPr>
          <p:nvPr/>
        </p:nvSpPr>
        <p:spPr>
          <a:xfrm>
            <a:off x="422541" y="1051489"/>
            <a:ext cx="2298625" cy="908927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apparition</a:t>
            </a:r>
          </a:p>
        </p:txBody>
      </p:sp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1D3D23FA-871F-443F-BE59-3C57F720B069}"/>
              </a:ext>
            </a:extLst>
          </p:cNvPr>
          <p:cNvSpPr txBox="1">
            <a:spLocks/>
          </p:cNvSpPr>
          <p:nvPr/>
        </p:nvSpPr>
        <p:spPr>
          <a:xfrm>
            <a:off x="2970986" y="1282962"/>
            <a:ext cx="2403653" cy="9114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5400" dirty="0">
                <a:latin typeface="Agency FB" panose="020B0503020202020204" pitchFamily="34" charset="0"/>
                <a:cs typeface="Arial" panose="020B0604020202020204" pitchFamily="34" charset="0"/>
              </a:rPr>
              <a:t>beaucoup</a:t>
            </a: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DA4E737C-2A09-4865-8478-1AF54FE0A2AC}"/>
              </a:ext>
            </a:extLst>
          </p:cNvPr>
          <p:cNvSpPr txBox="1">
            <a:spLocks/>
          </p:cNvSpPr>
          <p:nvPr/>
        </p:nvSpPr>
        <p:spPr>
          <a:xfrm>
            <a:off x="589458" y="1966626"/>
            <a:ext cx="2403654" cy="841084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Bahnschrift" panose="020B0502040204020203" pitchFamily="34" charset="0"/>
                <a:cs typeface="Arial" panose="020B0604020202020204" pitchFamily="34" charset="0"/>
              </a:rPr>
              <a:t>magistral</a:t>
            </a:r>
          </a:p>
        </p:txBody>
      </p:sp>
      <p:sp>
        <p:nvSpPr>
          <p:cNvPr id="8" name="Espace réservé du contenu 2">
            <a:extLst>
              <a:ext uri="{FF2B5EF4-FFF2-40B4-BE49-F238E27FC236}">
                <a16:creationId xmlns:a16="http://schemas.microsoft.com/office/drawing/2014/main" id="{CD57077F-0A7C-4ED7-9674-BF2239CCA85A}"/>
              </a:ext>
            </a:extLst>
          </p:cNvPr>
          <p:cNvSpPr txBox="1">
            <a:spLocks/>
          </p:cNvSpPr>
          <p:nvPr/>
        </p:nvSpPr>
        <p:spPr>
          <a:xfrm>
            <a:off x="6048528" y="2493831"/>
            <a:ext cx="2002109" cy="702634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 trésor</a:t>
            </a:r>
          </a:p>
        </p:txBody>
      </p:sp>
      <p:sp>
        <p:nvSpPr>
          <p:cNvPr id="9" name="Espace réservé du contenu 2">
            <a:extLst>
              <a:ext uri="{FF2B5EF4-FFF2-40B4-BE49-F238E27FC236}">
                <a16:creationId xmlns:a16="http://schemas.microsoft.com/office/drawing/2014/main" id="{85B2A665-4A71-4BE1-9F11-01BE6C4C2AA3}"/>
              </a:ext>
            </a:extLst>
          </p:cNvPr>
          <p:cNvSpPr txBox="1">
            <a:spLocks/>
          </p:cNvSpPr>
          <p:nvPr/>
        </p:nvSpPr>
        <p:spPr>
          <a:xfrm>
            <a:off x="9472894" y="837375"/>
            <a:ext cx="2203779" cy="7868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800" b="1" dirty="0">
                <a:solidFill>
                  <a:schemeClr val="accent6">
                    <a:lumMod val="75000"/>
                  </a:schemeClr>
                </a:solidFill>
                <a:latin typeface="CrayonL" panose="00000500000000000000" pitchFamily="2" charset="0"/>
                <a:cs typeface="Arial" panose="020B0604020202020204" pitchFamily="34" charset="0"/>
              </a:rPr>
              <a:t>peur</a:t>
            </a:r>
          </a:p>
        </p:txBody>
      </p:sp>
      <p:sp>
        <p:nvSpPr>
          <p:cNvPr id="10" name="Espace réservé du contenu 2">
            <a:extLst>
              <a:ext uri="{FF2B5EF4-FFF2-40B4-BE49-F238E27FC236}">
                <a16:creationId xmlns:a16="http://schemas.microsoft.com/office/drawing/2014/main" id="{D1F12ED7-3FB1-4423-861A-DBF5DDFF2E2B}"/>
              </a:ext>
            </a:extLst>
          </p:cNvPr>
          <p:cNvSpPr txBox="1">
            <a:spLocks/>
          </p:cNvSpPr>
          <p:nvPr/>
        </p:nvSpPr>
        <p:spPr>
          <a:xfrm>
            <a:off x="7222948" y="1602298"/>
            <a:ext cx="3067050" cy="7614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Bauhaus 93" panose="04030905020B02020C02" pitchFamily="82" charset="0"/>
                <a:cs typeface="Arial" panose="020B0604020202020204" pitchFamily="34" charset="0"/>
              </a:rPr>
              <a:t>Le ciel</a:t>
            </a:r>
          </a:p>
        </p:txBody>
      </p:sp>
      <p:sp>
        <p:nvSpPr>
          <p:cNvPr id="11" name="Espace réservé du contenu 2">
            <a:extLst>
              <a:ext uri="{FF2B5EF4-FFF2-40B4-BE49-F238E27FC236}">
                <a16:creationId xmlns:a16="http://schemas.microsoft.com/office/drawing/2014/main" id="{070B3CB5-E5D8-4FE4-9201-A2F798266920}"/>
              </a:ext>
            </a:extLst>
          </p:cNvPr>
          <p:cNvSpPr txBox="1">
            <a:spLocks/>
          </p:cNvSpPr>
          <p:nvPr/>
        </p:nvSpPr>
        <p:spPr>
          <a:xfrm>
            <a:off x="265261" y="2969509"/>
            <a:ext cx="3705397" cy="108227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5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ensuite</a:t>
            </a:r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6B8FAE43-4160-4940-A5E2-10E3458AAEB7}"/>
              </a:ext>
            </a:extLst>
          </p:cNvPr>
          <p:cNvSpPr txBox="1">
            <a:spLocks/>
          </p:cNvSpPr>
          <p:nvPr/>
        </p:nvSpPr>
        <p:spPr>
          <a:xfrm>
            <a:off x="3331987" y="3077619"/>
            <a:ext cx="2828010" cy="10935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digestion</a:t>
            </a:r>
          </a:p>
        </p:txBody>
      </p:sp>
      <p:sp>
        <p:nvSpPr>
          <p:cNvPr id="14" name="Espace réservé du contenu 2">
            <a:extLst>
              <a:ext uri="{FF2B5EF4-FFF2-40B4-BE49-F238E27FC236}">
                <a16:creationId xmlns:a16="http://schemas.microsoft.com/office/drawing/2014/main" id="{F086A9A7-F5B3-46A5-BBD0-072FDB83E40C}"/>
              </a:ext>
            </a:extLst>
          </p:cNvPr>
          <p:cNvSpPr txBox="1">
            <a:spLocks/>
          </p:cNvSpPr>
          <p:nvPr/>
        </p:nvSpPr>
        <p:spPr>
          <a:xfrm>
            <a:off x="6557218" y="3388104"/>
            <a:ext cx="2773597" cy="9366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5800" dirty="0">
                <a:latin typeface="Blackadder ITC" panose="04020505051007020D02" pitchFamily="82" charset="0"/>
                <a:cs typeface="Arial" panose="020B0604020202020204" pitchFamily="34" charset="0"/>
              </a:rPr>
              <a:t>mon avion</a:t>
            </a:r>
            <a:endParaRPr lang="fr-FR" sz="4400" dirty="0">
              <a:latin typeface="Blackadder ITC" panose="04020505051007020D02" pitchFamily="82" charset="0"/>
              <a:cs typeface="Arial" panose="020B0604020202020204" pitchFamily="34" charset="0"/>
            </a:endParaRPr>
          </a:p>
        </p:txBody>
      </p:sp>
      <p:sp>
        <p:nvSpPr>
          <p:cNvPr id="15" name="Espace réservé du contenu 2">
            <a:extLst>
              <a:ext uri="{FF2B5EF4-FFF2-40B4-BE49-F238E27FC236}">
                <a16:creationId xmlns:a16="http://schemas.microsoft.com/office/drawing/2014/main" id="{5B572CBA-7E1A-4C83-B8DC-6AAC4B9399B2}"/>
              </a:ext>
            </a:extLst>
          </p:cNvPr>
          <p:cNvSpPr txBox="1">
            <a:spLocks/>
          </p:cNvSpPr>
          <p:nvPr/>
        </p:nvSpPr>
        <p:spPr>
          <a:xfrm>
            <a:off x="402435" y="4047234"/>
            <a:ext cx="3884338" cy="8383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bonhomme</a:t>
            </a:r>
          </a:p>
        </p:txBody>
      </p:sp>
      <p:sp>
        <p:nvSpPr>
          <p:cNvPr id="17" name="Espace réservé du contenu 2">
            <a:extLst>
              <a:ext uri="{FF2B5EF4-FFF2-40B4-BE49-F238E27FC236}">
                <a16:creationId xmlns:a16="http://schemas.microsoft.com/office/drawing/2014/main" id="{FE58760D-B704-4983-912F-9BCE16199BAF}"/>
              </a:ext>
            </a:extLst>
          </p:cNvPr>
          <p:cNvSpPr txBox="1">
            <a:spLocks/>
          </p:cNvSpPr>
          <p:nvPr/>
        </p:nvSpPr>
        <p:spPr>
          <a:xfrm>
            <a:off x="3836213" y="5201768"/>
            <a:ext cx="2646154" cy="8410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Il hochait.</a:t>
            </a:r>
          </a:p>
        </p:txBody>
      </p:sp>
      <p:sp>
        <p:nvSpPr>
          <p:cNvPr id="18" name="Espace réservé du contenu 2">
            <a:extLst>
              <a:ext uri="{FF2B5EF4-FFF2-40B4-BE49-F238E27FC236}">
                <a16:creationId xmlns:a16="http://schemas.microsoft.com/office/drawing/2014/main" id="{39877AC0-AB57-43C4-BFB2-0EE49E769C45}"/>
              </a:ext>
            </a:extLst>
          </p:cNvPr>
          <p:cNvSpPr txBox="1">
            <a:spLocks/>
          </p:cNvSpPr>
          <p:nvPr/>
        </p:nvSpPr>
        <p:spPr>
          <a:xfrm>
            <a:off x="4286773" y="4208996"/>
            <a:ext cx="3535129" cy="1000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Il disait.</a:t>
            </a:r>
          </a:p>
        </p:txBody>
      </p:sp>
      <p:sp>
        <p:nvSpPr>
          <p:cNvPr id="19" name="Espace réservé du contenu 2">
            <a:extLst>
              <a:ext uri="{FF2B5EF4-FFF2-40B4-BE49-F238E27FC236}">
                <a16:creationId xmlns:a16="http://schemas.microsoft.com/office/drawing/2014/main" id="{4D14FE6E-017C-4975-AA20-714C9A68E772}"/>
              </a:ext>
            </a:extLst>
          </p:cNvPr>
          <p:cNvSpPr txBox="1">
            <a:spLocks/>
          </p:cNvSpPr>
          <p:nvPr/>
        </p:nvSpPr>
        <p:spPr>
          <a:xfrm>
            <a:off x="6796448" y="5541283"/>
            <a:ext cx="5074136" cy="98377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000" dirty="0">
                <a:solidFill>
                  <a:srgbClr val="CC0000"/>
                </a:solidFill>
                <a:latin typeface="AvenirNext LT Pro Regular" panose="020B0504020202020204" pitchFamily="34" charset="0"/>
                <a:cs typeface="Arial" panose="020B0604020202020204" pitchFamily="34" charset="0"/>
              </a:rPr>
              <a:t>un serpent </a:t>
            </a:r>
          </a:p>
        </p:txBody>
      </p:sp>
      <p:sp>
        <p:nvSpPr>
          <p:cNvPr id="21" name="Espace réservé du contenu 2">
            <a:extLst>
              <a:ext uri="{FF2B5EF4-FFF2-40B4-BE49-F238E27FC236}">
                <a16:creationId xmlns:a16="http://schemas.microsoft.com/office/drawing/2014/main" id="{0AA308BE-C5A2-406C-AF7A-D18047BAB5DA}"/>
              </a:ext>
            </a:extLst>
          </p:cNvPr>
          <p:cNvSpPr txBox="1">
            <a:spLocks/>
          </p:cNvSpPr>
          <p:nvPr/>
        </p:nvSpPr>
        <p:spPr>
          <a:xfrm>
            <a:off x="9468705" y="3488502"/>
            <a:ext cx="2133837" cy="7614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dérober</a:t>
            </a:r>
          </a:p>
        </p:txBody>
      </p:sp>
      <p:sp>
        <p:nvSpPr>
          <p:cNvPr id="22" name="Espace réservé du contenu 2">
            <a:extLst>
              <a:ext uri="{FF2B5EF4-FFF2-40B4-BE49-F238E27FC236}">
                <a16:creationId xmlns:a16="http://schemas.microsoft.com/office/drawing/2014/main" id="{51F33A2B-4316-4A8D-A459-7D6C57B84341}"/>
              </a:ext>
            </a:extLst>
          </p:cNvPr>
          <p:cNvSpPr txBox="1">
            <a:spLocks/>
          </p:cNvSpPr>
          <p:nvPr/>
        </p:nvSpPr>
        <p:spPr>
          <a:xfrm>
            <a:off x="321416" y="5008961"/>
            <a:ext cx="3535129" cy="10242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stupeur </a:t>
            </a:r>
          </a:p>
        </p:txBody>
      </p:sp>
      <p:sp>
        <p:nvSpPr>
          <p:cNvPr id="23" name="Espace réservé du contenu 2">
            <a:extLst>
              <a:ext uri="{FF2B5EF4-FFF2-40B4-BE49-F238E27FC236}">
                <a16:creationId xmlns:a16="http://schemas.microsoft.com/office/drawing/2014/main" id="{224D0CB1-AD0A-4B2F-861D-93B51C7387E6}"/>
              </a:ext>
            </a:extLst>
          </p:cNvPr>
          <p:cNvSpPr txBox="1">
            <a:spLocks/>
          </p:cNvSpPr>
          <p:nvPr/>
        </p:nvSpPr>
        <p:spPr>
          <a:xfrm>
            <a:off x="3443455" y="2189554"/>
            <a:ext cx="2908300" cy="98377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immobile</a:t>
            </a:r>
          </a:p>
        </p:txBody>
      </p:sp>
      <p:sp>
        <p:nvSpPr>
          <p:cNvPr id="24" name="Espace réservé du contenu 2">
            <a:extLst>
              <a:ext uri="{FF2B5EF4-FFF2-40B4-BE49-F238E27FC236}">
                <a16:creationId xmlns:a16="http://schemas.microsoft.com/office/drawing/2014/main" id="{977D5F13-8D8B-4435-BD14-B498F969C5B9}"/>
              </a:ext>
            </a:extLst>
          </p:cNvPr>
          <p:cNvSpPr txBox="1">
            <a:spLocks/>
          </p:cNvSpPr>
          <p:nvPr/>
        </p:nvSpPr>
        <p:spPr>
          <a:xfrm>
            <a:off x="1860422" y="5886937"/>
            <a:ext cx="3432008" cy="8410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quand</a:t>
            </a:r>
          </a:p>
        </p:txBody>
      </p:sp>
      <p:sp>
        <p:nvSpPr>
          <p:cNvPr id="25" name="Espace réservé du contenu 2">
            <a:extLst>
              <a:ext uri="{FF2B5EF4-FFF2-40B4-BE49-F238E27FC236}">
                <a16:creationId xmlns:a16="http://schemas.microsoft.com/office/drawing/2014/main" id="{66420127-5943-4165-BDFA-0ABB5C91AF2D}"/>
              </a:ext>
            </a:extLst>
          </p:cNvPr>
          <p:cNvSpPr txBox="1">
            <a:spLocks/>
          </p:cNvSpPr>
          <p:nvPr/>
        </p:nvSpPr>
        <p:spPr>
          <a:xfrm>
            <a:off x="8566332" y="2493831"/>
            <a:ext cx="3067050" cy="1038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minuit </a:t>
            </a:r>
          </a:p>
        </p:txBody>
      </p:sp>
      <p:sp>
        <p:nvSpPr>
          <p:cNvPr id="26" name="Espace réservé du contenu 2">
            <a:extLst>
              <a:ext uri="{FF2B5EF4-FFF2-40B4-BE49-F238E27FC236}">
                <a16:creationId xmlns:a16="http://schemas.microsoft.com/office/drawing/2014/main" id="{5E1489C7-875F-4AF0-BFAE-EE9286812561}"/>
              </a:ext>
            </a:extLst>
          </p:cNvPr>
          <p:cNvSpPr txBox="1">
            <a:spLocks/>
          </p:cNvSpPr>
          <p:nvPr/>
        </p:nvSpPr>
        <p:spPr>
          <a:xfrm>
            <a:off x="8807218" y="4537288"/>
            <a:ext cx="3535130" cy="98377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000" b="1" dirty="0">
                <a:solidFill>
                  <a:srgbClr val="CC0000"/>
                </a:solidFill>
                <a:latin typeface="CrayonL" panose="00000500000000000000" pitchFamily="2" charset="0"/>
                <a:cs typeface="Arial" panose="020B0604020202020204" pitchFamily="34" charset="0"/>
              </a:rPr>
              <a:t>tomber</a:t>
            </a:r>
          </a:p>
        </p:txBody>
      </p:sp>
      <p:sp>
        <p:nvSpPr>
          <p:cNvPr id="13" name="Espace réservé du pied de page 12">
            <a:extLst>
              <a:ext uri="{FF2B5EF4-FFF2-40B4-BE49-F238E27FC236}">
                <a16:creationId xmlns:a16="http://schemas.microsoft.com/office/drawing/2014/main" id="{89FE8567-FB20-4AB4-93BE-AE11825DDB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04276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4" grpId="0"/>
      <p:bldP spid="15" grpId="0"/>
      <p:bldP spid="17" grpId="0"/>
      <p:bldP spid="18" grpId="0"/>
      <p:bldP spid="19" grpId="0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71DF8C1-E775-439B-B6A4-49A9D7227B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1807" y="117079"/>
            <a:ext cx="10515600" cy="954828"/>
          </a:xfrm>
        </p:spPr>
        <p:txBody>
          <a:bodyPr>
            <a:normAutofit/>
          </a:bodyPr>
          <a:lstStyle/>
          <a:p>
            <a:r>
              <a:rPr lang="fr-FR" sz="3200" dirty="0"/>
              <a:t>Lecture mots rapide : chacun son tour</a:t>
            </a:r>
          </a:p>
        </p:txBody>
      </p:sp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46AF363D-9795-4F7C-B118-ED9CA91927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07878" y="1314903"/>
            <a:ext cx="1908509" cy="7130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mentir</a:t>
            </a:r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B2EB32F3-BEF7-4A4B-9F0A-FB0C51F27178}"/>
              </a:ext>
            </a:extLst>
          </p:cNvPr>
          <p:cNvSpPr txBox="1">
            <a:spLocks/>
          </p:cNvSpPr>
          <p:nvPr/>
        </p:nvSpPr>
        <p:spPr>
          <a:xfrm>
            <a:off x="422541" y="1051489"/>
            <a:ext cx="1961145" cy="90892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cela</a:t>
            </a:r>
          </a:p>
        </p:txBody>
      </p:sp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1D3D23FA-871F-443F-BE59-3C57F720B069}"/>
              </a:ext>
            </a:extLst>
          </p:cNvPr>
          <p:cNvSpPr txBox="1">
            <a:spLocks/>
          </p:cNvSpPr>
          <p:nvPr/>
        </p:nvSpPr>
        <p:spPr>
          <a:xfrm>
            <a:off x="2589712" y="1359609"/>
            <a:ext cx="2107866" cy="911498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5400" dirty="0">
                <a:latin typeface="Agency FB" panose="020B0503020202020204" pitchFamily="34" charset="0"/>
                <a:cs typeface="Arial" panose="020B0604020202020204" pitchFamily="34" charset="0"/>
              </a:rPr>
              <a:t>paresseux</a:t>
            </a: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DA4E737C-2A09-4865-8478-1AF54FE0A2AC}"/>
              </a:ext>
            </a:extLst>
          </p:cNvPr>
          <p:cNvSpPr txBox="1">
            <a:spLocks/>
          </p:cNvSpPr>
          <p:nvPr/>
        </p:nvSpPr>
        <p:spPr>
          <a:xfrm>
            <a:off x="589458" y="1966626"/>
            <a:ext cx="2403654" cy="8410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latin typeface="Bahnschrift" panose="020B0502040204020203" pitchFamily="34" charset="0"/>
                <a:cs typeface="Arial" panose="020B0604020202020204" pitchFamily="34" charset="0"/>
              </a:rPr>
              <a:t>dessiner</a:t>
            </a:r>
          </a:p>
        </p:txBody>
      </p:sp>
      <p:sp>
        <p:nvSpPr>
          <p:cNvPr id="8" name="Espace réservé du contenu 2">
            <a:extLst>
              <a:ext uri="{FF2B5EF4-FFF2-40B4-BE49-F238E27FC236}">
                <a16:creationId xmlns:a16="http://schemas.microsoft.com/office/drawing/2014/main" id="{CD57077F-0A7C-4ED7-9674-BF2239CCA85A}"/>
              </a:ext>
            </a:extLst>
          </p:cNvPr>
          <p:cNvSpPr txBox="1">
            <a:spLocks/>
          </p:cNvSpPr>
          <p:nvPr/>
        </p:nvSpPr>
        <p:spPr>
          <a:xfrm>
            <a:off x="6218798" y="2418410"/>
            <a:ext cx="2259784" cy="8169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région</a:t>
            </a:r>
          </a:p>
        </p:txBody>
      </p:sp>
      <p:sp>
        <p:nvSpPr>
          <p:cNvPr id="9" name="Espace réservé du contenu 2">
            <a:extLst>
              <a:ext uri="{FF2B5EF4-FFF2-40B4-BE49-F238E27FC236}">
                <a16:creationId xmlns:a16="http://schemas.microsoft.com/office/drawing/2014/main" id="{85B2A665-4A71-4BE1-9F11-01BE6C4C2AA3}"/>
              </a:ext>
            </a:extLst>
          </p:cNvPr>
          <p:cNvSpPr txBox="1">
            <a:spLocks/>
          </p:cNvSpPr>
          <p:nvPr/>
        </p:nvSpPr>
        <p:spPr>
          <a:xfrm>
            <a:off x="9492487" y="448130"/>
            <a:ext cx="2203779" cy="7868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800" b="1" dirty="0">
                <a:solidFill>
                  <a:schemeClr val="accent6">
                    <a:lumMod val="75000"/>
                  </a:schemeClr>
                </a:solidFill>
                <a:latin typeface="CrayonL" panose="00000500000000000000" pitchFamily="2" charset="0"/>
                <a:cs typeface="Arial" panose="020B0604020202020204" pitchFamily="34" charset="0"/>
              </a:rPr>
              <a:t>grand</a:t>
            </a:r>
          </a:p>
        </p:txBody>
      </p:sp>
      <p:sp>
        <p:nvSpPr>
          <p:cNvPr id="10" name="Espace réservé du contenu 2">
            <a:extLst>
              <a:ext uri="{FF2B5EF4-FFF2-40B4-BE49-F238E27FC236}">
                <a16:creationId xmlns:a16="http://schemas.microsoft.com/office/drawing/2014/main" id="{D1F12ED7-3FB1-4423-861A-DBF5DDFF2E2B}"/>
              </a:ext>
            </a:extLst>
          </p:cNvPr>
          <p:cNvSpPr txBox="1">
            <a:spLocks/>
          </p:cNvSpPr>
          <p:nvPr/>
        </p:nvSpPr>
        <p:spPr>
          <a:xfrm>
            <a:off x="7494423" y="1608163"/>
            <a:ext cx="3496100" cy="7614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Bauhaus 93" panose="04030905020B02020C02" pitchFamily="82" charset="0"/>
                <a:cs typeface="Arial" panose="020B0604020202020204" pitchFamily="34" charset="0"/>
              </a:rPr>
              <a:t>un crayon </a:t>
            </a:r>
          </a:p>
        </p:txBody>
      </p:sp>
      <p:sp>
        <p:nvSpPr>
          <p:cNvPr id="11" name="Espace réservé du contenu 2">
            <a:extLst>
              <a:ext uri="{FF2B5EF4-FFF2-40B4-BE49-F238E27FC236}">
                <a16:creationId xmlns:a16="http://schemas.microsoft.com/office/drawing/2014/main" id="{070B3CB5-E5D8-4FE4-9201-A2F798266920}"/>
              </a:ext>
            </a:extLst>
          </p:cNvPr>
          <p:cNvSpPr txBox="1">
            <a:spLocks/>
          </p:cNvSpPr>
          <p:nvPr/>
        </p:nvSpPr>
        <p:spPr>
          <a:xfrm>
            <a:off x="353762" y="2984159"/>
            <a:ext cx="3705397" cy="108227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5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afin que </a:t>
            </a:r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6B8FAE43-4160-4940-A5E2-10E3458AAEB7}"/>
              </a:ext>
            </a:extLst>
          </p:cNvPr>
          <p:cNvSpPr txBox="1">
            <a:spLocks/>
          </p:cNvSpPr>
          <p:nvPr/>
        </p:nvSpPr>
        <p:spPr>
          <a:xfrm>
            <a:off x="3780934" y="4134368"/>
            <a:ext cx="2457131" cy="8410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planète</a:t>
            </a:r>
          </a:p>
        </p:txBody>
      </p:sp>
      <p:sp>
        <p:nvSpPr>
          <p:cNvPr id="14" name="Espace réservé du contenu 2">
            <a:extLst>
              <a:ext uri="{FF2B5EF4-FFF2-40B4-BE49-F238E27FC236}">
                <a16:creationId xmlns:a16="http://schemas.microsoft.com/office/drawing/2014/main" id="{F086A9A7-F5B3-46A5-BBD0-072FDB83E40C}"/>
              </a:ext>
            </a:extLst>
          </p:cNvPr>
          <p:cNvSpPr txBox="1">
            <a:spLocks/>
          </p:cNvSpPr>
          <p:nvPr/>
        </p:nvSpPr>
        <p:spPr>
          <a:xfrm>
            <a:off x="5012633" y="3213031"/>
            <a:ext cx="3496100" cy="9366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5800" dirty="0">
                <a:latin typeface="Blackadder ITC" panose="04020505051007020D02" pitchFamily="82" charset="0"/>
                <a:cs typeface="Arial" panose="020B0604020202020204" pitchFamily="34" charset="0"/>
              </a:rPr>
              <a:t>comprendre</a:t>
            </a:r>
            <a:endParaRPr lang="fr-FR" sz="4400" dirty="0">
              <a:latin typeface="Blackadder ITC" panose="04020505051007020D02" pitchFamily="82" charset="0"/>
              <a:cs typeface="Arial" panose="020B0604020202020204" pitchFamily="34" charset="0"/>
            </a:endParaRPr>
          </a:p>
        </p:txBody>
      </p:sp>
      <p:sp>
        <p:nvSpPr>
          <p:cNvPr id="15" name="Espace réservé du contenu 2">
            <a:extLst>
              <a:ext uri="{FF2B5EF4-FFF2-40B4-BE49-F238E27FC236}">
                <a16:creationId xmlns:a16="http://schemas.microsoft.com/office/drawing/2014/main" id="{5B572CBA-7E1A-4C83-B8DC-6AAC4B9399B2}"/>
              </a:ext>
            </a:extLst>
          </p:cNvPr>
          <p:cNvSpPr txBox="1">
            <a:spLocks/>
          </p:cNvSpPr>
          <p:nvPr/>
        </p:nvSpPr>
        <p:spPr>
          <a:xfrm>
            <a:off x="543049" y="4167387"/>
            <a:ext cx="2953475" cy="8383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par hasard </a:t>
            </a:r>
          </a:p>
        </p:txBody>
      </p:sp>
      <p:sp>
        <p:nvSpPr>
          <p:cNvPr id="17" name="Espace réservé du contenu 2">
            <a:extLst>
              <a:ext uri="{FF2B5EF4-FFF2-40B4-BE49-F238E27FC236}">
                <a16:creationId xmlns:a16="http://schemas.microsoft.com/office/drawing/2014/main" id="{FE58760D-B704-4983-912F-9BCE16199BAF}"/>
              </a:ext>
            </a:extLst>
          </p:cNvPr>
          <p:cNvSpPr txBox="1">
            <a:spLocks/>
          </p:cNvSpPr>
          <p:nvPr/>
        </p:nvSpPr>
        <p:spPr>
          <a:xfrm>
            <a:off x="3897611" y="4922844"/>
            <a:ext cx="2260936" cy="8410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pendant</a:t>
            </a:r>
          </a:p>
        </p:txBody>
      </p:sp>
      <p:sp>
        <p:nvSpPr>
          <p:cNvPr id="18" name="Espace réservé du contenu 2">
            <a:extLst>
              <a:ext uri="{FF2B5EF4-FFF2-40B4-BE49-F238E27FC236}">
                <a16:creationId xmlns:a16="http://schemas.microsoft.com/office/drawing/2014/main" id="{39877AC0-AB57-43C4-BFB2-0EE49E769C45}"/>
              </a:ext>
            </a:extLst>
          </p:cNvPr>
          <p:cNvSpPr txBox="1">
            <a:spLocks/>
          </p:cNvSpPr>
          <p:nvPr/>
        </p:nvSpPr>
        <p:spPr>
          <a:xfrm>
            <a:off x="7413144" y="4849587"/>
            <a:ext cx="4235807" cy="1000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000" dirty="0">
                <a:latin typeface="Arial" panose="020B0604020202020204" pitchFamily="34" charset="0"/>
                <a:cs typeface="Arial" panose="020B0604020202020204" pitchFamily="34" charset="0"/>
              </a:rPr>
              <a:t>alors</a:t>
            </a:r>
          </a:p>
        </p:txBody>
      </p:sp>
      <p:sp>
        <p:nvSpPr>
          <p:cNvPr id="19" name="Espace réservé du contenu 2">
            <a:extLst>
              <a:ext uri="{FF2B5EF4-FFF2-40B4-BE49-F238E27FC236}">
                <a16:creationId xmlns:a16="http://schemas.microsoft.com/office/drawing/2014/main" id="{4D14FE6E-017C-4975-AA20-714C9A68E772}"/>
              </a:ext>
            </a:extLst>
          </p:cNvPr>
          <p:cNvSpPr txBox="1">
            <a:spLocks/>
          </p:cNvSpPr>
          <p:nvPr/>
        </p:nvSpPr>
        <p:spPr>
          <a:xfrm>
            <a:off x="7494423" y="5763928"/>
            <a:ext cx="3535130" cy="98377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000" dirty="0">
                <a:solidFill>
                  <a:srgbClr val="CC0000"/>
                </a:solidFill>
                <a:latin typeface="AvenirNext LT Pro Regular" panose="020B0504020202020204" pitchFamily="34" charset="0"/>
                <a:cs typeface="Arial" panose="020B0604020202020204" pitchFamily="34" charset="0"/>
              </a:rPr>
              <a:t>la géographie</a:t>
            </a:r>
          </a:p>
        </p:txBody>
      </p:sp>
      <p:sp>
        <p:nvSpPr>
          <p:cNvPr id="21" name="Espace réservé du contenu 2">
            <a:extLst>
              <a:ext uri="{FF2B5EF4-FFF2-40B4-BE49-F238E27FC236}">
                <a16:creationId xmlns:a16="http://schemas.microsoft.com/office/drawing/2014/main" id="{0AA308BE-C5A2-406C-AF7A-D18047BAB5DA}"/>
              </a:ext>
            </a:extLst>
          </p:cNvPr>
          <p:cNvSpPr txBox="1">
            <a:spLocks/>
          </p:cNvSpPr>
          <p:nvPr/>
        </p:nvSpPr>
        <p:spPr>
          <a:xfrm>
            <a:off x="9108191" y="3407251"/>
            <a:ext cx="2154258" cy="761458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toujours</a:t>
            </a:r>
          </a:p>
        </p:txBody>
      </p:sp>
      <p:sp>
        <p:nvSpPr>
          <p:cNvPr id="22" name="Espace réservé du contenu 2">
            <a:extLst>
              <a:ext uri="{FF2B5EF4-FFF2-40B4-BE49-F238E27FC236}">
                <a16:creationId xmlns:a16="http://schemas.microsoft.com/office/drawing/2014/main" id="{51F33A2B-4316-4A8D-A459-7D6C57B84341}"/>
              </a:ext>
            </a:extLst>
          </p:cNvPr>
          <p:cNvSpPr txBox="1">
            <a:spLocks/>
          </p:cNvSpPr>
          <p:nvPr/>
        </p:nvSpPr>
        <p:spPr>
          <a:xfrm>
            <a:off x="321416" y="5008961"/>
            <a:ext cx="3535129" cy="10242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peu à peu</a:t>
            </a:r>
          </a:p>
        </p:txBody>
      </p:sp>
      <p:sp>
        <p:nvSpPr>
          <p:cNvPr id="23" name="Espace réservé du contenu 2">
            <a:extLst>
              <a:ext uri="{FF2B5EF4-FFF2-40B4-BE49-F238E27FC236}">
                <a16:creationId xmlns:a16="http://schemas.microsoft.com/office/drawing/2014/main" id="{224D0CB1-AD0A-4B2F-861D-93B51C7387E6}"/>
              </a:ext>
            </a:extLst>
          </p:cNvPr>
          <p:cNvSpPr txBox="1">
            <a:spLocks/>
          </p:cNvSpPr>
          <p:nvPr/>
        </p:nvSpPr>
        <p:spPr>
          <a:xfrm>
            <a:off x="2716020" y="2469552"/>
            <a:ext cx="3496100" cy="98377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chez moi</a:t>
            </a:r>
          </a:p>
        </p:txBody>
      </p:sp>
      <p:sp>
        <p:nvSpPr>
          <p:cNvPr id="24" name="Espace réservé du contenu 2">
            <a:extLst>
              <a:ext uri="{FF2B5EF4-FFF2-40B4-BE49-F238E27FC236}">
                <a16:creationId xmlns:a16="http://schemas.microsoft.com/office/drawing/2014/main" id="{977D5F13-8D8B-4435-BD14-B498F969C5B9}"/>
              </a:ext>
            </a:extLst>
          </p:cNvPr>
          <p:cNvSpPr txBox="1">
            <a:spLocks/>
          </p:cNvSpPr>
          <p:nvPr/>
        </p:nvSpPr>
        <p:spPr>
          <a:xfrm>
            <a:off x="1791284" y="5767458"/>
            <a:ext cx="4027055" cy="84108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 explications</a:t>
            </a:r>
          </a:p>
        </p:txBody>
      </p:sp>
      <p:sp>
        <p:nvSpPr>
          <p:cNvPr id="25" name="Espace réservé du contenu 2">
            <a:extLst>
              <a:ext uri="{FF2B5EF4-FFF2-40B4-BE49-F238E27FC236}">
                <a16:creationId xmlns:a16="http://schemas.microsoft.com/office/drawing/2014/main" id="{66420127-5943-4165-BDFA-0ABB5C91AF2D}"/>
              </a:ext>
            </a:extLst>
          </p:cNvPr>
          <p:cNvSpPr txBox="1">
            <a:spLocks/>
          </p:cNvSpPr>
          <p:nvPr/>
        </p:nvSpPr>
        <p:spPr>
          <a:xfrm>
            <a:off x="8943922" y="2555711"/>
            <a:ext cx="2867090" cy="1038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enfin</a:t>
            </a:r>
          </a:p>
        </p:txBody>
      </p:sp>
      <p:sp>
        <p:nvSpPr>
          <p:cNvPr id="26" name="Espace réservé du contenu 2">
            <a:extLst>
              <a:ext uri="{FF2B5EF4-FFF2-40B4-BE49-F238E27FC236}">
                <a16:creationId xmlns:a16="http://schemas.microsoft.com/office/drawing/2014/main" id="{5E1489C7-875F-4AF0-BFAE-EE9286812561}"/>
              </a:ext>
            </a:extLst>
          </p:cNvPr>
          <p:cNvSpPr txBox="1">
            <a:spLocks/>
          </p:cNvSpPr>
          <p:nvPr/>
        </p:nvSpPr>
        <p:spPr>
          <a:xfrm>
            <a:off x="8508733" y="4066435"/>
            <a:ext cx="3535130" cy="98377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000" b="1" dirty="0">
                <a:solidFill>
                  <a:srgbClr val="CC0000"/>
                </a:solidFill>
                <a:latin typeface="CrayonL" panose="00000500000000000000" pitchFamily="2" charset="0"/>
                <a:cs typeface="Arial" panose="020B0604020202020204" pitchFamily="34" charset="0"/>
              </a:rPr>
              <a:t>aggraver</a:t>
            </a:r>
          </a:p>
        </p:txBody>
      </p:sp>
      <p:sp>
        <p:nvSpPr>
          <p:cNvPr id="13" name="Espace réservé du pied de page 12">
            <a:extLst>
              <a:ext uri="{FF2B5EF4-FFF2-40B4-BE49-F238E27FC236}">
                <a16:creationId xmlns:a16="http://schemas.microsoft.com/office/drawing/2014/main" id="{2B599D0D-3CBA-4B75-BCF7-0898BBB27C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981256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4" grpId="0"/>
      <p:bldP spid="15" grpId="0"/>
      <p:bldP spid="17" grpId="0"/>
      <p:bldP spid="18" grpId="0"/>
      <p:bldP spid="19" grpId="0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264F4AB1-8B90-4A22-A23A-5502A4CD87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5094" y="129298"/>
            <a:ext cx="10515600" cy="2207793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fr-FR" dirty="0"/>
              <a:t>le Petit Prince</a:t>
            </a:r>
          </a:p>
          <a:p>
            <a:pPr lvl="1">
              <a:lnSpc>
                <a:spcPct val="150000"/>
              </a:lnSpc>
            </a:pPr>
            <a:endParaRPr lang="fr-FR" dirty="0"/>
          </a:p>
          <a:p>
            <a:pPr lvl="1"/>
            <a:endParaRPr lang="fr-FR" dirty="0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2F083840-F0F8-4A90-A18C-5922DFB905B1}"/>
              </a:ext>
            </a:extLst>
          </p:cNvPr>
          <p:cNvSpPr txBox="1"/>
          <p:nvPr/>
        </p:nvSpPr>
        <p:spPr>
          <a:xfrm>
            <a:off x="835094" y="1748909"/>
            <a:ext cx="10945102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fr-FR" sz="2800" dirty="0"/>
          </a:p>
          <a:p>
            <a:endParaRPr lang="fr-FR" dirty="0"/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369402F0-3548-430B-9F8C-C6717DC609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53310" y="700063"/>
            <a:ext cx="4085264" cy="5832784"/>
          </a:xfrm>
          <a:prstGeom prst="rect">
            <a:avLst/>
          </a:prstGeom>
        </p:spPr>
      </p:pic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3B63DBF4-7FC7-4EC0-B46E-FCD1DEDCDC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014403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52B7100-44AB-48AE-B30E-1F17EDF4E0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Aujourd’hui nous allons continuer ce travail.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76C06B3-09EB-40F2-A786-AE9B9AA3AF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7358" y="1825624"/>
            <a:ext cx="11153274" cy="4599239"/>
          </a:xfrm>
        </p:spPr>
        <p:txBody>
          <a:bodyPr>
            <a:normAutofit/>
          </a:bodyPr>
          <a:lstStyle/>
          <a:p>
            <a:pPr>
              <a:lnSpc>
                <a:spcPct val="160000"/>
              </a:lnSpc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On va essayer de se mettre à la place des personnages.</a:t>
            </a:r>
          </a:p>
          <a:p>
            <a:pPr marL="0" indent="0">
              <a:lnSpc>
                <a:spcPct val="16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D’abord en relisant le texte 29, puis en découvrant la suite avec le texte 30.</a:t>
            </a:r>
            <a:endParaRPr lang="fr-FR" sz="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20EE3E93-3374-47E3-A0C8-1FC3703C22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50484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tângulo de cantos arredondados 195">
            <a:extLst>
              <a:ext uri="{FF2B5EF4-FFF2-40B4-BE49-F238E27FC236}">
                <a16:creationId xmlns:a16="http://schemas.microsoft.com/office/drawing/2014/main" id="{F751CE3C-FF13-40F9-BBB5-1B04A03CDB5F}"/>
              </a:ext>
            </a:extLst>
          </p:cNvPr>
          <p:cNvSpPr/>
          <p:nvPr/>
        </p:nvSpPr>
        <p:spPr>
          <a:xfrm>
            <a:off x="9287558" y="5086053"/>
            <a:ext cx="1718353" cy="1364305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fr-FR" dirty="0"/>
          </a:p>
        </p:txBody>
      </p:sp>
      <p:sp>
        <p:nvSpPr>
          <p:cNvPr id="20" name="Retângulo de cantos arredondados 195">
            <a:extLst>
              <a:ext uri="{FF2B5EF4-FFF2-40B4-BE49-F238E27FC236}">
                <a16:creationId xmlns:a16="http://schemas.microsoft.com/office/drawing/2014/main" id="{60122819-2007-428B-94E5-4D45E55CD665}"/>
              </a:ext>
            </a:extLst>
          </p:cNvPr>
          <p:cNvSpPr/>
          <p:nvPr/>
        </p:nvSpPr>
        <p:spPr>
          <a:xfrm>
            <a:off x="8317659" y="3522162"/>
            <a:ext cx="1718353" cy="1364305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fr-FR" dirty="0"/>
          </a:p>
        </p:txBody>
      </p:sp>
      <p:sp>
        <p:nvSpPr>
          <p:cNvPr id="18" name="Retângulo de cantos arredondados 195">
            <a:extLst>
              <a:ext uri="{FF2B5EF4-FFF2-40B4-BE49-F238E27FC236}">
                <a16:creationId xmlns:a16="http://schemas.microsoft.com/office/drawing/2014/main" id="{3A531AED-4973-4267-B872-9D10A27209A4}"/>
              </a:ext>
            </a:extLst>
          </p:cNvPr>
          <p:cNvSpPr/>
          <p:nvPr/>
        </p:nvSpPr>
        <p:spPr>
          <a:xfrm>
            <a:off x="8357127" y="1851057"/>
            <a:ext cx="1718353" cy="1364305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fr-FR" dirty="0"/>
          </a:p>
        </p:txBody>
      </p:sp>
      <p:sp>
        <p:nvSpPr>
          <p:cNvPr id="19" name="CaixaDeTexto 109">
            <a:extLst>
              <a:ext uri="{FF2B5EF4-FFF2-40B4-BE49-F238E27FC236}">
                <a16:creationId xmlns:a16="http://schemas.microsoft.com/office/drawing/2014/main" id="{6373B713-7C75-459C-8C71-72FE68C6D140}"/>
              </a:ext>
            </a:extLst>
          </p:cNvPr>
          <p:cNvSpPr txBox="1"/>
          <p:nvPr/>
        </p:nvSpPr>
        <p:spPr>
          <a:xfrm>
            <a:off x="8388913" y="1900200"/>
            <a:ext cx="1797290" cy="58669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t-BR" sz="2000" dirty="0">
                <a:solidFill>
                  <a:srgbClr val="000000"/>
                </a:solidFill>
                <a:latin typeface="Arial Unicode MS"/>
                <a:ea typeface="Arial Unicode MS"/>
                <a:cs typeface="Arial Unicode MS"/>
              </a:rPr>
              <a:t>indulgence</a:t>
            </a:r>
            <a:endParaRPr lang="fr-FR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4" name="Retângulo de cantos arredondados 195">
            <a:extLst>
              <a:ext uri="{FF2B5EF4-FFF2-40B4-BE49-F238E27FC236}">
                <a16:creationId xmlns:a16="http://schemas.microsoft.com/office/drawing/2014/main" id="{50261451-6013-44D3-AC04-6CF3C6710B0B}"/>
              </a:ext>
            </a:extLst>
          </p:cNvPr>
          <p:cNvSpPr/>
          <p:nvPr/>
        </p:nvSpPr>
        <p:spPr>
          <a:xfrm>
            <a:off x="6517266" y="815224"/>
            <a:ext cx="1718353" cy="1364305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091D0BBA-B725-4CF1-BFC6-D513308BFE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2795" y="98641"/>
            <a:ext cx="10196552" cy="735764"/>
          </a:xfrm>
        </p:spPr>
        <p:txBody>
          <a:bodyPr>
            <a:normAutofit/>
          </a:bodyPr>
          <a:lstStyle/>
          <a:p>
            <a:r>
              <a:rPr lang="fr-FR" dirty="0"/>
              <a:t>Les mots difficiles :</a:t>
            </a:r>
            <a:endParaRPr lang="fr-FR" dirty="0">
              <a:solidFill>
                <a:srgbClr val="FF0000"/>
              </a:solidFill>
            </a:endParaRP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8046F456-1E1F-44CC-B3CC-ACF38E7A895A}"/>
              </a:ext>
            </a:extLst>
          </p:cNvPr>
          <p:cNvSpPr txBox="1"/>
          <p:nvPr/>
        </p:nvSpPr>
        <p:spPr>
          <a:xfrm>
            <a:off x="394553" y="839154"/>
            <a:ext cx="6011990" cy="1305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2800" u="sng" dirty="0">
                <a:latin typeface="Arial" panose="020B0604020202020204" pitchFamily="34" charset="0"/>
                <a:cs typeface="Arial" panose="020B0604020202020204" pitchFamily="34" charset="0"/>
              </a:rPr>
              <a:t>comprendre </a:t>
            </a:r>
            <a: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  <a:t>: verbe</a:t>
            </a:r>
          </a:p>
          <a:p>
            <a:pPr>
              <a:lnSpc>
                <a:spcPct val="150000"/>
              </a:lnSpc>
            </a:pPr>
            <a: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  <a:t>se faire une idée claire des choses.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00E4E579-C19B-4034-B273-0884992AD662}"/>
              </a:ext>
            </a:extLst>
          </p:cNvPr>
          <p:cNvSpPr txBox="1"/>
          <p:nvPr/>
        </p:nvSpPr>
        <p:spPr>
          <a:xfrm>
            <a:off x="350381" y="2059580"/>
            <a:ext cx="7758680" cy="1305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2800" u="sng" dirty="0">
                <a:latin typeface="Arial" panose="020B0604020202020204" pitchFamily="34" charset="0"/>
                <a:cs typeface="Arial" panose="020B0604020202020204" pitchFamily="34" charset="0"/>
              </a:rPr>
              <a:t>avec indulgence : </a:t>
            </a:r>
            <a: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  <a:t>expression</a:t>
            </a:r>
          </a:p>
          <a:p>
            <a:pPr>
              <a:lnSpc>
                <a:spcPct val="150000"/>
              </a:lnSpc>
            </a:pPr>
            <a: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  <a:t>Facilité à excuser, à trouver des explications.</a:t>
            </a:r>
            <a:endParaRPr lang="fr-FR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6E6A0415-4895-43E8-AF73-458F2E59072F}"/>
              </a:ext>
            </a:extLst>
          </p:cNvPr>
          <p:cNvSpPr txBox="1"/>
          <p:nvPr/>
        </p:nvSpPr>
        <p:spPr>
          <a:xfrm>
            <a:off x="350381" y="3388201"/>
            <a:ext cx="7875134" cy="13181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2800" u="sng" dirty="0"/>
              <a:t>modestement </a:t>
            </a:r>
            <a:r>
              <a:rPr lang="fr-FR" sz="2800" dirty="0"/>
              <a:t>: adverbe</a:t>
            </a:r>
          </a:p>
          <a:p>
            <a:pPr>
              <a:lnSpc>
                <a:spcPct val="150000"/>
              </a:lnSpc>
            </a:pPr>
            <a:r>
              <a:rPr lang="fr-FR" sz="2800" dirty="0"/>
              <a:t>Qui est simple, sans faste ou sans éclat.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AA54BCEC-6476-4C96-B399-2A1CE5370BED}"/>
              </a:ext>
            </a:extLst>
          </p:cNvPr>
          <p:cNvSpPr txBox="1"/>
          <p:nvPr/>
        </p:nvSpPr>
        <p:spPr>
          <a:xfrm>
            <a:off x="394553" y="4698878"/>
            <a:ext cx="8922345" cy="19645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2800" u="sng" dirty="0"/>
              <a:t>avion </a:t>
            </a:r>
            <a:r>
              <a:rPr lang="fr-FR" sz="2800" dirty="0"/>
              <a:t>: nom masculin</a:t>
            </a:r>
          </a:p>
          <a:p>
            <a:pPr>
              <a:lnSpc>
                <a:spcPct val="150000"/>
              </a:lnSpc>
            </a:pPr>
            <a:r>
              <a:rPr lang="fr-FR" sz="2800" dirty="0"/>
              <a:t>Appareil capable de se déplacer en l'air, plus lourd que l'air, muni d'ailes et d'un organe propulseur.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76BFACAC-3C8E-444D-9DA8-153C76CB1FE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816569" y="2400761"/>
            <a:ext cx="941978" cy="717697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ED6F4E40-49EF-4D08-8ADE-1233724E3AB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680794" y="4097775"/>
            <a:ext cx="992082" cy="695559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5B9704AE-01D5-4A49-91FB-414378B1017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796156" y="1349254"/>
            <a:ext cx="1168983" cy="735519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04A1BEDE-1A83-4BA8-83D7-A83AF0CDBB66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498466" y="5661576"/>
            <a:ext cx="1198458" cy="669298"/>
          </a:xfrm>
          <a:prstGeom prst="rect">
            <a:avLst/>
          </a:prstGeom>
        </p:spPr>
      </p:pic>
      <p:sp>
        <p:nvSpPr>
          <p:cNvPr id="17" name="CaixaDeTexto 109">
            <a:extLst>
              <a:ext uri="{FF2B5EF4-FFF2-40B4-BE49-F238E27FC236}">
                <a16:creationId xmlns:a16="http://schemas.microsoft.com/office/drawing/2014/main" id="{6B23B0C2-ABB9-46F8-B4AD-33CDAA882637}"/>
              </a:ext>
            </a:extLst>
          </p:cNvPr>
          <p:cNvSpPr txBox="1"/>
          <p:nvPr/>
        </p:nvSpPr>
        <p:spPr>
          <a:xfrm>
            <a:off x="6438329" y="860457"/>
            <a:ext cx="1742759" cy="58669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t-BR" sz="2000" dirty="0">
                <a:solidFill>
                  <a:srgbClr val="000000"/>
                </a:solidFill>
                <a:latin typeface="Arial Unicode MS"/>
                <a:ea typeface="Arial Unicode MS"/>
                <a:cs typeface="Arial Unicode MS"/>
              </a:rPr>
              <a:t>comprendre</a:t>
            </a:r>
            <a:endParaRPr lang="fr-FR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1" name="CaixaDeTexto 109">
            <a:extLst>
              <a:ext uri="{FF2B5EF4-FFF2-40B4-BE49-F238E27FC236}">
                <a16:creationId xmlns:a16="http://schemas.microsoft.com/office/drawing/2014/main" id="{DECC82C5-4E11-4BD6-A3EF-36756F545082}"/>
              </a:ext>
            </a:extLst>
          </p:cNvPr>
          <p:cNvSpPr txBox="1"/>
          <p:nvPr/>
        </p:nvSpPr>
        <p:spPr>
          <a:xfrm>
            <a:off x="8278190" y="3611873"/>
            <a:ext cx="1797290" cy="58669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t-BR" sz="2000" dirty="0">
                <a:solidFill>
                  <a:srgbClr val="000000"/>
                </a:solidFill>
                <a:latin typeface="Arial Unicode MS"/>
                <a:ea typeface="Arial Unicode MS"/>
                <a:cs typeface="Arial Unicode MS"/>
              </a:rPr>
              <a:t>modestement</a:t>
            </a:r>
            <a:endParaRPr lang="fr-FR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3" name="CaixaDeTexto 109">
            <a:extLst>
              <a:ext uri="{FF2B5EF4-FFF2-40B4-BE49-F238E27FC236}">
                <a16:creationId xmlns:a16="http://schemas.microsoft.com/office/drawing/2014/main" id="{85CB3C39-FF40-4B20-80FE-872D61D0C10E}"/>
              </a:ext>
            </a:extLst>
          </p:cNvPr>
          <p:cNvSpPr txBox="1"/>
          <p:nvPr/>
        </p:nvSpPr>
        <p:spPr>
          <a:xfrm>
            <a:off x="9208621" y="5131286"/>
            <a:ext cx="1797290" cy="58669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t-BR" sz="2000" dirty="0">
                <a:solidFill>
                  <a:srgbClr val="000000"/>
                </a:solidFill>
                <a:latin typeface="Arial Unicode MS"/>
                <a:ea typeface="Arial Unicode MS"/>
                <a:cs typeface="Arial Unicode MS"/>
              </a:rPr>
              <a:t>avion</a:t>
            </a:r>
            <a:endParaRPr lang="fr-FR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541B6923-2B52-427D-A7BA-33A86FDDF2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</p:spTree>
    <p:extLst>
      <p:ext uri="{BB962C8B-B14F-4D97-AF65-F5344CB8AC3E}">
        <p14:creationId xmlns:p14="http://schemas.microsoft.com/office/powerpoint/2010/main" val="1278983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0" grpId="0" animBg="1"/>
      <p:bldP spid="18" grpId="0" animBg="1"/>
      <p:bldP spid="19" grpId="0"/>
      <p:bldP spid="14" grpId="0" animBg="1"/>
      <p:bldP spid="2" grpId="0"/>
      <p:bldP spid="11" grpId="0" build="p"/>
      <p:bldP spid="13" grpId="0" build="p"/>
      <p:bldP spid="15" grpId="0" build="p"/>
      <p:bldP spid="16" grpId="0" build="p"/>
      <p:bldP spid="17" grpId="0"/>
      <p:bldP spid="21" grpId="0"/>
      <p:bldP spid="2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tângulo de cantos arredondados 195">
            <a:extLst>
              <a:ext uri="{FF2B5EF4-FFF2-40B4-BE49-F238E27FC236}">
                <a16:creationId xmlns:a16="http://schemas.microsoft.com/office/drawing/2014/main" id="{4215A264-5944-442E-891F-C5726778E6F8}"/>
              </a:ext>
            </a:extLst>
          </p:cNvPr>
          <p:cNvSpPr/>
          <p:nvPr/>
        </p:nvSpPr>
        <p:spPr>
          <a:xfrm>
            <a:off x="7340935" y="4303832"/>
            <a:ext cx="1718353" cy="1364305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fr-FR" dirty="0"/>
          </a:p>
        </p:txBody>
      </p:sp>
      <p:sp>
        <p:nvSpPr>
          <p:cNvPr id="12" name="Retângulo de cantos arredondados 195">
            <a:extLst>
              <a:ext uri="{FF2B5EF4-FFF2-40B4-BE49-F238E27FC236}">
                <a16:creationId xmlns:a16="http://schemas.microsoft.com/office/drawing/2014/main" id="{457B9625-8765-42D6-ABA4-23E41CB806B8}"/>
              </a:ext>
            </a:extLst>
          </p:cNvPr>
          <p:cNvSpPr/>
          <p:nvPr/>
        </p:nvSpPr>
        <p:spPr>
          <a:xfrm>
            <a:off x="6481759" y="2441656"/>
            <a:ext cx="1718353" cy="1364305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fr-FR" dirty="0"/>
          </a:p>
        </p:txBody>
      </p:sp>
      <p:sp>
        <p:nvSpPr>
          <p:cNvPr id="9" name="Retângulo de cantos arredondados 195">
            <a:extLst>
              <a:ext uri="{FF2B5EF4-FFF2-40B4-BE49-F238E27FC236}">
                <a16:creationId xmlns:a16="http://schemas.microsoft.com/office/drawing/2014/main" id="{5974168B-0B6E-4E74-8995-0F57AC62E9BB}"/>
              </a:ext>
            </a:extLst>
          </p:cNvPr>
          <p:cNvSpPr/>
          <p:nvPr/>
        </p:nvSpPr>
        <p:spPr>
          <a:xfrm>
            <a:off x="6517266" y="815224"/>
            <a:ext cx="1718353" cy="1364305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091D0BBA-B725-4CF1-BFC6-D513308BFE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2795" y="98641"/>
            <a:ext cx="10515600" cy="735764"/>
          </a:xfrm>
        </p:spPr>
        <p:txBody>
          <a:bodyPr>
            <a:normAutofit/>
          </a:bodyPr>
          <a:lstStyle/>
          <a:p>
            <a:r>
              <a:rPr lang="fr-FR" dirty="0"/>
              <a:t>Les mots difficiles :</a:t>
            </a:r>
            <a:endParaRPr lang="fr-FR" dirty="0">
              <a:solidFill>
                <a:srgbClr val="FF0000"/>
              </a:solidFill>
            </a:endParaRP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8046F456-1E1F-44CC-B3CC-ACF38E7A895A}"/>
              </a:ext>
            </a:extLst>
          </p:cNvPr>
          <p:cNvSpPr txBox="1"/>
          <p:nvPr/>
        </p:nvSpPr>
        <p:spPr>
          <a:xfrm>
            <a:off x="408608" y="1191725"/>
            <a:ext cx="6029721" cy="13181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2800" u="sng" dirty="0"/>
              <a:t>irriter quelqu’un </a:t>
            </a:r>
            <a:r>
              <a:rPr lang="fr-FR" sz="2800" dirty="0"/>
              <a:t>: verbe</a:t>
            </a:r>
          </a:p>
          <a:p>
            <a:pPr>
              <a:lnSpc>
                <a:spcPct val="150000"/>
              </a:lnSpc>
            </a:pPr>
            <a:r>
              <a:rPr lang="fr-FR" sz="2800" dirty="0"/>
              <a:t>Mettre quelqu'un en colère, l'énerver.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00E4E579-C19B-4034-B273-0884992AD662}"/>
              </a:ext>
            </a:extLst>
          </p:cNvPr>
          <p:cNvSpPr txBox="1"/>
          <p:nvPr/>
        </p:nvSpPr>
        <p:spPr>
          <a:xfrm>
            <a:off x="394720" y="4692378"/>
            <a:ext cx="7758680" cy="1305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2800" u="sng" dirty="0">
                <a:latin typeface="Arial" panose="020B0604020202020204" pitchFamily="34" charset="0"/>
                <a:cs typeface="Arial" panose="020B0604020202020204" pitchFamily="34" charset="0"/>
              </a:rPr>
              <a:t>Une lueur du regard : expression</a:t>
            </a:r>
          </a:p>
          <a:p>
            <a:pPr>
              <a:lnSpc>
                <a:spcPct val="150000"/>
              </a:lnSpc>
            </a:pPr>
            <a: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  <a:t>Expression vive et momentanée (du regard)</a:t>
            </a:r>
            <a:endParaRPr lang="fr-FR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6E6A0415-4895-43E8-AF73-458F2E59072F}"/>
              </a:ext>
            </a:extLst>
          </p:cNvPr>
          <p:cNvSpPr txBox="1"/>
          <p:nvPr/>
        </p:nvSpPr>
        <p:spPr>
          <a:xfrm>
            <a:off x="384021" y="2985651"/>
            <a:ext cx="7875134" cy="13181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2800" u="sng" dirty="0">
                <a:latin typeface="Arial" panose="020B0604020202020204" pitchFamily="34" charset="0"/>
                <a:cs typeface="Arial" panose="020B0604020202020204" pitchFamily="34" charset="0"/>
              </a:rPr>
              <a:t>lueur </a:t>
            </a:r>
            <a: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  <a:t>: nom féminin</a:t>
            </a:r>
          </a:p>
          <a:p>
            <a:pPr>
              <a:lnSpc>
                <a:spcPct val="150000"/>
              </a:lnSpc>
            </a:pPr>
            <a: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  <a:t>Lumière faible.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E518C315-33F4-4F33-A0CB-49F92C84E4F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01841" y="1321496"/>
            <a:ext cx="858447" cy="728063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ED89D3A8-31B2-452A-AA17-2A9F8CF1F2F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01841" y="3022622"/>
            <a:ext cx="878191" cy="674942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9D610C34-ED9F-4CAB-8F62-1E260816640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709564" y="4830013"/>
            <a:ext cx="981094" cy="669772"/>
          </a:xfrm>
          <a:prstGeom prst="rect">
            <a:avLst/>
          </a:prstGeom>
        </p:spPr>
      </p:pic>
      <p:sp>
        <p:nvSpPr>
          <p:cNvPr id="10" name="CaixaDeTexto 109">
            <a:extLst>
              <a:ext uri="{FF2B5EF4-FFF2-40B4-BE49-F238E27FC236}">
                <a16:creationId xmlns:a16="http://schemas.microsoft.com/office/drawing/2014/main" id="{401BC001-BD7E-4DAA-AF42-153F1E7722B4}"/>
              </a:ext>
            </a:extLst>
          </p:cNvPr>
          <p:cNvSpPr txBox="1"/>
          <p:nvPr/>
        </p:nvSpPr>
        <p:spPr>
          <a:xfrm>
            <a:off x="6438329" y="860457"/>
            <a:ext cx="1797290" cy="58669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t-BR" sz="2000" dirty="0">
                <a:solidFill>
                  <a:srgbClr val="000000"/>
                </a:solidFill>
                <a:latin typeface="Arial Unicode MS"/>
                <a:ea typeface="Arial Unicode MS"/>
                <a:cs typeface="Arial Unicode MS"/>
              </a:rPr>
              <a:t>irriter</a:t>
            </a:r>
            <a:endParaRPr lang="fr-FR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4" name="CaixaDeTexto 109">
            <a:extLst>
              <a:ext uri="{FF2B5EF4-FFF2-40B4-BE49-F238E27FC236}">
                <a16:creationId xmlns:a16="http://schemas.microsoft.com/office/drawing/2014/main" id="{30512447-0CBC-41BF-BE4C-B2C2E9FCBCDB}"/>
              </a:ext>
            </a:extLst>
          </p:cNvPr>
          <p:cNvSpPr txBox="1"/>
          <p:nvPr/>
        </p:nvSpPr>
        <p:spPr>
          <a:xfrm>
            <a:off x="6432419" y="2531228"/>
            <a:ext cx="1797290" cy="58669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t-BR" sz="2000" dirty="0">
                <a:solidFill>
                  <a:srgbClr val="000000"/>
                </a:solidFill>
                <a:latin typeface="Arial Unicode MS"/>
                <a:ea typeface="Arial Unicode MS"/>
                <a:cs typeface="Arial Unicode MS"/>
              </a:rPr>
              <a:t>lueur</a:t>
            </a:r>
            <a:endParaRPr lang="fr-FR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7" name="CaixaDeTexto 109">
            <a:extLst>
              <a:ext uri="{FF2B5EF4-FFF2-40B4-BE49-F238E27FC236}">
                <a16:creationId xmlns:a16="http://schemas.microsoft.com/office/drawing/2014/main" id="{B5D09FA0-3E6E-4DCF-BCEA-B649417E436D}"/>
              </a:ext>
            </a:extLst>
          </p:cNvPr>
          <p:cNvSpPr txBox="1"/>
          <p:nvPr/>
        </p:nvSpPr>
        <p:spPr>
          <a:xfrm>
            <a:off x="7261998" y="4349065"/>
            <a:ext cx="1797290" cy="58669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t-BR" sz="2000" dirty="0">
                <a:solidFill>
                  <a:srgbClr val="000000"/>
                </a:solidFill>
                <a:latin typeface="Arial Unicode MS"/>
                <a:ea typeface="Arial Unicode MS"/>
                <a:cs typeface="Arial Unicode MS"/>
              </a:rPr>
              <a:t>lueur</a:t>
            </a:r>
            <a:endParaRPr lang="fr-FR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50E6E962-AF02-48F8-B9B9-556FDA4D20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81ABB71E-CFB7-4CAE-B1A7-F7BAEC047EAA}"/>
              </a:ext>
            </a:extLst>
          </p:cNvPr>
          <p:cNvSpPr txBox="1"/>
          <p:nvPr/>
        </p:nvSpPr>
        <p:spPr>
          <a:xfrm>
            <a:off x="394720" y="2967582"/>
            <a:ext cx="7875134" cy="13181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2800" u="sng" dirty="0">
                <a:latin typeface="Arial" panose="020B0604020202020204" pitchFamily="34" charset="0"/>
                <a:cs typeface="Arial" panose="020B0604020202020204" pitchFamily="34" charset="0"/>
              </a:rPr>
              <a:t>lueur </a:t>
            </a:r>
            <a: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  <a:t>: nom féminin</a:t>
            </a:r>
          </a:p>
          <a:p>
            <a:pPr>
              <a:lnSpc>
                <a:spcPct val="150000"/>
              </a:lnSpc>
            </a:pPr>
            <a: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  <a:t>Lumière faible.</a:t>
            </a:r>
          </a:p>
        </p:txBody>
      </p:sp>
      <p:pic>
        <p:nvPicPr>
          <p:cNvPr id="19" name="Image 18">
            <a:extLst>
              <a:ext uri="{FF2B5EF4-FFF2-40B4-BE49-F238E27FC236}">
                <a16:creationId xmlns:a16="http://schemas.microsoft.com/office/drawing/2014/main" id="{2A69C686-771B-4F93-930A-080FFB0E36C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12540" y="3004553"/>
            <a:ext cx="878191" cy="674942"/>
          </a:xfrm>
          <a:prstGeom prst="rect">
            <a:avLst/>
          </a:prstGeom>
        </p:spPr>
      </p:pic>
      <p:sp>
        <p:nvSpPr>
          <p:cNvPr id="20" name="CaixaDeTexto 109">
            <a:extLst>
              <a:ext uri="{FF2B5EF4-FFF2-40B4-BE49-F238E27FC236}">
                <a16:creationId xmlns:a16="http://schemas.microsoft.com/office/drawing/2014/main" id="{BB6D9D79-B0C6-4A45-B849-6E13E4C80256}"/>
              </a:ext>
            </a:extLst>
          </p:cNvPr>
          <p:cNvSpPr txBox="1"/>
          <p:nvPr/>
        </p:nvSpPr>
        <p:spPr>
          <a:xfrm>
            <a:off x="6443118" y="2513159"/>
            <a:ext cx="1797290" cy="58669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t-BR" sz="2000" dirty="0">
                <a:solidFill>
                  <a:srgbClr val="000000"/>
                </a:solidFill>
                <a:latin typeface="Arial Unicode MS"/>
                <a:ea typeface="Arial Unicode MS"/>
                <a:cs typeface="Arial Unicode MS"/>
              </a:rPr>
              <a:t>lueur</a:t>
            </a:r>
            <a:endParaRPr lang="fr-FR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4987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2" grpId="0" animBg="1"/>
      <p:bldP spid="9" grpId="0" animBg="1"/>
      <p:bldP spid="2" grpId="0"/>
      <p:bldP spid="11" grpId="0" build="p"/>
      <p:bldP spid="13" grpId="0" build="p"/>
      <p:bldP spid="15" grpId="0" build="p"/>
      <p:bldP spid="10" grpId="0"/>
      <p:bldP spid="14" grpId="0"/>
      <p:bldP spid="17" grpId="0"/>
      <p:bldP spid="18" grpId="0" build="p"/>
      <p:bldP spid="2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Espace réservé du contenu 3">
            <a:extLst>
              <a:ext uri="{FF2B5EF4-FFF2-40B4-BE49-F238E27FC236}">
                <a16:creationId xmlns:a16="http://schemas.microsoft.com/office/drawing/2014/main" id="{ADD0F679-286A-43B7-863F-E44179E93BD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651585" y="1320851"/>
            <a:ext cx="3940165" cy="4779871"/>
          </a:xfrm>
          <a:prstGeom prst="rect">
            <a:avLst/>
          </a:prstGeom>
        </p:spPr>
      </p:pic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A8A90F0C-C6D1-46A0-8146-63B23CC768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274465642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14068</TotalTime>
  <Words>1670</Words>
  <Application>Microsoft Office PowerPoint</Application>
  <PresentationFormat>Grand écran</PresentationFormat>
  <Paragraphs>375</Paragraphs>
  <Slides>41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15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41</vt:i4>
      </vt:variant>
    </vt:vector>
  </HeadingPairs>
  <TitlesOfParts>
    <vt:vector size="57" baseType="lpstr">
      <vt:lpstr>Arial Unicode MS</vt:lpstr>
      <vt:lpstr>Agency FB</vt:lpstr>
      <vt:lpstr>Arial</vt:lpstr>
      <vt:lpstr>AvenirNext LT Pro Regular</vt:lpstr>
      <vt:lpstr>Bahnschrift</vt:lpstr>
      <vt:lpstr>Bahnschrift Condensed</vt:lpstr>
      <vt:lpstr>Bahnschrift SemiLight</vt:lpstr>
      <vt:lpstr>Baskerville Old Face</vt:lpstr>
      <vt:lpstr>Bauhaus 93</vt:lpstr>
      <vt:lpstr>Blackadder ITC</vt:lpstr>
      <vt:lpstr>Calibri</vt:lpstr>
      <vt:lpstr>Calibri Light</vt:lpstr>
      <vt:lpstr>Caveat</vt:lpstr>
      <vt:lpstr>Comic Sans MS</vt:lpstr>
      <vt:lpstr>CrayonL</vt:lpstr>
      <vt:lpstr>Thème Office</vt:lpstr>
      <vt:lpstr>date </vt:lpstr>
      <vt:lpstr>Rappel</vt:lpstr>
      <vt:lpstr>Exercice de rappel.</vt:lpstr>
      <vt:lpstr>Correction :</vt:lpstr>
      <vt:lpstr>Présentation PowerPoint</vt:lpstr>
      <vt:lpstr>Aujourd’hui nous allons continuer ce travail.</vt:lpstr>
      <vt:lpstr>Les mots difficiles :</vt:lpstr>
      <vt:lpstr>Les mots difficiles :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Lecture entrainement.</vt:lpstr>
      <vt:lpstr>Les mots invariables de la semaine : </vt:lpstr>
      <vt:lpstr>Regardons les un par un pour les photographier dans notre tête.</vt:lpstr>
      <vt:lpstr>Lecture rapide : chacun son tour</vt:lpstr>
      <vt:lpstr>Présentation PowerPoint</vt:lpstr>
      <vt:lpstr>Les mots pour parler des émotions :</vt:lpstr>
      <vt:lpstr>La joie :</vt:lpstr>
      <vt:lpstr>La tristesse :</vt:lpstr>
      <vt:lpstr>L’amour :</vt:lpstr>
      <vt:lpstr>La colère :</vt:lpstr>
      <vt:lpstr>La peur :</vt:lpstr>
      <vt:lpstr>Exprimer des émotions :</vt:lpstr>
      <vt:lpstr>Le Petit Prince est un livre très poétique.</vt:lpstr>
      <vt:lpstr>Présentation PowerPoint</vt:lpstr>
      <vt:lpstr>Présentation PowerPoint</vt:lpstr>
      <vt:lpstr>Présentation PowerPoint</vt:lpstr>
      <vt:lpstr>Je vous lis la suite de l’histoire.</vt:lpstr>
      <vt:lpstr>Les mots difficiles :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La prochaine fois</vt:lpstr>
      <vt:lpstr>Devoirs : </vt:lpstr>
      <vt:lpstr>Lecture mots rapide : chacun son tour</vt:lpstr>
      <vt:lpstr>Lecture mots rapide : chacun son tour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date</dc:title>
  <dc:creator>aline ledoux</dc:creator>
  <cp:lastModifiedBy>aline ledoux</cp:lastModifiedBy>
  <cp:revision>187</cp:revision>
  <dcterms:created xsi:type="dcterms:W3CDTF">2021-07-07T15:19:39Z</dcterms:created>
  <dcterms:modified xsi:type="dcterms:W3CDTF">2022-03-02T18:07:56Z</dcterms:modified>
</cp:coreProperties>
</file>