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343" r:id="rId2"/>
    <p:sldId id="257" r:id="rId3"/>
    <p:sldId id="281" r:id="rId4"/>
    <p:sldId id="718" r:id="rId5"/>
    <p:sldId id="705" r:id="rId6"/>
    <p:sldId id="324" r:id="rId7"/>
    <p:sldId id="735" r:id="rId8"/>
    <p:sldId id="714" r:id="rId9"/>
    <p:sldId id="323" r:id="rId10"/>
    <p:sldId id="279" r:id="rId11"/>
    <p:sldId id="715" r:id="rId12"/>
    <p:sldId id="267" r:id="rId13"/>
    <p:sldId id="732" r:id="rId14"/>
    <p:sldId id="733" r:id="rId15"/>
    <p:sldId id="313" r:id="rId16"/>
    <p:sldId id="321" r:id="rId17"/>
    <p:sldId id="647" r:id="rId18"/>
    <p:sldId id="510" r:id="rId19"/>
    <p:sldId id="389" r:id="rId20"/>
    <p:sldId id="512" r:id="rId21"/>
    <p:sldId id="719" r:id="rId22"/>
    <p:sldId id="720" r:id="rId23"/>
    <p:sldId id="722" r:id="rId24"/>
    <p:sldId id="723" r:id="rId25"/>
    <p:sldId id="725" r:id="rId26"/>
    <p:sldId id="726" r:id="rId27"/>
    <p:sldId id="727" r:id="rId28"/>
    <p:sldId id="728" r:id="rId29"/>
    <p:sldId id="713" r:id="rId30"/>
    <p:sldId id="736" r:id="rId31"/>
    <p:sldId id="739" r:id="rId32"/>
    <p:sldId id="737" r:id="rId33"/>
    <p:sldId id="609" r:id="rId34"/>
    <p:sldId id="610" r:id="rId35"/>
    <p:sldId id="611" r:id="rId36"/>
    <p:sldId id="612" r:id="rId3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36" autoAdjust="0"/>
    <p:restoredTop sz="94660"/>
  </p:normalViewPr>
  <p:slideViewPr>
    <p:cSldViewPr snapToGrid="0">
      <p:cViewPr varScale="1">
        <p:scale>
          <a:sx n="87" d="100"/>
          <a:sy n="87" d="100"/>
        </p:scale>
        <p:origin x="39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03/03/2022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2568D-9326-4A86-9513-E8F629BA4C14}" type="datetime1">
              <a:rPr lang="fr-FR" smtClean="0"/>
              <a:t>03/03/2022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41041-3C0B-49F3-B879-5E7F3433B57E}" type="datetime1">
              <a:rPr lang="fr-FR" smtClean="0"/>
              <a:t>03/03/2022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3094D-F674-4BC8-BE0A-54CC0DEF3FF4}" type="datetime1">
              <a:rPr lang="fr-FR" smtClean="0"/>
              <a:t>03/03/2022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0AEA0-2B95-458B-B50D-926B05C303B8}" type="datetime1">
              <a:rPr lang="fr-FR" smtClean="0"/>
              <a:t>03/03/2022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CA2C9-BD0B-4C98-A3A3-D7042E4CDC18}" type="datetime1">
              <a:rPr lang="fr-FR" smtClean="0"/>
              <a:t>03/03/2022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79A6A-EECA-454E-B997-2B148253804C}" type="datetime1">
              <a:rPr lang="fr-FR" smtClean="0"/>
              <a:t>03/03/2022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D56BC-79E2-4336-8658-3FFC6E7D1EBF}" type="datetime1">
              <a:rPr lang="fr-FR" smtClean="0"/>
              <a:t>03/03/2022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DA703-CF0E-49E3-BAAF-83CC48196FC4}" type="datetime1">
              <a:rPr lang="fr-FR" smtClean="0"/>
              <a:t>03/03/2022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8439B-424A-4BAD-91C3-81523F02FD53}" type="datetime1">
              <a:rPr lang="fr-FR" smtClean="0"/>
              <a:t>03/03/2022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201BA-8653-4DD3-9169-F0F36E35E892}" type="datetime1">
              <a:rPr lang="fr-FR" smtClean="0"/>
              <a:t>03/03/2022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6D90B-E2D3-46A4-9F3D-40A6F364E113}" type="datetime1">
              <a:rPr lang="fr-FR" smtClean="0"/>
              <a:t>03/03/2022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3D9BB-8EB1-4914-BEA7-0DCFC08ABCEA}" type="datetime1">
              <a:rPr lang="fr-FR" smtClean="0"/>
              <a:t>03/03/2022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>
                <a:latin typeface="Arial" panose="020B0604020202020204" pitchFamily="34" charset="0"/>
                <a:cs typeface="Arial" panose="020B0604020202020204" pitchFamily="34" charset="0"/>
              </a:rPr>
              <a:t>Texte 29 et 30</a:t>
            </a:r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Le petit Prince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DFA2D1C-7A45-487A-992D-D0609BED72A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1782" y="1831970"/>
            <a:ext cx="3198880" cy="4569147"/>
          </a:xfrm>
          <a:prstGeom prst="rect">
            <a:avLst/>
          </a:prstGeom>
        </p:spPr>
      </p:pic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4AAA9BE5-8D1E-4FA9-AF6B-FA9237A3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DBD1CB-4DF7-42B3-BF81-093CFFC5A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0631" y="365761"/>
            <a:ext cx="11786418" cy="577199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Et le petit prince eut un très joli éclat de rire qui m'irrita beaucoup. Je désire que l'on prenne mes malheurs au sérieux. Puis il ajouta 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- Alors, toi aussi tu viens du ciel ? De quelle planète es-tu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J'entrevis aussitôt une lueur, dans le mystère de sa présence, et j'interrogeai brusquement 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- Tu viens donc d'une autre planète ?</a:t>
            </a:r>
            <a:endParaRPr lang="fr-FR" sz="3200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FDA67A1-911E-41FB-91D6-02B4E545B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374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161826"/>
            <a:ext cx="11353800" cy="4438874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Mais il ne me répondit pas.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hochait la tête doucement tout en regardant mon avion :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- C'est vrai que, là-dessus, tu ne peux pas venir de bien loin...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2992C0E-F681-4B1B-AF3E-70370C9AE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224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628011"/>
            <a:ext cx="10315074" cy="5339652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il s'enfonça dans une rêverie qui dura longtemps. Puis, sortant mon mouton de sa poche, il se plongea dans la contemplation de son trésor.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Vous imaginez combien j'avais pu être intrigué par cette demi confidence sur "les autres planètes". Je m'efforçai donc d'en savoir plus long :</a:t>
            </a:r>
          </a:p>
          <a:p>
            <a:pPr marL="0" indent="0">
              <a:lnSpc>
                <a:spcPct val="200000"/>
              </a:lnSpc>
              <a:buNone/>
            </a:pP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5220" y="192224"/>
            <a:ext cx="383906" cy="64397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D9C09009-B088-4162-94A1-18F05F17C39C}"/>
              </a:ext>
            </a:extLst>
          </p:cNvPr>
          <p:cNvSpPr txBox="1"/>
          <p:nvPr/>
        </p:nvSpPr>
        <p:spPr>
          <a:xfrm>
            <a:off x="481263" y="258679"/>
            <a:ext cx="3043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Le texte 30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9492288F-0E9F-4A99-882C-70ABEF25A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856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C74856E-1821-4ADD-A6E4-521E286B97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283" y="416459"/>
            <a:ext cx="11280221" cy="620090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/>
              <a:t>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- D'où viens-tu, mon petit bonhomme ? Où est-ce "chez toi"?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Où veux-tu emporter mon mouton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Il me répondit après un silence méditatif 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- Ce qui est bien, avec la caisse que tu m'as donnée, c'est que, la nuit, ça lui servira de maison.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- Bien sûr. Et si tu es gentil, je te donnerai aussi une corde pour l'attacher pendant le jour. Et un piquet.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F8088822-9D11-4004-8EB7-6F12A4869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56575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DBD1CB-4DF7-42B3-BF81-093CFFC5A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539" y="689481"/>
            <a:ext cx="11786418" cy="532202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La proposition parut choquer le petit prince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- L'attacher ? Quelle drôle d'idée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- Mais si tu ne l'attaches pas, il ira n'importe où, et il se perdra...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Et mon ami eut un nouvel éclat de rire.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- Mais où veux-tu qu'il aille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- N'importe où. Droit devant lui...</a:t>
            </a:r>
          </a:p>
          <a:p>
            <a:pPr>
              <a:lnSpc>
                <a:spcPct val="200000"/>
              </a:lnSpc>
            </a:pPr>
            <a:endParaRPr lang="fr-FR" sz="3200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E5124000-893C-4FE4-B7AD-60EA31590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52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95300" y="668531"/>
            <a:ext cx="11353800" cy="4438874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Alors le petit prince remarqua gravement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- ça ne fait rien, c'est tellement petit, chez moi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Et, avec un peu de mélancolie, peut-être, il ajouta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- Droit devant soi on ne peut pas aller bien loin...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207EBF0-315B-4CCA-B77F-6ED1123C3BD2}"/>
              </a:ext>
            </a:extLst>
          </p:cNvPr>
          <p:cNvSpPr txBox="1"/>
          <p:nvPr/>
        </p:nvSpPr>
        <p:spPr>
          <a:xfrm>
            <a:off x="9347579" y="4741964"/>
            <a:ext cx="275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i="1" dirty="0">
                <a:latin typeface="Arial" panose="020B0604020202020204" pitchFamily="34" charset="0"/>
                <a:cs typeface="Arial" panose="020B0604020202020204" pitchFamily="34" charset="0"/>
              </a:rPr>
              <a:t>Fin du chapitre 3</a:t>
            </a:r>
          </a:p>
          <a:p>
            <a:r>
              <a:rPr lang="fr-FR" sz="2400" i="1" dirty="0">
                <a:latin typeface="Arial" panose="020B0604020202020204" pitchFamily="34" charset="0"/>
                <a:cs typeface="Arial" panose="020B0604020202020204" pitchFamily="34" charset="0"/>
              </a:rPr>
              <a:t>À suivre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053DB0C-A073-402C-98E3-D8EFD8EC8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80355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2C6B766F-F9AE-4E04-AD5A-E592B613E68B}"/>
              </a:ext>
            </a:extLst>
          </p:cNvPr>
          <p:cNvSpPr txBox="1">
            <a:spLocks/>
          </p:cNvSpPr>
          <p:nvPr/>
        </p:nvSpPr>
        <p:spPr>
          <a:xfrm>
            <a:off x="519078" y="472702"/>
            <a:ext cx="9284368" cy="13830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dirty="0"/>
              <a:t>Ce que nous apprend ce texte :</a:t>
            </a:r>
            <a:endParaRPr lang="fr-FR" sz="3200" dirty="0">
              <a:solidFill>
                <a:srgbClr val="FF0000"/>
              </a:solidFill>
            </a:endParaRPr>
          </a:p>
          <a:p>
            <a:endParaRPr lang="fr-FR" dirty="0"/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628DB0F-53D7-4C26-84C9-1212C3AF27BA}"/>
              </a:ext>
            </a:extLst>
          </p:cNvPr>
          <p:cNvSpPr txBox="1"/>
          <p:nvPr/>
        </p:nvSpPr>
        <p:spPr>
          <a:xfrm>
            <a:off x="633938" y="1596467"/>
            <a:ext cx="10924123" cy="3405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Le petit prince reste très mystérieux.</a:t>
            </a:r>
          </a:p>
          <a:p>
            <a:pPr>
              <a:lnSpc>
                <a:spcPct val="20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Il est mélancolique.</a:t>
            </a:r>
          </a:p>
          <a:p>
            <a:pPr>
              <a:lnSpc>
                <a:spcPct val="20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L’aviateur aimerait réussir à mieux le comprendre, à en savoir davantage sur lui.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C2654D3-4FF4-4DCB-AA44-F77C9728A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1706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 texte 29.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2F34B31-6865-4261-8F15-84F8C9A1EEEC}"/>
              </a:ext>
            </a:extLst>
          </p:cNvPr>
          <p:cNvSpPr txBox="1"/>
          <p:nvPr/>
        </p:nvSpPr>
        <p:spPr>
          <a:xfrm>
            <a:off x="892342" y="3086100"/>
            <a:ext cx="651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On échange au bout de 1 min</a:t>
            </a:r>
            <a:r>
              <a:rPr lang="fr-FR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C91947-EA31-47AE-A760-7483DEFEA3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582" y="1895475"/>
            <a:ext cx="2381250" cy="2381250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55C45-73E5-46B6-A1E0-4CE3FD18F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1536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de la semaine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5ACC014-EA3C-4D0E-B3D4-B48C95FAD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51F8497-CAC8-4118-A804-1AFE4D6C635F}"/>
              </a:ext>
            </a:extLst>
          </p:cNvPr>
          <p:cNvSpPr txBox="1"/>
          <p:nvPr/>
        </p:nvSpPr>
        <p:spPr>
          <a:xfrm>
            <a:off x="3130208" y="1629802"/>
            <a:ext cx="4421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 à coup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 à fait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toutefois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très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trop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vers (direction)</a:t>
            </a:r>
          </a:p>
        </p:txBody>
      </p:sp>
    </p:spTree>
    <p:extLst>
      <p:ext uri="{BB962C8B-B14F-4D97-AF65-F5344CB8AC3E}">
        <p14:creationId xmlns:p14="http://schemas.microsoft.com/office/powerpoint/2010/main" val="6308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367" y="145826"/>
            <a:ext cx="10515600" cy="1325563"/>
          </a:xfrm>
        </p:spPr>
        <p:txBody>
          <a:bodyPr/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4045" y="1267137"/>
            <a:ext cx="3391894" cy="9819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tout à fait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12480" y="1785478"/>
            <a:ext cx="2368819" cy="845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toutefois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54788" y="1241880"/>
            <a:ext cx="2964899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b="1" dirty="0">
                <a:latin typeface="CrayonL" panose="00000500000000000000" pitchFamily="2" charset="0"/>
                <a:cs typeface="Arial" panose="020B0604020202020204" pitchFamily="34" charset="0"/>
              </a:rPr>
              <a:t>mais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746550" y="3252394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Caveat" panose="00000500000000000000" pitchFamily="2" charset="0"/>
                <a:cs typeface="Arial" panose="020B0604020202020204" pitchFamily="34" charset="0"/>
              </a:rPr>
              <a:t>toutefois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830516" y="2381303"/>
            <a:ext cx="3302000" cy="950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Baskerville Old Face" panose="02020602080505020303" pitchFamily="18" charset="0"/>
                <a:cs typeface="Arial" panose="020B0604020202020204" pitchFamily="34" charset="0"/>
              </a:rPr>
              <a:t>très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2617067" y="2533615"/>
            <a:ext cx="2599674" cy="75194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tout à coup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962598" y="1569778"/>
            <a:ext cx="2699019" cy="5629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vers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44950" y="4308260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sitôt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2462090" y="3955444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tout à coup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5905006" y="3788427"/>
            <a:ext cx="315302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très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644284" y="3749016"/>
            <a:ext cx="2909792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tout à fait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475954" y="5201511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rien 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2431717" y="5434028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toutefois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988482" y="5093220"/>
            <a:ext cx="3758517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vers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802347" y="2586659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trop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8802347" y="4955028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trop</a:t>
            </a:r>
          </a:p>
        </p:txBody>
      </p:sp>
      <p:sp>
        <p:nvSpPr>
          <p:cNvPr id="16" name="Espace réservé du pied de page 15">
            <a:extLst>
              <a:ext uri="{FF2B5EF4-FFF2-40B4-BE49-F238E27FC236}">
                <a16:creationId xmlns:a16="http://schemas.microsoft.com/office/drawing/2014/main" id="{2C7F9687-0432-4EB2-8933-6619A8BD9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8376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lu le petit Prince.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révisé l’imparfait et travailler sur les émotions.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4C704C-F07B-4DC3-9AEE-7DE91063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7529" y="1468280"/>
            <a:ext cx="2469209" cy="72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3667476" y="387760"/>
            <a:ext cx="3557701" cy="845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rien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624233" y="1147517"/>
            <a:ext cx="2551737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b="1" dirty="0">
                <a:latin typeface="Calibri" panose="020F0502020204030204" pitchFamily="34" charset="0"/>
                <a:cs typeface="Calibri" panose="020F0502020204030204" pitchFamily="34" charset="0"/>
              </a:rPr>
              <a:t>vers</a:t>
            </a:r>
            <a:endParaRPr lang="fr-FR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846123" y="2621168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Bahnschrift SemiLight" panose="020B0502040204020203" pitchFamily="34" charset="0"/>
                <a:cs typeface="Arial" panose="020B0604020202020204" pitchFamily="34" charset="0"/>
              </a:rPr>
              <a:t>sur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353949" y="2524901"/>
            <a:ext cx="2469209" cy="9692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selon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312205" y="1468950"/>
            <a:ext cx="2298991" cy="618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soudain</a:t>
            </a: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4642121" y="3777611"/>
            <a:ext cx="3103069" cy="562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latin typeface="CrayonL" panose="00000500000000000000" pitchFamily="2" charset="0"/>
                <a:cs typeface="Arial" panose="020B0604020202020204" pitchFamily="34" charset="0"/>
              </a:rPr>
              <a:t>très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65596" y="3913033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165767" y="2744273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donc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7634614" y="387760"/>
            <a:ext cx="3251240" cy="92457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tout à coup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962598" y="384990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tard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sauf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483280" y="5352637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mais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010375" y="5056963"/>
            <a:ext cx="3192479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tout à fait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202854" y="2241743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chez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9430958" y="4908934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trop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9564FDAD-92C7-4399-9E2C-B93C6FBBE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6109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D80202-55EA-440D-9C79-ACBDCF2B6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Rappel : les mots pour parler des émotions :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A641321-D0BE-4B5A-B9A9-1FFCBC5A0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EA10527-8283-4CA4-811F-5D4FCEFDFA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La langue française est riche.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Il existe de nombreux mots pour exprimer des sentiments et des émotions ! Les connaitre permet de varier le vocabulaire, mais aussi de nuancer, de préciser ses sentiments.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Voici quelques exemples : </a:t>
            </a:r>
          </a:p>
        </p:txBody>
      </p:sp>
    </p:spTree>
    <p:extLst>
      <p:ext uri="{BB962C8B-B14F-4D97-AF65-F5344CB8AC3E}">
        <p14:creationId xmlns:p14="http://schemas.microsoft.com/office/powerpoint/2010/main" val="4025756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32E3EE-A233-4DB5-9F35-A61895E2B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joie :</a:t>
            </a:r>
          </a:p>
        </p:txBody>
      </p:sp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896C0FD1-EA82-40E4-A717-C4D78E9998E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5279857"/>
              </p:ext>
            </p:extLst>
          </p:nvPr>
        </p:nvGraphicFramePr>
        <p:xfrm>
          <a:off x="1629624" y="1825625"/>
          <a:ext cx="9724173" cy="4246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2788">
                  <a:extLst>
                    <a:ext uri="{9D8B030D-6E8A-4147-A177-3AD203B41FA5}">
                      <a16:colId xmlns:a16="http://schemas.microsoft.com/office/drawing/2014/main" val="2557524351"/>
                    </a:ext>
                  </a:extLst>
                </a:gridCol>
                <a:gridCol w="3376186">
                  <a:extLst>
                    <a:ext uri="{9D8B030D-6E8A-4147-A177-3AD203B41FA5}">
                      <a16:colId xmlns:a16="http://schemas.microsoft.com/office/drawing/2014/main" val="1764968521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3498040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Verbes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noms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Adjectifs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6683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Sourire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Rire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S’illuminer de joie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Rayonner de joie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joie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satisfaction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bonheur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gaieté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allégresse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joyeux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content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ravi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enchanté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comblé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heureux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satisfait ….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664453"/>
                  </a:ext>
                </a:extLst>
              </a:tr>
            </a:tbl>
          </a:graphicData>
        </a:graphic>
      </p:graphicFrame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B0E4D78-0802-4459-9306-690700073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1DA751A-3849-4895-8124-B7DD2D036F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05673" y="339673"/>
            <a:ext cx="1201282" cy="1201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4019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32E3EE-A233-4DB5-9F35-A61895E2B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tristesse :</a:t>
            </a:r>
          </a:p>
        </p:txBody>
      </p:sp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896C0FD1-EA82-40E4-A717-C4D78E9998E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4466859"/>
              </p:ext>
            </p:extLst>
          </p:nvPr>
        </p:nvGraphicFramePr>
        <p:xfrm>
          <a:off x="1629624" y="1825625"/>
          <a:ext cx="9542353" cy="36974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0968">
                  <a:extLst>
                    <a:ext uri="{9D8B030D-6E8A-4147-A177-3AD203B41FA5}">
                      <a16:colId xmlns:a16="http://schemas.microsoft.com/office/drawing/2014/main" val="2557524351"/>
                    </a:ext>
                  </a:extLst>
                </a:gridCol>
                <a:gridCol w="3376186">
                  <a:extLst>
                    <a:ext uri="{9D8B030D-6E8A-4147-A177-3AD203B41FA5}">
                      <a16:colId xmlns:a16="http://schemas.microsoft.com/office/drawing/2014/main" val="1764968521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3498040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Verbes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noms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Adjectifs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6683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regretter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pleurer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gémir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 lamenter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déplorer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chagrin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peine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regret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douleur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désespoir…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chagriné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peiné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inconsolable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triste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désespéré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abattu ….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664453"/>
                  </a:ext>
                </a:extLst>
              </a:tr>
            </a:tbl>
          </a:graphicData>
        </a:graphic>
      </p:graphicFrame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B0E4D78-0802-4459-9306-690700073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CD68AB11-FB2E-40D2-8B32-EE8F67C3BF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88802" y="221575"/>
            <a:ext cx="1469113" cy="146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73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32E3EE-A233-4DB5-9F35-A61895E2B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L’amour :</a:t>
            </a:r>
          </a:p>
        </p:txBody>
      </p:sp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896C0FD1-EA82-40E4-A717-C4D78E9998E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7010763"/>
              </p:ext>
            </p:extLst>
          </p:nvPr>
        </p:nvGraphicFramePr>
        <p:xfrm>
          <a:off x="1629624" y="1825625"/>
          <a:ext cx="9542353" cy="3148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0968">
                  <a:extLst>
                    <a:ext uri="{9D8B030D-6E8A-4147-A177-3AD203B41FA5}">
                      <a16:colId xmlns:a16="http://schemas.microsoft.com/office/drawing/2014/main" val="2557524351"/>
                    </a:ext>
                  </a:extLst>
                </a:gridCol>
                <a:gridCol w="3376186">
                  <a:extLst>
                    <a:ext uri="{9D8B030D-6E8A-4147-A177-3AD203B41FA5}">
                      <a16:colId xmlns:a16="http://schemas.microsoft.com/office/drawing/2014/main" val="1764968521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3498040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Verbes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noms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Adjectifs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6683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aimer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adorer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raffoler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chérir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vénérer…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amour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amitié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affection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tendresse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passion…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amoureux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ami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épris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passionné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fanatique ….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664453"/>
                  </a:ext>
                </a:extLst>
              </a:tr>
            </a:tbl>
          </a:graphicData>
        </a:graphic>
      </p:graphicFrame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B0E4D78-0802-4459-9306-690700073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C94820C-BF00-468C-AC33-7F56389DF6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16374" y="500062"/>
            <a:ext cx="1325563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8793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32E3EE-A233-4DB5-9F35-A61895E2B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colère :</a:t>
            </a:r>
          </a:p>
        </p:txBody>
      </p:sp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896C0FD1-EA82-40E4-A717-C4D78E9998E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9534666"/>
              </p:ext>
            </p:extLst>
          </p:nvPr>
        </p:nvGraphicFramePr>
        <p:xfrm>
          <a:off x="656378" y="1825625"/>
          <a:ext cx="10515600" cy="3148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3151">
                  <a:extLst>
                    <a:ext uri="{9D8B030D-6E8A-4147-A177-3AD203B41FA5}">
                      <a16:colId xmlns:a16="http://schemas.microsoft.com/office/drawing/2014/main" val="2557524351"/>
                    </a:ext>
                  </a:extLst>
                </a:gridCol>
                <a:gridCol w="2634558">
                  <a:extLst>
                    <a:ext uri="{9D8B030D-6E8A-4147-A177-3AD203B41FA5}">
                      <a16:colId xmlns:a16="http://schemas.microsoft.com/office/drawing/2014/main" val="1764968521"/>
                    </a:ext>
                  </a:extLst>
                </a:gridCol>
                <a:gridCol w="3367891">
                  <a:extLst>
                    <a:ext uri="{9D8B030D-6E8A-4147-A177-3AD203B41FA5}">
                      <a16:colId xmlns:a16="http://schemas.microsoft.com/office/drawing/2014/main" val="3498040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Verbes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noms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Adjectifs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6683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s’emporter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 fâcher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s’énerver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s’indigner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Être irrité/angoissé/exaspéré…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agacement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mécontentement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aigreur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fureur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rage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agacé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mécontent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fâché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irrité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furieux….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664453"/>
                  </a:ext>
                </a:extLst>
              </a:tr>
            </a:tbl>
          </a:graphicData>
        </a:graphic>
      </p:graphicFrame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B0E4D78-0802-4459-9306-690700073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B25CF4A2-334D-46EC-A85D-5D60B82DD9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55950" y="365125"/>
            <a:ext cx="1116028" cy="1116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3064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32E3EE-A233-4DB5-9F35-A61895E2B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peur :</a:t>
            </a:r>
          </a:p>
        </p:txBody>
      </p:sp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896C0FD1-EA82-40E4-A717-C4D78E9998E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3712158"/>
              </p:ext>
            </p:extLst>
          </p:nvPr>
        </p:nvGraphicFramePr>
        <p:xfrm>
          <a:off x="656378" y="1825625"/>
          <a:ext cx="10515600" cy="3148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3151">
                  <a:extLst>
                    <a:ext uri="{9D8B030D-6E8A-4147-A177-3AD203B41FA5}">
                      <a16:colId xmlns:a16="http://schemas.microsoft.com/office/drawing/2014/main" val="2557524351"/>
                    </a:ext>
                  </a:extLst>
                </a:gridCol>
                <a:gridCol w="2634558">
                  <a:extLst>
                    <a:ext uri="{9D8B030D-6E8A-4147-A177-3AD203B41FA5}">
                      <a16:colId xmlns:a16="http://schemas.microsoft.com/office/drawing/2014/main" val="1764968521"/>
                    </a:ext>
                  </a:extLst>
                </a:gridCol>
                <a:gridCol w="3367891">
                  <a:extLst>
                    <a:ext uri="{9D8B030D-6E8A-4147-A177-3AD203B41FA5}">
                      <a16:colId xmlns:a16="http://schemas.microsoft.com/office/drawing/2014/main" val="3498040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Verbes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noms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Adjectifs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6683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craindre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avoir peur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redouter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appréhender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Être </a:t>
                      </a:r>
                      <a:r>
                        <a:rPr lang="fr-FR" sz="2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effrayé/paniqué/épouvanté…</a:t>
                      </a:r>
                      <a:endParaRPr lang="fr-FR" sz="2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crainte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inquiétude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panique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terreur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effroi…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soucieux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inquiet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peureux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craintif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préoccupé….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664453"/>
                  </a:ext>
                </a:extLst>
              </a:tr>
            </a:tbl>
          </a:graphicData>
        </a:graphic>
      </p:graphicFrame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B0E4D78-0802-4459-9306-690700073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4064BB03-36FD-43A7-9DA7-26C913EB17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32014" y="251046"/>
            <a:ext cx="1386878" cy="1386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81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693067-2FAA-4E71-9CFB-DD07847E4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Exprimer des émotions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5C76068-2D4F-4C9C-BDA5-46D87048D9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C’est très difficile. </a:t>
            </a:r>
          </a:p>
          <a:p>
            <a:pPr>
              <a:lnSpc>
                <a:spcPct val="20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L’art (la lecture, la poésie, le chant, la peinture …) a cette mission : décrire et faire comprendre des émotions.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DF36491-05BA-4505-9E41-14D936021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5992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C22C9B-5A1C-4389-9455-1867E1C9F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Petit Prince est un livre très poétique.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6CA7D8E-10AC-4013-8AF4-B69554AEB9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85626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décrit beaucoup d’émotions vécues par les personnages.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Nous allons faire à nouveau quelques exercices avant de continuer l’histoire.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8436898-55DB-42B3-A76C-50A97FE16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288649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E9E2A20B-CED6-42DD-BA6F-A68EE71B09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813"/>
          <a:stretch/>
        </p:blipFill>
        <p:spPr>
          <a:xfrm>
            <a:off x="1885559" y="767735"/>
            <a:ext cx="7900774" cy="276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44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C07D8E-44A2-4AB9-9AF0-7DEAE3AD2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140616" cy="916238"/>
          </a:xfrm>
        </p:spPr>
        <p:txBody>
          <a:bodyPr>
            <a:normAutofit/>
          </a:bodyPr>
          <a:lstStyle/>
          <a:p>
            <a:r>
              <a:rPr lang="fr-FR" dirty="0"/>
              <a:t>Exercice de rappel.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C483103-56FD-4501-9DC2-7A4291739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00502105-6D66-4B1E-A763-6181342619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Conjugue à l’imparfait :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plaindre 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600"/>
              </a:spcAft>
              <a:buNone/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me </a:t>
            </a:r>
            <a:r>
              <a:rPr lang="fr-FR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plaign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			nous ……………………….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600"/>
              </a:spcAft>
              <a:buNone/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 ………………….		vous ……………………….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600"/>
              </a:spcAft>
              <a:buNone/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……………………		ils …………………………..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600"/>
              </a:spcAft>
              <a:buNone/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6862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E7AF92FF-AD4A-4001-9A1B-0FB2FE458085}"/>
              </a:ext>
            </a:extLst>
          </p:cNvPr>
          <p:cNvSpPr txBox="1"/>
          <p:nvPr/>
        </p:nvSpPr>
        <p:spPr>
          <a:xfrm>
            <a:off x="1427483" y="805188"/>
            <a:ext cx="8189167" cy="2399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Conjugue à l’imparfait :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plonger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………….….…			nous ……………………….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 ………………….		vous ……………………….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……………………		ils …………………………..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fr-F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---------------------------------------------------------------------------------------------------------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6824070-56A2-431E-A24A-3467A540BB6F}"/>
              </a:ext>
            </a:extLst>
          </p:cNvPr>
          <p:cNvSpPr txBox="1"/>
          <p:nvPr/>
        </p:nvSpPr>
        <p:spPr>
          <a:xfrm>
            <a:off x="8153401" y="1068309"/>
            <a:ext cx="33988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Attention verbe en </a:t>
            </a:r>
            <a:r>
              <a:rPr lang="fr-FR" sz="24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ger</a:t>
            </a:r>
            <a:r>
              <a:rPr lang="fr-FR" sz="2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!</a:t>
            </a:r>
          </a:p>
        </p:txBody>
      </p:sp>
    </p:spTree>
    <p:extLst>
      <p:ext uri="{BB962C8B-B14F-4D97-AF65-F5344CB8AC3E}">
        <p14:creationId xmlns:p14="http://schemas.microsoft.com/office/powerpoint/2010/main" val="83630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E7AF92FF-AD4A-4001-9A1B-0FB2FE458085}"/>
              </a:ext>
            </a:extLst>
          </p:cNvPr>
          <p:cNvSpPr txBox="1"/>
          <p:nvPr/>
        </p:nvSpPr>
        <p:spPr>
          <a:xfrm>
            <a:off x="1427483" y="805188"/>
            <a:ext cx="8189167" cy="2399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Conjugue à l’imparfait :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plonger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………….….…			nous ……………………….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 ………………….		vous ……………………….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……………………		ils …………………………..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fr-F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---------------------------------------------------------------------------------------------------------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6824070-56A2-431E-A24A-3467A540BB6F}"/>
              </a:ext>
            </a:extLst>
          </p:cNvPr>
          <p:cNvSpPr txBox="1"/>
          <p:nvPr/>
        </p:nvSpPr>
        <p:spPr>
          <a:xfrm>
            <a:off x="8153401" y="1068309"/>
            <a:ext cx="33988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Attention verbe en </a:t>
            </a:r>
            <a:r>
              <a:rPr lang="fr-FR" sz="24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ger</a:t>
            </a:r>
            <a:r>
              <a:rPr lang="fr-FR" sz="2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!</a:t>
            </a:r>
          </a:p>
        </p:txBody>
      </p:sp>
    </p:spTree>
    <p:extLst>
      <p:ext uri="{BB962C8B-B14F-4D97-AF65-F5344CB8AC3E}">
        <p14:creationId xmlns:p14="http://schemas.microsoft.com/office/powerpoint/2010/main" val="4028353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5C28C4DD-5014-4AD7-9596-9416D916C60B}"/>
              </a:ext>
            </a:extLst>
          </p:cNvPr>
          <p:cNvSpPr txBox="1"/>
          <p:nvPr/>
        </p:nvSpPr>
        <p:spPr>
          <a:xfrm>
            <a:off x="884975" y="1248007"/>
            <a:ext cx="10069717" cy="4897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Dans les phrases de l’exercice précédent, </a:t>
            </a:r>
            <a:r>
              <a:rPr lang="fr-FR" sz="2400" b="1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souligne</a:t>
            </a:r>
            <a:r>
              <a:rPr lang="fr-FR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 sujet en vert.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10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découvrirons la poésie et nous préparerons la dictée.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6E60064-01A9-403E-A284-DC310755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31571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à haute voix.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Relire la leçon sur l’imparfait.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83C1FD-5594-4674-8F7D-C4C0C8F39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59" y="914982"/>
            <a:ext cx="2701566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boa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apparition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beaucoup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magistral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48528" y="2493831"/>
            <a:ext cx="2002109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peur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306705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Le ciel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65261" y="296950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ensuite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331987" y="3077619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digestion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mon avion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402435" y="4047234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bonhomme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36213" y="5201768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hochait.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286773" y="4208996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Il disait.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8" y="5541283"/>
            <a:ext cx="5074136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un serpent 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dérober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stupeur 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immobile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860422" y="5886937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quand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minuit 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8807218" y="4537288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tomber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89FE8567-FB20-4AB4-93BE-AE11825DD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cela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589712" y="1359609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paresseux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dessiner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18798" y="2418410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région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92487" y="448130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grand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494423" y="1608163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un crayon 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afin que 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80934" y="4134368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planète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12633" y="3213031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comprendre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par hasard 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1" y="4922844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7413144" y="4849587"/>
            <a:ext cx="4235807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alors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63928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la géographie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08191" y="3407251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peu à peu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716020" y="2469552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chez moi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explications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943922" y="2555711"/>
            <a:ext cx="286709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enfin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8508733" y="4066435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aggraver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2B599D0D-3CBA-4B75-BCF7-0898BBB27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Correction :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0D43EE6-5025-4638-9EB1-5EBB93F3F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A1F182B-6491-406B-B7AE-3B7E87F522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2053" b="11841"/>
          <a:stretch/>
        </p:blipFill>
        <p:spPr>
          <a:xfrm>
            <a:off x="1063177" y="2336884"/>
            <a:ext cx="7733174" cy="2821713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09CCE020-FC16-428D-A6A9-2446FE278443}"/>
              </a:ext>
            </a:extLst>
          </p:cNvPr>
          <p:cNvSpPr txBox="1"/>
          <p:nvPr/>
        </p:nvSpPr>
        <p:spPr>
          <a:xfrm>
            <a:off x="2607914" y="3306480"/>
            <a:ext cx="759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4FA8DD2-778B-4359-81B6-732CEC35537C}"/>
              </a:ext>
            </a:extLst>
          </p:cNvPr>
          <p:cNvSpPr txBox="1"/>
          <p:nvPr/>
        </p:nvSpPr>
        <p:spPr>
          <a:xfrm>
            <a:off x="1388434" y="3843868"/>
            <a:ext cx="19786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fr-FR" sz="2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plaignais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3CFDA65-CD08-4043-8F7E-CA276D79B239}"/>
              </a:ext>
            </a:extLst>
          </p:cNvPr>
          <p:cNvSpPr txBox="1"/>
          <p:nvPr/>
        </p:nvSpPr>
        <p:spPr>
          <a:xfrm>
            <a:off x="1388434" y="4366241"/>
            <a:ext cx="19786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</a:t>
            </a:r>
            <a:r>
              <a:rPr lang="fr-FR" sz="2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plaignait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8EA9EFE-2057-42EC-AF4E-9F246C7EF531}"/>
              </a:ext>
            </a:extLst>
          </p:cNvPr>
          <p:cNvSpPr txBox="1"/>
          <p:nvPr/>
        </p:nvSpPr>
        <p:spPr>
          <a:xfrm>
            <a:off x="5655633" y="3286075"/>
            <a:ext cx="2850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</a:t>
            </a:r>
            <a:r>
              <a:rPr lang="fr-FR" sz="2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plaignions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FFB362E-93D8-4FEB-8C41-48FCD6DFD430}"/>
              </a:ext>
            </a:extLst>
          </p:cNvPr>
          <p:cNvSpPr txBox="1"/>
          <p:nvPr/>
        </p:nvSpPr>
        <p:spPr>
          <a:xfrm>
            <a:off x="5635504" y="3814252"/>
            <a:ext cx="2850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fr-FR" sz="2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plaigniez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62F66520-A7DF-421A-B173-A9B107DB671A}"/>
              </a:ext>
            </a:extLst>
          </p:cNvPr>
          <p:cNvSpPr txBox="1"/>
          <p:nvPr/>
        </p:nvSpPr>
        <p:spPr>
          <a:xfrm>
            <a:off x="5655494" y="4341136"/>
            <a:ext cx="2497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</a:t>
            </a:r>
            <a:r>
              <a:rPr lang="fr-FR" sz="2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plaignaient</a:t>
            </a:r>
          </a:p>
        </p:txBody>
      </p:sp>
    </p:spTree>
    <p:extLst>
      <p:ext uri="{BB962C8B-B14F-4D97-AF65-F5344CB8AC3E}">
        <p14:creationId xmlns:p14="http://schemas.microsoft.com/office/powerpoint/2010/main" val="154595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2B7100-44AB-48AE-B30E-1F17EDF4E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Aujourd’hui nous allons continuer ce travail.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76C06B3-09EB-40F2-A786-AE9B9AA3AF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358" y="1825624"/>
            <a:ext cx="11153274" cy="459923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On va encore se mettre à la place des personnages.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D’abord en relisant le texte 29, et 30 puis en découvrant la suite avec le texte 31.</a:t>
            </a:r>
            <a:endParaRPr lang="fr-FR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0EE3E93-3374-47E3-A0C8-1FC3703C2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048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ADD0F679-286A-43B7-863F-E44179E93B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51585" y="1320851"/>
            <a:ext cx="3940165" cy="4779871"/>
          </a:xfrm>
          <a:prstGeom prst="rect">
            <a:avLst/>
          </a:prstGeom>
        </p:spPr>
      </p:pic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A8A90F0C-C6D1-46A0-8146-63B23CC76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74465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>
            <a:normAutofit/>
          </a:bodyPr>
          <a:lstStyle/>
          <a:p>
            <a:r>
              <a:rPr lang="fr-FR" dirty="0"/>
              <a:t>Les mots difficiles :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408608" y="861775"/>
            <a:ext cx="90898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/>
              <a:t>Contemplation </a:t>
            </a:r>
            <a:r>
              <a:rPr lang="fr-FR" sz="2800" dirty="0"/>
              <a:t>: </a:t>
            </a:r>
          </a:p>
          <a:p>
            <a:r>
              <a:rPr lang="fr-FR" sz="2800" dirty="0"/>
              <a:t>Fait de s'absorber dans l'observation attentive (de qqn, qqch.)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E4E579-C19B-4034-B273-0884992AD662}"/>
              </a:ext>
            </a:extLst>
          </p:cNvPr>
          <p:cNvSpPr txBox="1"/>
          <p:nvPr/>
        </p:nvSpPr>
        <p:spPr>
          <a:xfrm>
            <a:off x="462750" y="2467337"/>
            <a:ext cx="7758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/>
              <a:t>Confidence : </a:t>
            </a:r>
          </a:p>
          <a:p>
            <a:r>
              <a:rPr lang="fr-FR" sz="2800" dirty="0"/>
              <a:t>Communication d'un secret qui concerne soi-même.</a:t>
            </a:r>
            <a:endParaRPr lang="fr-FR" sz="2400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E6A0415-4895-43E8-AF73-458F2E59072F}"/>
              </a:ext>
            </a:extLst>
          </p:cNvPr>
          <p:cNvSpPr txBox="1"/>
          <p:nvPr/>
        </p:nvSpPr>
        <p:spPr>
          <a:xfrm>
            <a:off x="462750" y="3700514"/>
            <a:ext cx="78751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/>
              <a:t>Mélancolie : </a:t>
            </a:r>
          </a:p>
          <a:p>
            <a:r>
              <a:rPr lang="fr-FR" sz="2800" dirty="0"/>
              <a:t>État de tristesse vague accompagné de rêverie.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A54BCEC-6476-4C96-B399-2A1CE5370BED}"/>
              </a:ext>
            </a:extLst>
          </p:cNvPr>
          <p:cNvSpPr txBox="1"/>
          <p:nvPr/>
        </p:nvSpPr>
        <p:spPr>
          <a:xfrm>
            <a:off x="462750" y="5123632"/>
            <a:ext cx="89223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/>
              <a:t>Piquet : </a:t>
            </a:r>
          </a:p>
          <a:p>
            <a:r>
              <a:rPr lang="fr-FR" sz="2800" dirty="0"/>
              <a:t>Petit pieu destiné à être fiché, piqué en terre.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5D33FCB-F9A7-4BEB-8224-F2FDDAAAC0B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55242" y="780261"/>
            <a:ext cx="2216599" cy="118690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CBF939C-47AC-4845-8159-14E37CD732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55242" y="2246770"/>
            <a:ext cx="2187178" cy="116289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2293013-3542-447F-AF55-E6883E61444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448"/>
          <a:stretch/>
        </p:blipFill>
        <p:spPr>
          <a:xfrm>
            <a:off x="8861259" y="3681126"/>
            <a:ext cx="2187177" cy="116289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0544622-0FDE-4F8D-BC20-353362D2E2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57508" y="5109984"/>
            <a:ext cx="2184911" cy="1171498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D27FDAB-6997-4D96-B77E-1CC19838C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066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build="p"/>
      <p:bldP spid="13" grpId="0" build="p"/>
      <p:bldP spid="15" grpId="0" build="p"/>
      <p:bldP spid="1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628010"/>
            <a:ext cx="10315074" cy="5785315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Il me fallut longtemps pour comprendre d'où il venait.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petit prince, qui me posait beaucoup de questions, ne semblait jamais entendre les miennes. Ce sont des mots prononcés par hasard qui, peu à peu, m'ont tout révélé.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Ainsi, quand il aperçut pour la première fois mon avion (je ne dessinerai pas mon avion, c'est un dessin beaucoup trop compliqué pour moi) il me demanda :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5220" y="192224"/>
            <a:ext cx="383906" cy="64397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D9C09009-B088-4162-94A1-18F05F17C39C}"/>
              </a:ext>
            </a:extLst>
          </p:cNvPr>
          <p:cNvSpPr txBox="1"/>
          <p:nvPr/>
        </p:nvSpPr>
        <p:spPr>
          <a:xfrm>
            <a:off x="481263" y="258679"/>
            <a:ext cx="3043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Le texte 29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5F88173E-016D-4263-A20D-5A2CFCEAC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37808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C74856E-1821-4ADD-A6E4-521E286B97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284" y="645090"/>
            <a:ext cx="10940716" cy="5473874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- Qu'est-ce que c'est que cette chose-là ?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- Ce n'est pas une chose. Ça vole. C'est un avion. C'est mon avion.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j'étais fier de lui apprendre que je volais. Alors il s'écria :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- Comment ! Tu es tombé du ciel ?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- Oui, fis-je modestement.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- Ah ! ça c'est drôle...</a:t>
            </a:r>
          </a:p>
          <a:p>
            <a:pPr>
              <a:lnSpc>
                <a:spcPct val="200000"/>
              </a:lnSpc>
            </a:pPr>
            <a:endParaRPr lang="fr-FR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72D4E94E-B00C-440E-A6FB-9DA27D43F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6653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14157</TotalTime>
  <Words>1433</Words>
  <Application>Microsoft Office PowerPoint</Application>
  <PresentationFormat>Grand écran</PresentationFormat>
  <Paragraphs>336</Paragraphs>
  <Slides>36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51" baseType="lpstr">
      <vt:lpstr>Agency FB</vt:lpstr>
      <vt:lpstr>Arial</vt:lpstr>
      <vt:lpstr>AvenirNext LT Pro Regular</vt:lpstr>
      <vt:lpstr>Bahnschrift</vt:lpstr>
      <vt:lpstr>Bahnschrift Condensed</vt:lpstr>
      <vt:lpstr>Bahnschrift SemiLight</vt:lpstr>
      <vt:lpstr>Baskerville Old Face</vt:lpstr>
      <vt:lpstr>Bauhaus 93</vt:lpstr>
      <vt:lpstr>Blackadder ITC</vt:lpstr>
      <vt:lpstr>Calibri</vt:lpstr>
      <vt:lpstr>Calibri Light</vt:lpstr>
      <vt:lpstr>Caveat</vt:lpstr>
      <vt:lpstr>Comic Sans MS</vt:lpstr>
      <vt:lpstr>CrayonL</vt:lpstr>
      <vt:lpstr>Thème Office</vt:lpstr>
      <vt:lpstr>date </vt:lpstr>
      <vt:lpstr>Rappel</vt:lpstr>
      <vt:lpstr>Exercice de rappel.</vt:lpstr>
      <vt:lpstr>Correction :</vt:lpstr>
      <vt:lpstr>Aujourd’hui nous allons continuer ce travail.</vt:lpstr>
      <vt:lpstr>Présentation PowerPoint</vt:lpstr>
      <vt:lpstr>Les mots difficiles :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Lecture entrainement texte 29.</vt:lpstr>
      <vt:lpstr>Les mots invariables de la semaine : </vt:lpstr>
      <vt:lpstr>Lecture rapide : chacun son tour</vt:lpstr>
      <vt:lpstr>Présentation PowerPoint</vt:lpstr>
      <vt:lpstr>Rappel : les mots pour parler des émotions :</vt:lpstr>
      <vt:lpstr>La joie :</vt:lpstr>
      <vt:lpstr>La tristesse :</vt:lpstr>
      <vt:lpstr>L’amour :</vt:lpstr>
      <vt:lpstr>La colère :</vt:lpstr>
      <vt:lpstr>La peur :</vt:lpstr>
      <vt:lpstr>Exprimer des émotions :</vt:lpstr>
      <vt:lpstr>Le Petit Prince est un livre très poétique.</vt:lpstr>
      <vt:lpstr>Présentation PowerPoint</vt:lpstr>
      <vt:lpstr>Présentation PowerPoint</vt:lpstr>
      <vt:lpstr>Présentation PowerPoint</vt:lpstr>
      <vt:lpstr>Présentation PowerPoint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fabrice ledoux</cp:lastModifiedBy>
  <cp:revision>189</cp:revision>
  <dcterms:created xsi:type="dcterms:W3CDTF">2021-07-07T15:19:39Z</dcterms:created>
  <dcterms:modified xsi:type="dcterms:W3CDTF">2022-03-03T05:10:56Z</dcterms:modified>
</cp:coreProperties>
</file>