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43" r:id="rId2"/>
    <p:sldId id="257" r:id="rId3"/>
    <p:sldId id="676" r:id="rId4"/>
    <p:sldId id="677" r:id="rId5"/>
    <p:sldId id="613" r:id="rId6"/>
    <p:sldId id="523" r:id="rId7"/>
    <p:sldId id="267" r:id="rId8"/>
    <p:sldId id="521" r:id="rId9"/>
    <p:sldId id="617" r:id="rId10"/>
    <p:sldId id="669" r:id="rId11"/>
    <p:sldId id="618" r:id="rId12"/>
    <p:sldId id="698" r:id="rId13"/>
    <p:sldId id="701" r:id="rId14"/>
    <p:sldId id="702" r:id="rId15"/>
    <p:sldId id="703" r:id="rId16"/>
    <p:sldId id="700" r:id="rId17"/>
    <p:sldId id="644" r:id="rId18"/>
    <p:sldId id="525" r:id="rId19"/>
    <p:sldId id="647" r:id="rId20"/>
    <p:sldId id="648" r:id="rId21"/>
    <p:sldId id="389" r:id="rId22"/>
    <p:sldId id="512" r:id="rId23"/>
    <p:sldId id="303" r:id="rId24"/>
    <p:sldId id="691" r:id="rId25"/>
    <p:sldId id="306" r:id="rId26"/>
    <p:sldId id="694" r:id="rId27"/>
    <p:sldId id="704" r:id="rId28"/>
    <p:sldId id="680" r:id="rId29"/>
    <p:sldId id="705" r:id="rId30"/>
    <p:sldId id="608" r:id="rId31"/>
    <p:sldId id="609" r:id="rId32"/>
    <p:sldId id="610" r:id="rId33"/>
    <p:sldId id="611" r:id="rId34"/>
    <p:sldId id="612" r:id="rId3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111" d="100"/>
          <a:sy n="111" d="100"/>
        </p:scale>
        <p:origin x="547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07/02/2022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F76E99EA-305B-48C2-955C-4F15BACAD934}"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D7AA9147-9167-4762-8B25-8CC1FD948605}"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B8DC7200-28AF-48C1-96F2-1AD46BFB81FB}"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9E17A15E-83BA-4D6F-B29C-0E79A0C8A668}"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F6860CD3-276E-48A2-BEB0-077524E44A51}"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28DF9634-5EA8-4788-8981-926CBB6AF8D5}" type="datetime1">
              <a:rPr lang="fr-FR" smtClean="0"/>
              <a:t>07/02/2022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B5F207D6-EFBC-4CCC-B53C-075F5959C58A}" type="datetime1">
              <a:rPr lang="fr-FR" smtClean="0"/>
              <a:t>07/02/2022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EB56ACEC-7F2E-476A-9C7D-A42F3B8FA5DC}" type="datetime1">
              <a:rPr lang="fr-FR" smtClean="0"/>
              <a:t>07/02/2022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B77711E-4B0B-4AF2-9127-0B3DC78E6C9D}" type="datetime1">
              <a:rPr lang="fr-FR" smtClean="0"/>
              <a:t>07/02/2022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14AA95CA-AC3F-45C0-BD4B-169FF353C437}" type="datetime1">
              <a:rPr lang="fr-FR" smtClean="0"/>
              <a:t>07/02/2022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B703ACE-2CFE-446B-A2C7-9E2D739D6B59}" type="datetime1">
              <a:rPr lang="fr-FR" smtClean="0"/>
              <a:t>07/02/2022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0EF23-4F1E-4754-948C-BC3E5C202ADE}"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23</a:t>
            </a:r>
          </a:p>
          <a:p>
            <a:r>
              <a:rPr lang="fr-FR" sz="4800" dirty="0">
                <a:latin typeface="Arial" panose="020B0604020202020204" pitchFamily="34" charset="0"/>
                <a:cs typeface="Arial" panose="020B0604020202020204" pitchFamily="34" charset="0"/>
              </a:rPr>
              <a:t>Le tribunal</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7" name="Espace réservé du pied de page 6">
            <a:extLst>
              <a:ext uri="{FF2B5EF4-FFF2-40B4-BE49-F238E27FC236}">
                <a16:creationId xmlns:a16="http://schemas.microsoft.com/office/drawing/2014/main" id="{C02A06CB-ABD8-42F5-B39B-61156DEE7FD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Finalement, Tom rassemble assez de courage pour répondre d’une voix étranglée :</a:t>
            </a:r>
          </a:p>
          <a:p>
            <a:pPr marL="0" indent="0">
              <a:lnSpc>
                <a:spcPct val="210000"/>
              </a:lnSpc>
              <a:buNone/>
            </a:pPr>
            <a:r>
              <a:rPr lang="fr-FR" sz="3200" dirty="0">
                <a:latin typeface="Arial" panose="020B0604020202020204" pitchFamily="34" charset="0"/>
                <a:cs typeface="Arial" panose="020B0604020202020204" pitchFamily="34" charset="0"/>
              </a:rPr>
              <a:t>« Au cimetière.</a:t>
            </a:r>
          </a:p>
          <a:p>
            <a:pPr marL="0" indent="0">
              <a:lnSpc>
                <a:spcPct val="210000"/>
              </a:lnSpc>
              <a:buNone/>
            </a:pPr>
            <a:r>
              <a:rPr lang="fr-FR" sz="3200" dirty="0">
                <a:latin typeface="Arial" panose="020B0604020202020204" pitchFamily="34" charset="0"/>
                <a:cs typeface="Arial" panose="020B0604020202020204" pitchFamily="34" charset="0"/>
              </a:rPr>
              <a:t>– Un peu plus haut, s’il vous plaît. N’ayez pas peur. Où étiez-vous ?</a:t>
            </a:r>
          </a:p>
          <a:p>
            <a:pPr marL="0" indent="0">
              <a:lnSpc>
                <a:spcPct val="210000"/>
              </a:lnSpc>
              <a:buNone/>
            </a:pPr>
            <a:r>
              <a:rPr lang="fr-FR" sz="3200" dirty="0">
                <a:latin typeface="Arial" panose="020B0604020202020204" pitchFamily="34" charset="0"/>
                <a:cs typeface="Arial" panose="020B0604020202020204" pitchFamily="34" charset="0"/>
              </a:rPr>
              <a:t>– Au cimetière.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53141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263046" y="457201"/>
            <a:ext cx="11928953" cy="5700712"/>
          </a:xfrm>
        </p:spPr>
        <p:txBody>
          <a:bodyPr>
            <a:normAutofit fontScale="92500"/>
          </a:bodyPr>
          <a:lstStyle/>
          <a:p>
            <a:pPr marL="0" indent="0">
              <a:lnSpc>
                <a:spcPct val="210000"/>
              </a:lnSpc>
              <a:buNone/>
            </a:pPr>
            <a:r>
              <a:rPr lang="fr-FR" sz="3200" dirty="0">
                <a:latin typeface="Arial" panose="020B0604020202020204" pitchFamily="34" charset="0"/>
                <a:cs typeface="Arial" panose="020B0604020202020204" pitchFamily="34" charset="0"/>
              </a:rPr>
              <a:t>Un sourire méprisant erre sur les lèvres de Joe l’Indien.</a:t>
            </a:r>
          </a:p>
          <a:p>
            <a:pPr marL="0" indent="0">
              <a:lnSpc>
                <a:spcPct val="210000"/>
              </a:lnSpc>
              <a:buNone/>
            </a:pPr>
            <a:r>
              <a:rPr lang="fr-FR" sz="3200" dirty="0">
                <a:latin typeface="Arial" panose="020B0604020202020204" pitchFamily="34" charset="0"/>
                <a:cs typeface="Arial" panose="020B0604020202020204" pitchFamily="34" charset="0"/>
              </a:rPr>
              <a:t>« Vous étiez près de la tombe de </a:t>
            </a:r>
            <a:r>
              <a:rPr lang="fr-FR" sz="3200" dirty="0" err="1">
                <a:latin typeface="Arial" panose="020B0604020202020204" pitchFamily="34" charset="0"/>
                <a:cs typeface="Arial" panose="020B0604020202020204" pitchFamily="34" charset="0"/>
              </a:rPr>
              <a:t>Hoss</a:t>
            </a:r>
            <a:r>
              <a:rPr lang="fr-FR" sz="3200" dirty="0">
                <a:latin typeface="Arial" panose="020B0604020202020204" pitchFamily="34" charset="0"/>
                <a:cs typeface="Arial" panose="020B0604020202020204" pitchFamily="34" charset="0"/>
              </a:rPr>
              <a:t> Williams ?</a:t>
            </a:r>
          </a:p>
          <a:p>
            <a:pPr marL="0" indent="0">
              <a:lnSpc>
                <a:spcPct val="210000"/>
              </a:lnSpc>
              <a:buNone/>
            </a:pPr>
            <a:r>
              <a:rPr lang="fr-FR" sz="3200" dirty="0">
                <a:latin typeface="Arial" panose="020B0604020202020204" pitchFamily="34" charset="0"/>
                <a:cs typeface="Arial" panose="020B0604020202020204" pitchFamily="34" charset="0"/>
              </a:rPr>
              <a:t>– Oui, monsieur.</a:t>
            </a:r>
          </a:p>
          <a:p>
            <a:pPr marL="0" indent="0">
              <a:lnSpc>
                <a:spcPct val="210000"/>
              </a:lnSpc>
              <a:buNone/>
            </a:pPr>
            <a:r>
              <a:rPr lang="fr-FR" sz="3200" dirty="0">
                <a:latin typeface="Arial" panose="020B0604020202020204" pitchFamily="34" charset="0"/>
                <a:cs typeface="Arial" panose="020B0604020202020204" pitchFamily="34" charset="0"/>
              </a:rPr>
              <a:t>– Allons, un tout petit peu plus haut. À quelle distance en étiez-vous ?</a:t>
            </a:r>
          </a:p>
          <a:p>
            <a:pPr marL="0" indent="0">
              <a:lnSpc>
                <a:spcPct val="210000"/>
              </a:lnSpc>
              <a:buNone/>
            </a:pPr>
            <a:r>
              <a:rPr lang="fr-FR" sz="3200" dirty="0">
                <a:latin typeface="Arial" panose="020B0604020202020204" pitchFamily="34" charset="0"/>
                <a:cs typeface="Arial" panose="020B0604020202020204" pitchFamily="34" charset="0"/>
              </a:rPr>
              <a:t>– Aussi près que je le suis de vous.</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8832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995818" y="432149"/>
            <a:ext cx="9344417" cy="5700712"/>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 Étiez-vous caché ?</a:t>
            </a:r>
          </a:p>
          <a:p>
            <a:pPr marL="0" indent="0">
              <a:lnSpc>
                <a:spcPct val="210000"/>
              </a:lnSpc>
              <a:buNone/>
            </a:pPr>
            <a:r>
              <a:rPr lang="fr-FR" sz="3200" dirty="0">
                <a:latin typeface="Arial" panose="020B0604020202020204" pitchFamily="34" charset="0"/>
                <a:cs typeface="Arial" panose="020B0604020202020204" pitchFamily="34" charset="0"/>
              </a:rPr>
              <a:t>– Oui.</a:t>
            </a:r>
          </a:p>
          <a:p>
            <a:pPr marL="0" indent="0">
              <a:lnSpc>
                <a:spcPct val="210000"/>
              </a:lnSpc>
              <a:buNone/>
            </a:pPr>
            <a:r>
              <a:rPr lang="fr-FR" sz="3200" dirty="0">
                <a:latin typeface="Arial" panose="020B0604020202020204" pitchFamily="34" charset="0"/>
                <a:cs typeface="Arial" panose="020B0604020202020204" pitchFamily="34" charset="0"/>
              </a:rPr>
              <a:t>– Où cela ?</a:t>
            </a:r>
          </a:p>
          <a:p>
            <a:pPr marL="0" indent="0">
              <a:lnSpc>
                <a:spcPct val="210000"/>
              </a:lnSpc>
              <a:buNone/>
            </a:pPr>
            <a:r>
              <a:rPr lang="fr-FR" sz="3200" dirty="0">
                <a:latin typeface="Arial" panose="020B0604020202020204" pitchFamily="34" charset="0"/>
                <a:cs typeface="Arial" panose="020B0604020202020204" pitchFamily="34" charset="0"/>
              </a:rPr>
              <a:t>– Derrière un orme, tout à côté de la tombe. »</a:t>
            </a:r>
          </a:p>
          <a:p>
            <a:pPr marL="0" indent="0">
              <a:lnSpc>
                <a:spcPct val="210000"/>
              </a:lnSpc>
              <a:buNone/>
            </a:pPr>
            <a:r>
              <a:rPr lang="fr-FR" sz="3200" dirty="0">
                <a:latin typeface="Arial" panose="020B0604020202020204" pitchFamily="34" charset="0"/>
                <a:cs typeface="Arial" panose="020B0604020202020204" pitchFamily="34" charset="0"/>
              </a:rPr>
              <a:t>Joe l’Indien réprime un mouvement imperceptible.</a:t>
            </a:r>
          </a:p>
          <a:p>
            <a:pPr marL="0" indent="0">
              <a:lnSpc>
                <a:spcPct val="210000"/>
              </a:lnSpc>
              <a:buNone/>
            </a:pPr>
            <a:r>
              <a:rPr lang="fr-FR" sz="3200" dirty="0">
                <a:latin typeface="Arial" panose="020B0604020202020204" pitchFamily="34" charset="0"/>
                <a:cs typeface="Arial" panose="020B0604020202020204" pitchFamily="34" charset="0"/>
              </a:rPr>
              <a:t>« Y avait-il quelqu’un avec vous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665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995818" y="432149"/>
            <a:ext cx="10415393" cy="5700712"/>
          </a:xfrm>
        </p:spPr>
        <p:txBody>
          <a:bodyPr>
            <a:normAutofit fontScale="77500" lnSpcReduction="20000"/>
          </a:bodyPr>
          <a:lstStyle/>
          <a:p>
            <a:pPr marL="0" indent="0">
              <a:lnSpc>
                <a:spcPct val="210000"/>
              </a:lnSpc>
              <a:buNone/>
            </a:pPr>
            <a:r>
              <a:rPr lang="fr-FR" sz="3200" dirty="0">
                <a:latin typeface="Arial" panose="020B0604020202020204" pitchFamily="34" charset="0"/>
                <a:cs typeface="Arial" panose="020B0604020202020204" pitchFamily="34" charset="0"/>
              </a:rPr>
              <a:t>– Oui. J’étais là avec…</a:t>
            </a:r>
          </a:p>
          <a:p>
            <a:pPr marL="0" indent="0">
              <a:lnSpc>
                <a:spcPct val="210000"/>
              </a:lnSpc>
              <a:buNone/>
            </a:pPr>
            <a:r>
              <a:rPr lang="fr-FR" sz="3200" dirty="0">
                <a:latin typeface="Arial" panose="020B0604020202020204" pitchFamily="34" charset="0"/>
                <a:cs typeface="Arial" panose="020B0604020202020204" pitchFamily="34" charset="0"/>
              </a:rPr>
              <a:t>– Attendez… Attendez. Inutile de citer le nom de votre compagnon. Nous le ferons comparaître quand le moment sera venu. Aviez-vous quelque chose avec vous ? »</a:t>
            </a:r>
          </a:p>
          <a:p>
            <a:pPr marL="0" indent="0">
              <a:lnSpc>
                <a:spcPct val="210000"/>
              </a:lnSpc>
              <a:buNone/>
            </a:pPr>
            <a:r>
              <a:rPr lang="fr-FR" sz="3200" dirty="0">
                <a:latin typeface="Arial" panose="020B0604020202020204" pitchFamily="34" charset="0"/>
                <a:cs typeface="Arial" panose="020B0604020202020204" pitchFamily="34" charset="0"/>
              </a:rPr>
              <a:t>Tom hésite et parait tout penaud.</a:t>
            </a:r>
          </a:p>
          <a:p>
            <a:pPr marL="0" indent="0">
              <a:lnSpc>
                <a:spcPct val="210000"/>
              </a:lnSpc>
              <a:buNone/>
            </a:pPr>
            <a:r>
              <a:rPr lang="fr-FR" sz="3200" dirty="0">
                <a:latin typeface="Arial" panose="020B0604020202020204" pitchFamily="34" charset="0"/>
                <a:cs typeface="Arial" panose="020B0604020202020204" pitchFamily="34" charset="0"/>
              </a:rPr>
              <a:t>« Allons, parlez, mon garçon. N’ayez pas peur. La vérité est toujours digne de respect. Vous n’aviez pas les mains vides, n’est-ce pas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16727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76198" y="432149"/>
            <a:ext cx="10835014" cy="5700712"/>
          </a:xfrm>
        </p:spPr>
        <p:txBody>
          <a:bodyPr>
            <a:normAutofit fontScale="92500"/>
          </a:bodyPr>
          <a:lstStyle/>
          <a:p>
            <a:pPr marL="0" indent="0">
              <a:lnSpc>
                <a:spcPct val="210000"/>
              </a:lnSpc>
              <a:buNone/>
            </a:pPr>
            <a:r>
              <a:rPr lang="fr-FR" sz="3200" dirty="0">
                <a:latin typeface="Arial" panose="020B0604020202020204" pitchFamily="34" charset="0"/>
                <a:cs typeface="Arial" panose="020B0604020202020204" pitchFamily="34" charset="0"/>
              </a:rPr>
              <a:t>– Non… nous avions emporté… un chat mort. »</a:t>
            </a:r>
          </a:p>
          <a:p>
            <a:pPr marL="0" indent="0">
              <a:lnSpc>
                <a:spcPct val="210000"/>
              </a:lnSpc>
              <a:buNone/>
            </a:pPr>
            <a:r>
              <a:rPr lang="fr-FR" sz="3200" dirty="0">
                <a:latin typeface="Arial" panose="020B0604020202020204" pitchFamily="34" charset="0"/>
                <a:cs typeface="Arial" panose="020B0604020202020204" pitchFamily="34" charset="0"/>
              </a:rPr>
              <a:t>Un murmure joyeux court dans la salle, vite étouffé par le juge.</a:t>
            </a:r>
          </a:p>
          <a:p>
            <a:pPr marL="0" indent="0">
              <a:lnSpc>
                <a:spcPct val="210000"/>
              </a:lnSpc>
              <a:buNone/>
            </a:pPr>
            <a:r>
              <a:rPr lang="fr-FR" sz="3200" dirty="0">
                <a:latin typeface="Arial" panose="020B0604020202020204" pitchFamily="34" charset="0"/>
                <a:cs typeface="Arial" panose="020B0604020202020204" pitchFamily="34" charset="0"/>
              </a:rPr>
              <a:t>« Nous montrerons le squelette du chat. Maintenant, mon garçon, racontez-nous tout ce qui s’est passé. N’oubliez rien.</a:t>
            </a:r>
          </a:p>
          <a:p>
            <a:pPr marL="0" indent="0">
              <a:lnSpc>
                <a:spcPct val="210000"/>
              </a:lnSpc>
              <a:buNone/>
            </a:pPr>
            <a:r>
              <a:rPr lang="fr-FR" sz="3200" dirty="0">
                <a:latin typeface="Arial" panose="020B0604020202020204" pitchFamily="34" charset="0"/>
                <a:cs typeface="Arial" panose="020B0604020202020204" pitchFamily="34" charset="0"/>
              </a:rPr>
              <a:t>N’ayez pas peur. Allez-y carrément.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9860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76198" y="432149"/>
            <a:ext cx="10835014" cy="5700712"/>
          </a:xfrm>
        </p:spPr>
        <p:txBody>
          <a:bodyPr>
            <a:normAutofit fontScale="925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Tom commence son récit. Au début, il s’embrouille, mais, à mesure qu’il s’échauffe les mots lui viennent plus facilement. </a:t>
            </a:r>
          </a:p>
          <a:p>
            <a:pPr marL="0" indent="0">
              <a:lnSpc>
                <a:spcPct val="210000"/>
              </a:lnSpc>
              <a:buNone/>
            </a:pPr>
            <a:r>
              <a:rPr lang="fr-FR" sz="3200" dirty="0">
                <a:latin typeface="Arial" panose="020B0604020202020204" pitchFamily="34" charset="0"/>
                <a:cs typeface="Arial" panose="020B0604020202020204" pitchFamily="34" charset="0"/>
              </a:rPr>
              <a:t>Au bout d’un moment, on n’entend plus dans la salle que le son de sa voix. Tous les yeux sont fixés sur lui. Chacun retient son souffle pour mieux écouter la sinistre et passionnante histoire.</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9989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263047" y="457201"/>
            <a:ext cx="11711836" cy="5700712"/>
          </a:xfrm>
        </p:spPr>
        <p:txBody>
          <a:bodyPr>
            <a:normAutofit fontScale="925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L’émotion est à son comble lorsque Tom déclare : « Le docteur venait d’assommer </a:t>
            </a:r>
            <a:r>
              <a:rPr lang="fr-FR" sz="3200" dirty="0" err="1">
                <a:latin typeface="Arial" panose="020B0604020202020204" pitchFamily="34" charset="0"/>
                <a:cs typeface="Arial" panose="020B0604020202020204" pitchFamily="34" charset="0"/>
              </a:rPr>
              <a:t>Muff</a:t>
            </a:r>
            <a:r>
              <a:rPr lang="fr-FR" sz="3200" dirty="0">
                <a:latin typeface="Arial" panose="020B0604020202020204" pitchFamily="34" charset="0"/>
                <a:cs typeface="Arial" panose="020B0604020202020204" pitchFamily="34" charset="0"/>
              </a:rPr>
              <a:t> Potter avec une planche, quand Joe l’Indien sauta sur lui avec son couteau et… »</a:t>
            </a:r>
          </a:p>
          <a:p>
            <a:pPr marL="0" indent="0">
              <a:lnSpc>
                <a:spcPct val="210000"/>
              </a:lnSpc>
              <a:buNone/>
            </a:pPr>
            <a:r>
              <a:rPr lang="fr-FR" sz="3200" dirty="0">
                <a:latin typeface="Arial" panose="020B0604020202020204" pitchFamily="34" charset="0"/>
                <a:cs typeface="Arial" panose="020B0604020202020204" pitchFamily="34" charset="0"/>
              </a:rPr>
              <a:t>On entend une sorte de craquement. Prompt comme l’éclair, le métis, bousculant tous ceux qui lui barrent le passage, saute par la fenêtre et prend la poudre d’escampette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C136B1C3-FC06-4699-822F-F110CE6925B5}"/>
              </a:ext>
            </a:extLst>
          </p:cNvPr>
          <p:cNvSpPr txBox="1"/>
          <p:nvPr/>
        </p:nvSpPr>
        <p:spPr>
          <a:xfrm>
            <a:off x="5365837" y="5039655"/>
            <a:ext cx="6097044" cy="1499257"/>
          </a:xfrm>
          <a:prstGeom prst="rect">
            <a:avLst/>
          </a:prstGeom>
          <a:noFill/>
        </p:spPr>
        <p:txBody>
          <a:bodyPr wrap="square">
            <a:spAutoFit/>
          </a:bodyPr>
          <a:lstStyle/>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D’après Mark Twain, </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les Aventures de Tom Sawyer [1879]</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Chapitre </a:t>
            </a:r>
            <a:r>
              <a:rPr lang="fr-FR" i="1" dirty="0">
                <a:latin typeface="Arial" panose="020B0604020202020204" pitchFamily="34" charset="0"/>
                <a:ea typeface="Calibri" panose="020F0502020204030204" pitchFamily="34" charset="0"/>
                <a:cs typeface="Times New Roman" panose="02020603050405020304" pitchFamily="18" charset="0"/>
              </a:rPr>
              <a:t>23</a:t>
            </a:r>
            <a:r>
              <a:rPr lang="fr-FR" sz="1800" i="1" dirty="0">
                <a:effectLst/>
                <a:latin typeface="Arial" panose="020B060402020202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5029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de cantos arredondados 195">
            <a:extLst>
              <a:ext uri="{FF2B5EF4-FFF2-40B4-BE49-F238E27FC236}">
                <a16:creationId xmlns:a16="http://schemas.microsoft.com/office/drawing/2014/main" id="{FD7D2989-198B-4A7D-8D67-330257032255}"/>
              </a:ext>
            </a:extLst>
          </p:cNvPr>
          <p:cNvSpPr/>
          <p:nvPr/>
        </p:nvSpPr>
        <p:spPr>
          <a:xfrm>
            <a:off x="9396404" y="3016566"/>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3" name="CaixaDeTexto 109">
            <a:extLst>
              <a:ext uri="{FF2B5EF4-FFF2-40B4-BE49-F238E27FC236}">
                <a16:creationId xmlns:a16="http://schemas.microsoft.com/office/drawing/2014/main" id="{8E384E50-3182-4DCA-A3BF-9540B385B789}"/>
              </a:ext>
            </a:extLst>
          </p:cNvPr>
          <p:cNvSpPr txBox="1"/>
          <p:nvPr/>
        </p:nvSpPr>
        <p:spPr>
          <a:xfrm>
            <a:off x="9291117" y="2994082"/>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Quand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ângulo de cantos arredondados 195">
            <a:extLst>
              <a:ext uri="{FF2B5EF4-FFF2-40B4-BE49-F238E27FC236}">
                <a16:creationId xmlns:a16="http://schemas.microsoft.com/office/drawing/2014/main" id="{EE231E35-1C0C-437C-A2AF-F3194AB4D78F}"/>
              </a:ext>
            </a:extLst>
          </p:cNvPr>
          <p:cNvSpPr/>
          <p:nvPr/>
        </p:nvSpPr>
        <p:spPr>
          <a:xfrm>
            <a:off x="7395902" y="1942549"/>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1" name="CaixaDeTexto 109">
            <a:extLst>
              <a:ext uri="{FF2B5EF4-FFF2-40B4-BE49-F238E27FC236}">
                <a16:creationId xmlns:a16="http://schemas.microsoft.com/office/drawing/2014/main" id="{0D8E6958-5E6B-411C-AAAA-B83B902483EF}"/>
              </a:ext>
            </a:extLst>
          </p:cNvPr>
          <p:cNvSpPr txBox="1"/>
          <p:nvPr/>
        </p:nvSpPr>
        <p:spPr>
          <a:xfrm>
            <a:off x="7290615" y="1920065"/>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tângulo de cantos arredondados 195">
            <a:extLst>
              <a:ext uri="{FF2B5EF4-FFF2-40B4-BE49-F238E27FC236}">
                <a16:creationId xmlns:a16="http://schemas.microsoft.com/office/drawing/2014/main" id="{1C42A4F7-3206-401F-917A-80224E90E182}"/>
              </a:ext>
            </a:extLst>
          </p:cNvPr>
          <p:cNvSpPr/>
          <p:nvPr/>
        </p:nvSpPr>
        <p:spPr>
          <a:xfrm>
            <a:off x="9337718" y="95843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D4B93D50-F4FB-4DF3-ABE9-81BA1CD6CA42}"/>
              </a:ext>
            </a:extLst>
          </p:cNvPr>
          <p:cNvSpPr>
            <a:spLocks noGrp="1"/>
          </p:cNvSpPr>
          <p:nvPr>
            <p:ph type="title"/>
          </p:nvPr>
        </p:nvSpPr>
        <p:spPr/>
        <p:txBody>
          <a:bodyPr/>
          <a:lstStyle/>
          <a:p>
            <a:r>
              <a:rPr lang="fr-FR" dirty="0"/>
              <a:t>On se pose des questions :</a:t>
            </a:r>
          </a:p>
        </p:txBody>
      </p:sp>
      <p:sp>
        <p:nvSpPr>
          <p:cNvPr id="3" name="Espace réservé du contenu 2">
            <a:extLst>
              <a:ext uri="{FF2B5EF4-FFF2-40B4-BE49-F238E27FC236}">
                <a16:creationId xmlns:a16="http://schemas.microsoft.com/office/drawing/2014/main" id="{6FCB9069-51E6-4733-AC38-04904F41E275}"/>
              </a:ext>
            </a:extLst>
          </p:cNvPr>
          <p:cNvSpPr>
            <a:spLocks noGrp="1"/>
          </p:cNvSpPr>
          <p:nvPr>
            <p:ph idx="1"/>
          </p:nvPr>
        </p:nvSpPr>
        <p:spPr>
          <a:xfrm>
            <a:off x="838200" y="1825625"/>
            <a:ext cx="3998205" cy="4351338"/>
          </a:xfrm>
        </p:spPr>
        <p:txBody>
          <a:bodyPr>
            <a:normAutofit lnSpcReduction="10000"/>
          </a:bodyPr>
          <a:lstStyle/>
          <a:p>
            <a:pPr marL="0" indent="0">
              <a:buNone/>
            </a:pPr>
            <a:r>
              <a:rPr lang="fr-FR" dirty="0"/>
              <a:t>Qui ?</a:t>
            </a:r>
          </a:p>
          <a:p>
            <a:endParaRPr lang="fr-FR" dirty="0"/>
          </a:p>
          <a:p>
            <a:pPr marL="0" indent="0">
              <a:buNone/>
            </a:pPr>
            <a:r>
              <a:rPr lang="fr-FR" dirty="0"/>
              <a:t>Quoi ?</a:t>
            </a:r>
          </a:p>
          <a:p>
            <a:endParaRPr lang="fr-FR" dirty="0"/>
          </a:p>
          <a:p>
            <a:pPr marL="0" indent="0">
              <a:buNone/>
            </a:pPr>
            <a:r>
              <a:rPr lang="fr-FR" dirty="0"/>
              <a:t>Quand ?</a:t>
            </a:r>
          </a:p>
          <a:p>
            <a:endParaRPr lang="fr-FR" dirty="0"/>
          </a:p>
          <a:p>
            <a:pPr marL="0" indent="0">
              <a:buNone/>
            </a:pPr>
            <a:r>
              <a:rPr lang="fr-FR" dirty="0"/>
              <a:t>Où ?</a:t>
            </a:r>
          </a:p>
          <a:p>
            <a:endParaRPr lang="fr-FR" dirty="0"/>
          </a:p>
          <a:p>
            <a:pPr marL="0" indent="0">
              <a:buNone/>
            </a:pPr>
            <a:r>
              <a:rPr lang="fr-FR" dirty="0"/>
              <a:t>Pourquoi ?</a:t>
            </a:r>
          </a:p>
        </p:txBody>
      </p:sp>
      <p:sp>
        <p:nvSpPr>
          <p:cNvPr id="4" name="Espace réservé du pied de page 3">
            <a:extLst>
              <a:ext uri="{FF2B5EF4-FFF2-40B4-BE49-F238E27FC236}">
                <a16:creationId xmlns:a16="http://schemas.microsoft.com/office/drawing/2014/main" id="{1275C695-9796-4F1C-A2DF-612B889E2D9E}"/>
              </a:ext>
            </a:extLst>
          </p:cNvPr>
          <p:cNvSpPr>
            <a:spLocks noGrp="1"/>
          </p:cNvSpPr>
          <p:nvPr>
            <p:ph type="ftr" sz="quarter" idx="11"/>
          </p:nvPr>
        </p:nvSpPr>
        <p:spPr/>
        <p:txBody>
          <a:bodyPr/>
          <a:lstStyle/>
          <a:p>
            <a:r>
              <a:rPr lang="fr-FR"/>
              <a:t>www.dys-positif.fr</a:t>
            </a:r>
            <a:endParaRPr lang="fr-FR" dirty="0"/>
          </a:p>
        </p:txBody>
      </p:sp>
      <p:pic>
        <p:nvPicPr>
          <p:cNvPr id="1026" name="Picture 2">
            <a:extLst>
              <a:ext uri="{FF2B5EF4-FFF2-40B4-BE49-F238E27FC236}">
                <a16:creationId xmlns:a16="http://schemas.microsoft.com/office/drawing/2014/main" id="{9C5CE89F-7AEE-40FB-93A1-06D1321CE93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547722" y="1349797"/>
            <a:ext cx="1003504" cy="10035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1FC0F15-42D4-4E73-8262-66856C8586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98073" y="2313996"/>
            <a:ext cx="1023421" cy="10234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2D0347D0-2871-4D17-8131-3D32FB530B3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31819" y="3406885"/>
            <a:ext cx="890688" cy="890688"/>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109">
            <a:extLst>
              <a:ext uri="{FF2B5EF4-FFF2-40B4-BE49-F238E27FC236}">
                <a16:creationId xmlns:a16="http://schemas.microsoft.com/office/drawing/2014/main" id="{EBEC4C53-1BFD-4CD9-85FC-96709E2CA9FF}"/>
              </a:ext>
            </a:extLst>
          </p:cNvPr>
          <p:cNvSpPr txBox="1"/>
          <p:nvPr/>
        </p:nvSpPr>
        <p:spPr>
          <a:xfrm>
            <a:off x="9246209" y="96396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tângulo de cantos arredondados 195">
            <a:extLst>
              <a:ext uri="{FF2B5EF4-FFF2-40B4-BE49-F238E27FC236}">
                <a16:creationId xmlns:a16="http://schemas.microsoft.com/office/drawing/2014/main" id="{EB92064C-F80D-42B8-ACD3-9072F4595321}"/>
              </a:ext>
            </a:extLst>
          </p:cNvPr>
          <p:cNvSpPr/>
          <p:nvPr/>
        </p:nvSpPr>
        <p:spPr>
          <a:xfrm>
            <a:off x="7439518" y="3759512"/>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5" name="CaixaDeTexto 109">
            <a:extLst>
              <a:ext uri="{FF2B5EF4-FFF2-40B4-BE49-F238E27FC236}">
                <a16:creationId xmlns:a16="http://schemas.microsoft.com/office/drawing/2014/main" id="{2625C0CF-FE83-4323-B3E2-AFA828EECB6B}"/>
              </a:ext>
            </a:extLst>
          </p:cNvPr>
          <p:cNvSpPr txBox="1"/>
          <p:nvPr/>
        </p:nvSpPr>
        <p:spPr>
          <a:xfrm>
            <a:off x="7334231" y="373702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Où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Retângulo de cantos arredondados 195">
            <a:extLst>
              <a:ext uri="{FF2B5EF4-FFF2-40B4-BE49-F238E27FC236}">
                <a16:creationId xmlns:a16="http://schemas.microsoft.com/office/drawing/2014/main" id="{6FB51AFA-0AF4-4B80-9BDE-4CF61D055016}"/>
              </a:ext>
            </a:extLst>
          </p:cNvPr>
          <p:cNvSpPr/>
          <p:nvPr/>
        </p:nvSpPr>
        <p:spPr>
          <a:xfrm>
            <a:off x="9396404" y="480175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7" name="CaixaDeTexto 109">
            <a:extLst>
              <a:ext uri="{FF2B5EF4-FFF2-40B4-BE49-F238E27FC236}">
                <a16:creationId xmlns:a16="http://schemas.microsoft.com/office/drawing/2014/main" id="{73422BF9-353C-450C-B342-8A75332601F0}"/>
              </a:ext>
            </a:extLst>
          </p:cNvPr>
          <p:cNvSpPr txBox="1"/>
          <p:nvPr/>
        </p:nvSpPr>
        <p:spPr>
          <a:xfrm>
            <a:off x="9291117" y="4779269"/>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Pourquoi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2" name="Picture 8">
            <a:extLst>
              <a:ext uri="{FF2B5EF4-FFF2-40B4-BE49-F238E27FC236}">
                <a16:creationId xmlns:a16="http://schemas.microsoft.com/office/drawing/2014/main" id="{67F38A09-176C-498C-92FB-EE25C276920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06573" y="4041785"/>
            <a:ext cx="660709" cy="66070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155162AF-5828-49B7-BC15-03E018B10CA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462715" y="4298024"/>
            <a:ext cx="743858" cy="74385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1EF7E43-E050-4AFC-9F05-6ED3E0670434}"/>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748488" y="5175576"/>
            <a:ext cx="1001387" cy="1001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01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0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03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1" grpId="0"/>
      <p:bldP spid="8" grpId="0" animBg="1"/>
      <p:bldP spid="2" grpId="0"/>
      <p:bldP spid="3" grpId="0" build="p"/>
      <p:bldP spid="9" grpId="0"/>
      <p:bldP spid="14" grpId="0" animBg="1"/>
      <p:bldP spid="15" grpId="0"/>
      <p:bldP spid="16"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70A10E-C16C-45F2-903A-F0AA7C19EDD0}"/>
              </a:ext>
            </a:extLst>
          </p:cNvPr>
          <p:cNvSpPr>
            <a:spLocks noGrp="1"/>
          </p:cNvSpPr>
          <p:nvPr>
            <p:ph type="title"/>
          </p:nvPr>
        </p:nvSpPr>
        <p:spPr>
          <a:xfrm>
            <a:off x="628650" y="446467"/>
            <a:ext cx="10515600" cy="1325563"/>
          </a:xfrm>
        </p:spPr>
        <p:txBody>
          <a:bodyPr>
            <a:normAutofit/>
          </a:bodyPr>
          <a:lstStyle/>
          <a:p>
            <a:r>
              <a:rPr lang="fr-FR" dirty="0"/>
              <a:t>J’ai bien compris :</a:t>
            </a:r>
          </a:p>
        </p:txBody>
      </p:sp>
      <p:sp>
        <p:nvSpPr>
          <p:cNvPr id="3" name="Espace réservé du contenu 2">
            <a:extLst>
              <a:ext uri="{FF2B5EF4-FFF2-40B4-BE49-F238E27FC236}">
                <a16:creationId xmlns:a16="http://schemas.microsoft.com/office/drawing/2014/main" id="{1AB5913C-0601-4C50-B6E0-2E6FF0D9FC5D}"/>
              </a:ext>
            </a:extLst>
          </p:cNvPr>
          <p:cNvSpPr>
            <a:spLocks noGrp="1"/>
          </p:cNvSpPr>
          <p:nvPr>
            <p:ph idx="1"/>
          </p:nvPr>
        </p:nvSpPr>
        <p:spPr>
          <a:xfrm>
            <a:off x="460271" y="1616619"/>
            <a:ext cx="11074400" cy="4787899"/>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Tom est à la barre. Il jure de dire la vérité.</a:t>
            </a:r>
          </a:p>
          <a:p>
            <a:pPr marL="0" indent="0">
              <a:lnSpc>
                <a:spcPct val="200000"/>
              </a:lnSpc>
              <a:buNone/>
            </a:pPr>
            <a:r>
              <a:rPr lang="fr-FR" sz="3200" dirty="0">
                <a:latin typeface="Arial" panose="020B0604020202020204" pitchFamily="34" charset="0"/>
                <a:cs typeface="Arial" panose="020B0604020202020204" pitchFamily="34" charset="0"/>
              </a:rPr>
              <a:t>Il raconte tout.</a:t>
            </a:r>
          </a:p>
          <a:p>
            <a:pPr marL="0" indent="0">
              <a:lnSpc>
                <a:spcPct val="200000"/>
              </a:lnSpc>
              <a:buNone/>
            </a:pPr>
            <a:r>
              <a:rPr lang="fr-FR" sz="3200" dirty="0">
                <a:latin typeface="Arial" panose="020B0604020202020204" pitchFamily="34" charset="0"/>
                <a:cs typeface="Arial" panose="020B0604020202020204" pitchFamily="34" charset="0"/>
              </a:rPr>
              <a:t>Joe l’indien se sauve.</a:t>
            </a:r>
          </a:p>
          <a:p>
            <a:pPr marL="0" indent="0">
              <a:lnSpc>
                <a:spcPct val="200000"/>
              </a:lnSpc>
              <a:buNone/>
            </a:pPr>
            <a:endParaRPr lang="fr-FR" sz="3200" dirty="0">
              <a:latin typeface="Arial" panose="020B0604020202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590166E9-ED37-44BD-AC09-997EDBD6AC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889412" y="490918"/>
            <a:ext cx="1798476" cy="1469263"/>
          </a:xfrm>
          <a:prstGeom prst="rect">
            <a:avLst/>
          </a:prstGeom>
        </p:spPr>
      </p:pic>
      <p:sp>
        <p:nvSpPr>
          <p:cNvPr id="6" name="Espace réservé du pied de page 5">
            <a:extLst>
              <a:ext uri="{FF2B5EF4-FFF2-40B4-BE49-F238E27FC236}">
                <a16:creationId xmlns:a16="http://schemas.microsoft.com/office/drawing/2014/main" id="{0309C698-DB6A-4B91-8850-31F795395F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3901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3" name="Espace réservé du pied de page 2">
            <a:extLst>
              <a:ext uri="{FF2B5EF4-FFF2-40B4-BE49-F238E27FC236}">
                <a16:creationId xmlns:a16="http://schemas.microsoft.com/office/drawing/2014/main" id="{41A998C5-E0DF-452E-8C20-710072ED04B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3" name="Espace réservé du pied de page 2">
            <a:extLst>
              <a:ext uri="{FF2B5EF4-FFF2-40B4-BE49-F238E27FC236}">
                <a16:creationId xmlns:a16="http://schemas.microsoft.com/office/drawing/2014/main" id="{1B35EA7A-75B5-4302-882C-1118997BF916}"/>
              </a:ext>
            </a:extLst>
          </p:cNvPr>
          <p:cNvSpPr>
            <a:spLocks noGrp="1"/>
          </p:cNvSpPr>
          <p:nvPr>
            <p:ph type="ftr" sz="quarter" idx="11"/>
          </p:nvPr>
        </p:nvSpPr>
        <p:spPr/>
        <p:txBody>
          <a:bodyPr/>
          <a:lstStyle/>
          <a:p>
            <a:r>
              <a:rPr lang="fr-FR" dirty="0"/>
              <a:t>www.dys-positif.fr</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lu le texte 23.</a:t>
            </a:r>
          </a:p>
          <a:p>
            <a:pPr>
              <a:lnSpc>
                <a:spcPct val="150000"/>
              </a:lnSpc>
            </a:pPr>
            <a:r>
              <a:rPr lang="fr-FR" sz="3200" dirty="0"/>
              <a:t>On a travaillé en conjugaison.</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3" name="Espace réservé du pied de page 2">
            <a:extLst>
              <a:ext uri="{FF2B5EF4-FFF2-40B4-BE49-F238E27FC236}">
                <a16:creationId xmlns:a16="http://schemas.microsoft.com/office/drawing/2014/main" id="{FF28994A-8AE1-44D9-A39F-C66AF8B8215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souvent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368819"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soudain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54788" y="1241880"/>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sous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746550" y="3252394"/>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sinon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216741" y="2374944"/>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souvent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617067" y="2533615"/>
            <a:ext cx="2599674"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sur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962598" y="1569778"/>
            <a:ext cx="2699019"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surtout </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sitôt</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003364" y="3947816"/>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678971" y="3733605"/>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soudain</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tant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75954" y="5201511"/>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tant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2865084" y="5272454"/>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surtout </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sur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7" y="2586659"/>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sauf</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soudain</a:t>
            </a:r>
          </a:p>
        </p:txBody>
      </p:sp>
      <p:sp>
        <p:nvSpPr>
          <p:cNvPr id="3" name="Espace réservé du pied de page 2">
            <a:extLst>
              <a:ext uri="{FF2B5EF4-FFF2-40B4-BE49-F238E27FC236}">
                <a16:creationId xmlns:a16="http://schemas.microsoft.com/office/drawing/2014/main" id="{30E0707C-FEE9-4533-AA01-FB7DDA4C1E58}"/>
              </a:ext>
            </a:extLst>
          </p:cNvPr>
          <p:cNvSpPr>
            <a:spLocks noGrp="1"/>
          </p:cNvSpPr>
          <p:nvPr>
            <p:ph type="ftr" sz="quarter" idx="11"/>
          </p:nvPr>
        </p:nvSpPr>
        <p:spPr/>
        <p:txBody>
          <a:bodyPr/>
          <a:lstStyle/>
          <a:p>
            <a:r>
              <a:rPr lang="fr-FR"/>
              <a:t>www.dys-positif.fr</a:t>
            </a:r>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surtout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sauf</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sous</a:t>
            </a:r>
            <a:endParaRPr lang="fr-FR" sz="4400" b="1" dirty="0">
              <a:latin typeface="Calibri" panose="020F0502020204030204" pitchFamily="34" charset="0"/>
              <a:cs typeface="Calibri" panose="020F0502020204030204" pitchFamily="34" charset="0"/>
            </a:endParaRP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sur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353949" y="2524901"/>
            <a:ext cx="2469209" cy="969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selon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642121" y="3777611"/>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tant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quoique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sitôt</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hier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sauf</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3" name="Espace réservé du pied de page 2">
            <a:extLst>
              <a:ext uri="{FF2B5EF4-FFF2-40B4-BE49-F238E27FC236}">
                <a16:creationId xmlns:a16="http://schemas.microsoft.com/office/drawing/2014/main" id="{30E0707C-FEE9-4533-AA01-FB7DDA4C1E58}"/>
              </a:ext>
            </a:extLst>
          </p:cNvPr>
          <p:cNvSpPr>
            <a:spLocks noGrp="1"/>
          </p:cNvSpPr>
          <p:nvPr>
            <p:ph type="ftr" sz="quarter" idx="11"/>
          </p:nvPr>
        </p:nvSpPr>
        <p:spPr/>
        <p:txBody>
          <a:bodyPr/>
          <a:lstStyle/>
          <a:p>
            <a:r>
              <a:rPr lang="fr-FR"/>
              <a:t>www.dys-positif.fr</a:t>
            </a:r>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tu</a:t>
            </a:r>
          </a:p>
        </p:txBody>
      </p:sp>
      <p:sp>
        <p:nvSpPr>
          <p:cNvPr id="4" name="Espace réservé du contenu 2"/>
          <p:cNvSpPr txBox="1">
            <a:spLocks/>
          </p:cNvSpPr>
          <p:nvPr/>
        </p:nvSpPr>
        <p:spPr>
          <a:xfrm>
            <a:off x="6004107" y="678792"/>
            <a:ext cx="209749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venir</a:t>
            </a:r>
          </a:p>
        </p:txBody>
      </p:sp>
      <p:sp>
        <p:nvSpPr>
          <p:cNvPr id="5" name="Espace réservé du contenu 2"/>
          <p:cNvSpPr txBox="1">
            <a:spLocks/>
          </p:cNvSpPr>
          <p:nvPr/>
        </p:nvSpPr>
        <p:spPr>
          <a:xfrm>
            <a:off x="1749265" y="1860778"/>
            <a:ext cx="1652315" cy="1041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45300" y="2849822"/>
            <a:ext cx="218274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49663" y="3768154"/>
            <a:ext cx="1477690" cy="9020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1" y="4611494"/>
            <a:ext cx="2182744" cy="802973"/>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viennent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a:t>
            </a:r>
          </a:p>
        </p:txBody>
      </p:sp>
      <p:sp>
        <p:nvSpPr>
          <p:cNvPr id="13" name="Espace réservé du contenu 2"/>
          <p:cNvSpPr txBox="1">
            <a:spLocks/>
          </p:cNvSpPr>
          <p:nvPr/>
        </p:nvSpPr>
        <p:spPr>
          <a:xfrm>
            <a:off x="2166256" y="5523519"/>
            <a:ext cx="1923859" cy="916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venez</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5" name="Espace réservé du contenu 2"/>
          <p:cNvSpPr txBox="1">
            <a:spLocks/>
          </p:cNvSpPr>
          <p:nvPr/>
        </p:nvSpPr>
        <p:spPr>
          <a:xfrm>
            <a:off x="5989063" y="2004355"/>
            <a:ext cx="2112540"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viennent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17" name="Espace réservé du contenu 2"/>
          <p:cNvSpPr txBox="1">
            <a:spLocks/>
          </p:cNvSpPr>
          <p:nvPr/>
        </p:nvSpPr>
        <p:spPr>
          <a:xfrm>
            <a:off x="6204090" y="3110908"/>
            <a:ext cx="1365746" cy="91227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19" name="Espace réservé du contenu 2"/>
          <p:cNvSpPr txBox="1">
            <a:spLocks/>
          </p:cNvSpPr>
          <p:nvPr/>
        </p:nvSpPr>
        <p:spPr>
          <a:xfrm>
            <a:off x="6380671" y="4391054"/>
            <a:ext cx="2036216" cy="820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77383" y="5603104"/>
            <a:ext cx="1466879" cy="8897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542215" y="1046308"/>
            <a:ext cx="1500684"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viens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22799" y="231702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772413" y="3366508"/>
            <a:ext cx="14486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703787" y="3367454"/>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10000962" y="2335003"/>
            <a:ext cx="17974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29144" y="4410206"/>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91138" y="4522214"/>
            <a:ext cx="2009762" cy="98153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viennent</a:t>
            </a:r>
          </a:p>
        </p:txBody>
      </p:sp>
      <p:sp>
        <p:nvSpPr>
          <p:cNvPr id="31" name="Espace réservé du contenu 2">
            <a:extLst>
              <a:ext uri="{FF2B5EF4-FFF2-40B4-BE49-F238E27FC236}">
                <a16:creationId xmlns:a16="http://schemas.microsoft.com/office/drawing/2014/main" id="{E4D7B5FF-AAEC-4272-BF0A-9B448F44B18C}"/>
              </a:ext>
            </a:extLst>
          </p:cNvPr>
          <p:cNvSpPr txBox="1">
            <a:spLocks/>
          </p:cNvSpPr>
          <p:nvPr/>
        </p:nvSpPr>
        <p:spPr>
          <a:xfrm>
            <a:off x="8416887" y="5473705"/>
            <a:ext cx="1279585"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 </a:t>
            </a:r>
          </a:p>
        </p:txBody>
      </p:sp>
      <p:sp>
        <p:nvSpPr>
          <p:cNvPr id="32" name="Espace réservé du contenu 2">
            <a:extLst>
              <a:ext uri="{FF2B5EF4-FFF2-40B4-BE49-F238E27FC236}">
                <a16:creationId xmlns:a16="http://schemas.microsoft.com/office/drawing/2014/main" id="{96568CC5-119A-497A-9424-BCB42732E1B9}"/>
              </a:ext>
            </a:extLst>
          </p:cNvPr>
          <p:cNvSpPr txBox="1">
            <a:spLocks/>
          </p:cNvSpPr>
          <p:nvPr/>
        </p:nvSpPr>
        <p:spPr>
          <a:xfrm>
            <a:off x="9731530" y="5523519"/>
            <a:ext cx="2009762" cy="9815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venons </a:t>
            </a:r>
          </a:p>
        </p:txBody>
      </p:sp>
    </p:spTree>
    <p:extLst>
      <p:ext uri="{BB962C8B-B14F-4D97-AF65-F5344CB8AC3E}">
        <p14:creationId xmlns:p14="http://schemas.microsoft.com/office/powerpoint/2010/main" val="3098057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tu</a:t>
            </a:r>
          </a:p>
        </p:txBody>
      </p:sp>
      <p:sp>
        <p:nvSpPr>
          <p:cNvPr id="4" name="Espace réservé du contenu 2"/>
          <p:cNvSpPr txBox="1">
            <a:spLocks/>
          </p:cNvSpPr>
          <p:nvPr/>
        </p:nvSpPr>
        <p:spPr>
          <a:xfrm>
            <a:off x="6004107" y="678792"/>
            <a:ext cx="209749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faire</a:t>
            </a:r>
          </a:p>
        </p:txBody>
      </p:sp>
      <p:sp>
        <p:nvSpPr>
          <p:cNvPr id="5" name="Espace réservé du contenu 2"/>
          <p:cNvSpPr txBox="1">
            <a:spLocks/>
          </p:cNvSpPr>
          <p:nvPr/>
        </p:nvSpPr>
        <p:spPr>
          <a:xfrm>
            <a:off x="1749265" y="1860778"/>
            <a:ext cx="1652315" cy="1041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45300" y="2849822"/>
            <a:ext cx="218274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49663" y="3768154"/>
            <a:ext cx="1477690" cy="9020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1" y="4611494"/>
            <a:ext cx="2182744" cy="8029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font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a:t>
            </a:r>
          </a:p>
        </p:txBody>
      </p:sp>
      <p:sp>
        <p:nvSpPr>
          <p:cNvPr id="13" name="Espace réservé du contenu 2"/>
          <p:cNvSpPr txBox="1">
            <a:spLocks/>
          </p:cNvSpPr>
          <p:nvPr/>
        </p:nvSpPr>
        <p:spPr>
          <a:xfrm>
            <a:off x="2166256" y="5523519"/>
            <a:ext cx="1923859" cy="916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faites</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5" name="Espace réservé du contenu 2"/>
          <p:cNvSpPr txBox="1">
            <a:spLocks/>
          </p:cNvSpPr>
          <p:nvPr/>
        </p:nvSpPr>
        <p:spPr>
          <a:xfrm>
            <a:off x="5989063" y="2004355"/>
            <a:ext cx="1795799"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font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17" name="Espace réservé du contenu 2"/>
          <p:cNvSpPr txBox="1">
            <a:spLocks/>
          </p:cNvSpPr>
          <p:nvPr/>
        </p:nvSpPr>
        <p:spPr>
          <a:xfrm>
            <a:off x="6204090" y="3110908"/>
            <a:ext cx="1365746"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19" name="Espace réservé du contenu 2"/>
          <p:cNvSpPr txBox="1">
            <a:spLocks/>
          </p:cNvSpPr>
          <p:nvPr/>
        </p:nvSpPr>
        <p:spPr>
          <a:xfrm>
            <a:off x="6380671" y="4391054"/>
            <a:ext cx="2036216" cy="820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faites</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77383" y="5603104"/>
            <a:ext cx="1466879" cy="8897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542215" y="1046308"/>
            <a:ext cx="1500684"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22799" y="231702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772413" y="3366508"/>
            <a:ext cx="14486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703787" y="3367454"/>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10000962" y="2335003"/>
            <a:ext cx="17974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faites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29144" y="4410206"/>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91138" y="4522214"/>
            <a:ext cx="2009762" cy="9815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font </a:t>
            </a:r>
          </a:p>
        </p:txBody>
      </p:sp>
      <p:sp>
        <p:nvSpPr>
          <p:cNvPr id="31" name="Espace réservé du contenu 2">
            <a:extLst>
              <a:ext uri="{FF2B5EF4-FFF2-40B4-BE49-F238E27FC236}">
                <a16:creationId xmlns:a16="http://schemas.microsoft.com/office/drawing/2014/main" id="{E4D7B5FF-AAEC-4272-BF0A-9B448F44B18C}"/>
              </a:ext>
            </a:extLst>
          </p:cNvPr>
          <p:cNvSpPr txBox="1">
            <a:spLocks/>
          </p:cNvSpPr>
          <p:nvPr/>
        </p:nvSpPr>
        <p:spPr>
          <a:xfrm>
            <a:off x="8829143" y="5409224"/>
            <a:ext cx="1279585"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 </a:t>
            </a:r>
          </a:p>
        </p:txBody>
      </p:sp>
      <p:sp>
        <p:nvSpPr>
          <p:cNvPr id="32" name="Espace réservé du contenu 2">
            <a:extLst>
              <a:ext uri="{FF2B5EF4-FFF2-40B4-BE49-F238E27FC236}">
                <a16:creationId xmlns:a16="http://schemas.microsoft.com/office/drawing/2014/main" id="{96568CC5-119A-497A-9424-BCB42732E1B9}"/>
              </a:ext>
            </a:extLst>
          </p:cNvPr>
          <p:cNvSpPr txBox="1">
            <a:spLocks/>
          </p:cNvSpPr>
          <p:nvPr/>
        </p:nvSpPr>
        <p:spPr>
          <a:xfrm>
            <a:off x="10025744" y="5320926"/>
            <a:ext cx="2009762" cy="9815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faisons </a:t>
            </a:r>
          </a:p>
        </p:txBody>
      </p:sp>
    </p:spTree>
    <p:extLst>
      <p:ext uri="{BB962C8B-B14F-4D97-AF65-F5344CB8AC3E}">
        <p14:creationId xmlns:p14="http://schemas.microsoft.com/office/powerpoint/2010/main" val="127229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je</a:t>
            </a:r>
          </a:p>
        </p:txBody>
      </p:sp>
      <p:sp>
        <p:nvSpPr>
          <p:cNvPr id="4" name="Espace réservé du contenu 2"/>
          <p:cNvSpPr txBox="1">
            <a:spLocks/>
          </p:cNvSpPr>
          <p:nvPr/>
        </p:nvSpPr>
        <p:spPr>
          <a:xfrm>
            <a:off x="6004107" y="678792"/>
            <a:ext cx="1780325" cy="831311"/>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mordre</a:t>
            </a:r>
          </a:p>
        </p:txBody>
      </p:sp>
      <p:sp>
        <p:nvSpPr>
          <p:cNvPr id="5" name="Espace réservé du contenu 2"/>
          <p:cNvSpPr txBox="1">
            <a:spLocks/>
          </p:cNvSpPr>
          <p:nvPr/>
        </p:nvSpPr>
        <p:spPr>
          <a:xfrm>
            <a:off x="1961792" y="1807744"/>
            <a:ext cx="1456425"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64811" y="2791138"/>
            <a:ext cx="2231251"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32395" y="3751845"/>
            <a:ext cx="1743786"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0" y="4660003"/>
            <a:ext cx="2113207" cy="75446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13" name="Espace réservé du contenu 2"/>
          <p:cNvSpPr txBox="1">
            <a:spLocks/>
          </p:cNvSpPr>
          <p:nvPr/>
        </p:nvSpPr>
        <p:spPr>
          <a:xfrm>
            <a:off x="2236735" y="5620710"/>
            <a:ext cx="2043715"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mordons</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on</a:t>
            </a:r>
          </a:p>
        </p:txBody>
      </p:sp>
      <p:sp>
        <p:nvSpPr>
          <p:cNvPr id="15" name="Espace réservé du contenu 2"/>
          <p:cNvSpPr txBox="1">
            <a:spLocks/>
          </p:cNvSpPr>
          <p:nvPr/>
        </p:nvSpPr>
        <p:spPr>
          <a:xfrm>
            <a:off x="6317552" y="1926020"/>
            <a:ext cx="1343603"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a:t>
            </a:r>
          </a:p>
        </p:txBody>
      </p:sp>
      <p:sp>
        <p:nvSpPr>
          <p:cNvPr id="17" name="Espace réservé du contenu 2"/>
          <p:cNvSpPr txBox="1">
            <a:spLocks/>
          </p:cNvSpPr>
          <p:nvPr/>
        </p:nvSpPr>
        <p:spPr>
          <a:xfrm>
            <a:off x="6144542" y="3084528"/>
            <a:ext cx="1639890"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19" name="Espace réservé du contenu 2"/>
          <p:cNvSpPr txBox="1">
            <a:spLocks/>
          </p:cNvSpPr>
          <p:nvPr/>
        </p:nvSpPr>
        <p:spPr>
          <a:xfrm>
            <a:off x="6380671" y="4339621"/>
            <a:ext cx="1985514"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24712" y="5620710"/>
            <a:ext cx="1536443"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746421" y="1033120"/>
            <a:ext cx="1607379"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31447" y="2042613"/>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659959" y="3092187"/>
            <a:ext cx="2259359" cy="91227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mordent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466836" y="3132060"/>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elles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9969334" y="2098157"/>
            <a:ext cx="1949984" cy="91227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35162" y="4141553"/>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10687" y="4129778"/>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 </a:t>
            </a:r>
          </a:p>
        </p:txBody>
      </p:sp>
      <p:sp>
        <p:nvSpPr>
          <p:cNvPr id="31" name="Espace réservé du contenu 2">
            <a:extLst>
              <a:ext uri="{FF2B5EF4-FFF2-40B4-BE49-F238E27FC236}">
                <a16:creationId xmlns:a16="http://schemas.microsoft.com/office/drawing/2014/main" id="{813FF70F-FA23-43FA-B5F6-E84541196986}"/>
              </a:ext>
            </a:extLst>
          </p:cNvPr>
          <p:cNvSpPr txBox="1">
            <a:spLocks/>
          </p:cNvSpPr>
          <p:nvPr/>
        </p:nvSpPr>
        <p:spPr>
          <a:xfrm>
            <a:off x="8829145" y="533468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32" name="Espace réservé du contenu 2">
            <a:extLst>
              <a:ext uri="{FF2B5EF4-FFF2-40B4-BE49-F238E27FC236}">
                <a16:creationId xmlns:a16="http://schemas.microsoft.com/office/drawing/2014/main" id="{3F1B7DAC-6CA5-4A7C-ABCB-289CE3B562B0}"/>
              </a:ext>
            </a:extLst>
          </p:cNvPr>
          <p:cNvSpPr txBox="1">
            <a:spLocks/>
          </p:cNvSpPr>
          <p:nvPr/>
        </p:nvSpPr>
        <p:spPr>
          <a:xfrm>
            <a:off x="9668392" y="5334685"/>
            <a:ext cx="1551051"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mords </a:t>
            </a:r>
          </a:p>
        </p:txBody>
      </p:sp>
    </p:spTree>
    <p:extLst>
      <p:ext uri="{BB962C8B-B14F-4D97-AF65-F5344CB8AC3E}">
        <p14:creationId xmlns:p14="http://schemas.microsoft.com/office/powerpoint/2010/main" val="11191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je</a:t>
            </a:r>
          </a:p>
        </p:txBody>
      </p:sp>
      <p:sp>
        <p:nvSpPr>
          <p:cNvPr id="4" name="Espace réservé du contenu 2"/>
          <p:cNvSpPr txBox="1">
            <a:spLocks/>
          </p:cNvSpPr>
          <p:nvPr/>
        </p:nvSpPr>
        <p:spPr>
          <a:xfrm>
            <a:off x="6004107" y="678792"/>
            <a:ext cx="178032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être</a:t>
            </a:r>
          </a:p>
        </p:txBody>
      </p:sp>
      <p:sp>
        <p:nvSpPr>
          <p:cNvPr id="5" name="Espace réservé du contenu 2"/>
          <p:cNvSpPr txBox="1">
            <a:spLocks/>
          </p:cNvSpPr>
          <p:nvPr/>
        </p:nvSpPr>
        <p:spPr>
          <a:xfrm>
            <a:off x="1961792" y="1807744"/>
            <a:ext cx="145642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suis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64811" y="2791138"/>
            <a:ext cx="2231251"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sommes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32395" y="3751845"/>
            <a:ext cx="1477690"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suis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0" y="4660003"/>
            <a:ext cx="2113207" cy="7544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sont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13" name="Espace réservé du contenu 2"/>
          <p:cNvSpPr txBox="1">
            <a:spLocks/>
          </p:cNvSpPr>
          <p:nvPr/>
        </p:nvSpPr>
        <p:spPr>
          <a:xfrm>
            <a:off x="2236735" y="5620710"/>
            <a:ext cx="1858881"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sommes</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on</a:t>
            </a:r>
          </a:p>
        </p:txBody>
      </p:sp>
      <p:sp>
        <p:nvSpPr>
          <p:cNvPr id="15" name="Espace réservé du contenu 2"/>
          <p:cNvSpPr txBox="1">
            <a:spLocks/>
          </p:cNvSpPr>
          <p:nvPr/>
        </p:nvSpPr>
        <p:spPr>
          <a:xfrm>
            <a:off x="6317552" y="1926020"/>
            <a:ext cx="134360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a:t>
            </a:r>
          </a:p>
        </p:txBody>
      </p:sp>
      <p:sp>
        <p:nvSpPr>
          <p:cNvPr id="17" name="Espace réservé du contenu 2"/>
          <p:cNvSpPr txBox="1">
            <a:spLocks/>
          </p:cNvSpPr>
          <p:nvPr/>
        </p:nvSpPr>
        <p:spPr>
          <a:xfrm>
            <a:off x="6144542" y="3084528"/>
            <a:ext cx="143376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19" name="Espace réservé du contenu 2"/>
          <p:cNvSpPr txBox="1">
            <a:spLocks/>
          </p:cNvSpPr>
          <p:nvPr/>
        </p:nvSpPr>
        <p:spPr>
          <a:xfrm>
            <a:off x="6380671" y="4339621"/>
            <a:ext cx="198551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êtes</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24712" y="5620710"/>
            <a:ext cx="153644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746421"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est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31447" y="2042613"/>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659959" y="3092187"/>
            <a:ext cx="1949985"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sont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466836" y="3132060"/>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elles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9969334" y="2098157"/>
            <a:ext cx="1705306"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êtes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35162" y="4141553"/>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10687" y="4129778"/>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est </a:t>
            </a:r>
          </a:p>
        </p:txBody>
      </p:sp>
      <p:sp>
        <p:nvSpPr>
          <p:cNvPr id="31" name="Espace réservé du contenu 2">
            <a:extLst>
              <a:ext uri="{FF2B5EF4-FFF2-40B4-BE49-F238E27FC236}">
                <a16:creationId xmlns:a16="http://schemas.microsoft.com/office/drawing/2014/main" id="{813FF70F-FA23-43FA-B5F6-E84541196986}"/>
              </a:ext>
            </a:extLst>
          </p:cNvPr>
          <p:cNvSpPr txBox="1">
            <a:spLocks/>
          </p:cNvSpPr>
          <p:nvPr/>
        </p:nvSpPr>
        <p:spPr>
          <a:xfrm>
            <a:off x="8829145" y="533468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32" name="Espace réservé du contenu 2">
            <a:extLst>
              <a:ext uri="{FF2B5EF4-FFF2-40B4-BE49-F238E27FC236}">
                <a16:creationId xmlns:a16="http://schemas.microsoft.com/office/drawing/2014/main" id="{3F1B7DAC-6CA5-4A7C-ABCB-289CE3B562B0}"/>
              </a:ext>
            </a:extLst>
          </p:cNvPr>
          <p:cNvSpPr txBox="1">
            <a:spLocks/>
          </p:cNvSpPr>
          <p:nvPr/>
        </p:nvSpPr>
        <p:spPr>
          <a:xfrm>
            <a:off x="9668392" y="5334685"/>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suis </a:t>
            </a:r>
          </a:p>
        </p:txBody>
      </p:sp>
    </p:spTree>
    <p:extLst>
      <p:ext uri="{BB962C8B-B14F-4D97-AF65-F5344CB8AC3E}">
        <p14:creationId xmlns:p14="http://schemas.microsoft.com/office/powerpoint/2010/main" val="130325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1494D4-42A0-4E0E-A4BE-8CCB5A446137}"/>
              </a:ext>
            </a:extLst>
          </p:cNvPr>
          <p:cNvSpPr>
            <a:spLocks noGrp="1"/>
          </p:cNvSpPr>
          <p:nvPr>
            <p:ph type="title"/>
          </p:nvPr>
        </p:nvSpPr>
        <p:spPr/>
        <p:txBody>
          <a:bodyPr/>
          <a:lstStyle/>
          <a:p>
            <a:r>
              <a:rPr lang="fr-FR" dirty="0"/>
              <a:t>Travail d’écriture</a:t>
            </a:r>
          </a:p>
        </p:txBody>
      </p:sp>
      <p:sp>
        <p:nvSpPr>
          <p:cNvPr id="3" name="Espace réservé du contenu 2">
            <a:extLst>
              <a:ext uri="{FF2B5EF4-FFF2-40B4-BE49-F238E27FC236}">
                <a16:creationId xmlns:a16="http://schemas.microsoft.com/office/drawing/2014/main" id="{21759AEB-1E2F-4449-B11F-8021C6419E2A}"/>
              </a:ext>
            </a:extLst>
          </p:cNvPr>
          <p:cNvSpPr>
            <a:spLocks noGrp="1"/>
          </p:cNvSpPr>
          <p:nvPr>
            <p:ph idx="1"/>
          </p:nvPr>
        </p:nvSpPr>
        <p:spPr>
          <a:xfrm>
            <a:off x="794359" y="1622775"/>
            <a:ext cx="10515600" cy="4351338"/>
          </a:xfrm>
        </p:spPr>
        <p:txBody>
          <a:bodyPr/>
          <a:lstStyle/>
          <a:p>
            <a:pPr marL="0" indent="0">
              <a:lnSpc>
                <a:spcPct val="200000"/>
              </a:lnSpc>
              <a:buNone/>
            </a:pPr>
            <a:r>
              <a:rPr lang="fr-FR" sz="3200" dirty="0">
                <a:latin typeface="Arial" panose="020B0604020202020204" pitchFamily="34" charset="0"/>
                <a:cs typeface="Arial" panose="020B0604020202020204" pitchFamily="34" charset="0"/>
              </a:rPr>
              <a:t>Quand Tom est à la barre, l’auteur du livre ne raconte pas les mots de Tom.</a:t>
            </a:r>
          </a:p>
          <a:p>
            <a:endParaRPr lang="fr-FR" dirty="0"/>
          </a:p>
        </p:txBody>
      </p:sp>
      <p:sp>
        <p:nvSpPr>
          <p:cNvPr id="4" name="Espace réservé du pied de page 3">
            <a:extLst>
              <a:ext uri="{FF2B5EF4-FFF2-40B4-BE49-F238E27FC236}">
                <a16:creationId xmlns:a16="http://schemas.microsoft.com/office/drawing/2014/main" id="{919A9BC9-B099-4806-AC89-733BEC2ECD2B}"/>
              </a:ext>
            </a:extLst>
          </p:cNvPr>
          <p:cNvSpPr>
            <a:spLocks noGrp="1"/>
          </p:cNvSpPr>
          <p:nvPr>
            <p:ph type="ftr" sz="quarter" idx="11"/>
          </p:nvPr>
        </p:nvSpPr>
        <p:spPr/>
        <p:txBody>
          <a:bodyPr/>
          <a:lstStyle/>
          <a:p>
            <a:r>
              <a:rPr lang="fr-FR"/>
              <a:t>www.dys-positif.fr</a:t>
            </a:r>
            <a:endParaRPr lang="fr-FR" dirty="0"/>
          </a:p>
        </p:txBody>
      </p:sp>
      <p:pic>
        <p:nvPicPr>
          <p:cNvPr id="6" name="Image 5">
            <a:extLst>
              <a:ext uri="{FF2B5EF4-FFF2-40B4-BE49-F238E27FC236}">
                <a16:creationId xmlns:a16="http://schemas.microsoft.com/office/drawing/2014/main" id="{C6941E9C-CCF5-409A-A88D-BC09F4F4723B}"/>
              </a:ext>
            </a:extLst>
          </p:cNvPr>
          <p:cNvPicPr>
            <a:picLocks noChangeAspect="1"/>
          </p:cNvPicPr>
          <p:nvPr/>
        </p:nvPicPr>
        <p:blipFill>
          <a:blip r:embed="rId2"/>
          <a:stretch>
            <a:fillRect/>
          </a:stretch>
        </p:blipFill>
        <p:spPr>
          <a:xfrm>
            <a:off x="1869520" y="3821502"/>
            <a:ext cx="7664270" cy="2534848"/>
          </a:xfrm>
          <a:prstGeom prst="rect">
            <a:avLst/>
          </a:prstGeom>
        </p:spPr>
      </p:pic>
    </p:spTree>
    <p:extLst>
      <p:ext uri="{BB962C8B-B14F-4D97-AF65-F5344CB8AC3E}">
        <p14:creationId xmlns:p14="http://schemas.microsoft.com/office/powerpoint/2010/main" val="330357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sp>
        <p:nvSpPr>
          <p:cNvPr id="11" name="ZoneTexte 10">
            <a:extLst>
              <a:ext uri="{FF2B5EF4-FFF2-40B4-BE49-F238E27FC236}">
                <a16:creationId xmlns:a16="http://schemas.microsoft.com/office/drawing/2014/main" id="{5F59F490-6F0E-4179-A644-085218A1067C}"/>
              </a:ext>
            </a:extLst>
          </p:cNvPr>
          <p:cNvSpPr txBox="1"/>
          <p:nvPr/>
        </p:nvSpPr>
        <p:spPr>
          <a:xfrm>
            <a:off x="806361" y="970976"/>
            <a:ext cx="10623601" cy="1921039"/>
          </a:xfrm>
          <a:prstGeom prst="rect">
            <a:avLst/>
          </a:prstGeom>
          <a:noFill/>
        </p:spPr>
        <p:txBody>
          <a:bodyPr wrap="square">
            <a:spAutoFit/>
          </a:bodyPr>
          <a:lstStyle/>
          <a:p>
            <a:pPr>
              <a:lnSpc>
                <a:spcPct val="200000"/>
              </a:lnSpc>
              <a:spcAft>
                <a:spcPts val="600"/>
              </a:spcAft>
            </a:pPr>
            <a:r>
              <a:rPr lang="fr-FR" sz="3200" b="1" dirty="0">
                <a:effectLst/>
                <a:latin typeface="Arial" panose="020B0604020202020204" pitchFamily="34" charset="0"/>
                <a:ea typeface="Calibri" panose="020F0502020204030204" pitchFamily="34" charset="0"/>
                <a:cs typeface="Times New Roman" panose="02020603050405020304" pitchFamily="18" charset="0"/>
              </a:rPr>
              <a:t>Ecris avec tes mots ce que Tom peut dire à ce moment de l’histoire.</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9160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496B85-8E6E-418E-9762-9D888B8000F3}"/>
              </a:ext>
            </a:extLst>
          </p:cNvPr>
          <p:cNvSpPr>
            <a:spLocks noGrp="1"/>
          </p:cNvSpPr>
          <p:nvPr>
            <p:ph type="title"/>
          </p:nvPr>
        </p:nvSpPr>
        <p:spPr/>
        <p:txBody>
          <a:bodyPr/>
          <a:lstStyle/>
          <a:p>
            <a:r>
              <a:rPr lang="fr-FR" dirty="0"/>
              <a:t>Après avoir réfléchis tout seul….</a:t>
            </a:r>
          </a:p>
        </p:txBody>
      </p:sp>
      <p:sp>
        <p:nvSpPr>
          <p:cNvPr id="3" name="Espace réservé du contenu 2">
            <a:extLst>
              <a:ext uri="{FF2B5EF4-FFF2-40B4-BE49-F238E27FC236}">
                <a16:creationId xmlns:a16="http://schemas.microsoft.com/office/drawing/2014/main" id="{E3B2C0EA-EBA3-47C1-BA1F-0E89211A8F34}"/>
              </a:ext>
            </a:extLst>
          </p:cNvPr>
          <p:cNvSpPr>
            <a:spLocks noGrp="1"/>
          </p:cNvSpPr>
          <p:nvPr>
            <p:ph idx="1"/>
          </p:nvPr>
        </p:nvSpPr>
        <p:spPr/>
        <p:txBody>
          <a:bodyPr/>
          <a:lstStyle/>
          <a:p>
            <a:pPr marL="0" indent="0">
              <a:lnSpc>
                <a:spcPct val="200000"/>
              </a:lnSpc>
              <a:buNone/>
            </a:pPr>
            <a:r>
              <a:rPr lang="fr-FR" dirty="0">
                <a:latin typeface="Arial" panose="020B0604020202020204" pitchFamily="34" charset="0"/>
                <a:cs typeface="Arial" panose="020B0604020202020204" pitchFamily="34" charset="0"/>
              </a:rPr>
              <a:t>… vous pourrez vous mettre par deux.</a:t>
            </a:r>
          </a:p>
          <a:p>
            <a:pPr marL="0" indent="0">
              <a:lnSpc>
                <a:spcPct val="200000"/>
              </a:lnSpc>
              <a:buNone/>
            </a:pPr>
            <a:r>
              <a:rPr lang="fr-FR" dirty="0">
                <a:latin typeface="Arial" panose="020B0604020202020204" pitchFamily="34" charset="0"/>
                <a:cs typeface="Arial" panose="020B0604020202020204" pitchFamily="34" charset="0"/>
              </a:rPr>
              <a:t>Ensuite, vous viendrez jouer la scène devant les autres.</a:t>
            </a:r>
          </a:p>
          <a:p>
            <a:pPr marL="0" indent="0">
              <a:lnSpc>
                <a:spcPct val="200000"/>
              </a:lnSpc>
              <a:buNone/>
            </a:pPr>
            <a:r>
              <a:rPr lang="fr-FR" dirty="0">
                <a:latin typeface="Arial" panose="020B0604020202020204" pitchFamily="34" charset="0"/>
                <a:cs typeface="Arial" panose="020B0604020202020204" pitchFamily="34" charset="0"/>
              </a:rPr>
              <a:t>Il faudra un juge, et un Tom.</a:t>
            </a:r>
          </a:p>
        </p:txBody>
      </p:sp>
      <p:sp>
        <p:nvSpPr>
          <p:cNvPr id="4" name="Espace réservé du pied de page 3">
            <a:extLst>
              <a:ext uri="{FF2B5EF4-FFF2-40B4-BE49-F238E27FC236}">
                <a16:creationId xmlns:a16="http://schemas.microsoft.com/office/drawing/2014/main" id="{7894C082-FC5C-4DEC-A19B-4BED411A69A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7338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802B70-5032-4875-9A99-FDBD9549AF92}"/>
              </a:ext>
            </a:extLst>
          </p:cNvPr>
          <p:cNvSpPr>
            <a:spLocks noGrp="1"/>
          </p:cNvSpPr>
          <p:nvPr>
            <p:ph type="title"/>
          </p:nvPr>
        </p:nvSpPr>
        <p:spPr/>
        <p:txBody>
          <a:bodyPr/>
          <a:lstStyle/>
          <a:p>
            <a:r>
              <a:rPr lang="fr-FR" dirty="0"/>
              <a:t>Exercice de rappel</a:t>
            </a:r>
          </a:p>
        </p:txBody>
      </p:sp>
      <p:sp>
        <p:nvSpPr>
          <p:cNvPr id="4" name="Espace réservé du pied de page 3">
            <a:extLst>
              <a:ext uri="{FF2B5EF4-FFF2-40B4-BE49-F238E27FC236}">
                <a16:creationId xmlns:a16="http://schemas.microsoft.com/office/drawing/2014/main" id="{8FE813EF-3129-4CB1-BFF8-5555FD2A45CF}"/>
              </a:ext>
            </a:extLst>
          </p:cNvPr>
          <p:cNvSpPr>
            <a:spLocks noGrp="1"/>
          </p:cNvSpPr>
          <p:nvPr>
            <p:ph type="ftr" sz="quarter" idx="11"/>
          </p:nvPr>
        </p:nvSpPr>
        <p:spPr/>
        <p:txBody>
          <a:bodyPr/>
          <a:lstStyle/>
          <a:p>
            <a:r>
              <a:rPr lang="fr-FR"/>
              <a:t>www.dys-positif.fr</a:t>
            </a:r>
            <a:endParaRPr lang="fr-FR" dirty="0"/>
          </a:p>
        </p:txBody>
      </p:sp>
      <p:pic>
        <p:nvPicPr>
          <p:cNvPr id="10" name="Espace réservé du contenu 9">
            <a:extLst>
              <a:ext uri="{FF2B5EF4-FFF2-40B4-BE49-F238E27FC236}">
                <a16:creationId xmlns:a16="http://schemas.microsoft.com/office/drawing/2014/main" id="{4851C8D1-C0C7-4252-B13D-88AE32897E21}"/>
              </a:ext>
            </a:extLst>
          </p:cNvPr>
          <p:cNvPicPr>
            <a:picLocks noGrp="1" noChangeAspect="1"/>
          </p:cNvPicPr>
          <p:nvPr>
            <p:ph idx="1"/>
          </p:nvPr>
        </p:nvPicPr>
        <p:blipFill>
          <a:blip r:embed="rId2"/>
          <a:stretch>
            <a:fillRect/>
          </a:stretch>
        </p:blipFill>
        <p:spPr>
          <a:xfrm>
            <a:off x="1084142" y="2204581"/>
            <a:ext cx="9025395" cy="2081033"/>
          </a:xfrm>
        </p:spPr>
      </p:pic>
    </p:spTree>
    <p:extLst>
      <p:ext uri="{BB962C8B-B14F-4D97-AF65-F5344CB8AC3E}">
        <p14:creationId xmlns:p14="http://schemas.microsoft.com/office/powerpoint/2010/main" val="3433973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8" name="Espace réservé du pied de page 7">
            <a:extLst>
              <a:ext uri="{FF2B5EF4-FFF2-40B4-BE49-F238E27FC236}">
                <a16:creationId xmlns:a16="http://schemas.microsoft.com/office/drawing/2014/main" id="{DF05E6D9-ABE4-4A5E-A8A1-EC01869A3AF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relirons le texte.</a:t>
            </a:r>
          </a:p>
          <a:p>
            <a:pPr>
              <a:lnSpc>
                <a:spcPct val="150000"/>
              </a:lnSpc>
            </a:pPr>
            <a:r>
              <a:rPr lang="fr-FR" dirty="0">
                <a:latin typeface="Arial" panose="020B0604020202020204" pitchFamily="34" charset="0"/>
                <a:cs typeface="Arial" panose="020B0604020202020204" pitchFamily="34" charset="0"/>
              </a:rPr>
              <a:t>Et vous mettrez au propre votre travail d’aujourd’hui.</a:t>
            </a:r>
          </a:p>
          <a:p>
            <a:pPr marL="0" indent="0">
              <a:lnSpc>
                <a:spcPct val="150000"/>
              </a:lnSpc>
              <a:buNone/>
            </a:pPr>
            <a:r>
              <a:rPr lang="fr-FR" dirty="0">
                <a:latin typeface="Arial" panose="020B0604020202020204" pitchFamily="34" charset="0"/>
                <a:cs typeface="Arial" panose="020B0604020202020204" pitchFamily="34" charset="0"/>
              </a:rPr>
              <a:t> </a:t>
            </a:r>
          </a:p>
        </p:txBody>
      </p:sp>
      <p:sp>
        <p:nvSpPr>
          <p:cNvPr id="4" name="Espace réservé du pied de page 3">
            <a:extLst>
              <a:ext uri="{FF2B5EF4-FFF2-40B4-BE49-F238E27FC236}">
                <a16:creationId xmlns:a16="http://schemas.microsoft.com/office/drawing/2014/main" id="{E33EB82D-8301-4D1D-A4BC-C94D5834F528}"/>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vocabulaire.</a:t>
            </a:r>
          </a:p>
          <a:p>
            <a:pPr marL="0" indent="0">
              <a:lnSpc>
                <a:spcPct val="150000"/>
              </a:lnSpc>
              <a:buNone/>
            </a:pPr>
            <a:endParaRPr lang="fr-FR" dirty="0"/>
          </a:p>
        </p:txBody>
      </p:sp>
      <p:sp>
        <p:nvSpPr>
          <p:cNvPr id="4" name="Espace réservé du pied de page 3">
            <a:extLst>
              <a:ext uri="{FF2B5EF4-FFF2-40B4-BE49-F238E27FC236}">
                <a16:creationId xmlns:a16="http://schemas.microsoft.com/office/drawing/2014/main" id="{9E9E74B0-A8A0-4461-802E-B0BDA1CC94FD}"/>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meurtre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aventure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latin typeface="Agency FB" panose="020B0503020202020204" pitchFamily="34" charset="0"/>
                <a:cs typeface="Arial" panose="020B0604020202020204" pitchFamily="34" charset="0"/>
              </a:rPr>
              <a:t>endosser</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magistral</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002109" cy="7026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sauf</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53482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la tombe </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mépris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331987" y="3077619"/>
            <a:ext cx="2828010" cy="109354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un serment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finalement</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1228721" y="4091385"/>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mourir</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26461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farouche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086546" y="4166887"/>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enviait.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la barre des témoins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stupeur </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immobile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courage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minuit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108190" y="455452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compagnie</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565402" y="1566107"/>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paresseux</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ligoter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grand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La police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les lèvres </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des gants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une pendaison</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une occasion</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567892" y="4846221"/>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N’ayez pas peur.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assommer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procès</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04701" y="2401969"/>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favorable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des combattants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docteur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aggraver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10" name="Espace réservé du pied de page 9">
            <a:extLst>
              <a:ext uri="{FF2B5EF4-FFF2-40B4-BE49-F238E27FC236}">
                <a16:creationId xmlns:a16="http://schemas.microsoft.com/office/drawing/2014/main" id="{AE0370E8-A459-4456-985F-82CE46D66F4A}"/>
              </a:ext>
            </a:extLst>
          </p:cNvPr>
          <p:cNvSpPr>
            <a:spLocks noGrp="1"/>
          </p:cNvSpPr>
          <p:nvPr>
            <p:ph type="ftr" sz="quarter" idx="11"/>
          </p:nvPr>
        </p:nvSpPr>
        <p:spPr/>
        <p:txBody>
          <a:bodyPr/>
          <a:lstStyle/>
          <a:p>
            <a:r>
              <a:rPr lang="fr-FR"/>
              <a:t>www.dys-positif.fr</a:t>
            </a:r>
          </a:p>
        </p:txBody>
      </p:sp>
      <p:sp>
        <p:nvSpPr>
          <p:cNvPr id="9" name="ZoneTexte 8">
            <a:extLst>
              <a:ext uri="{FF2B5EF4-FFF2-40B4-BE49-F238E27FC236}">
                <a16:creationId xmlns:a16="http://schemas.microsoft.com/office/drawing/2014/main" id="{103545D3-7018-4E91-BF10-0F85DA37D0D2}"/>
              </a:ext>
            </a:extLst>
          </p:cNvPr>
          <p:cNvSpPr txBox="1"/>
          <p:nvPr/>
        </p:nvSpPr>
        <p:spPr>
          <a:xfrm>
            <a:off x="1282351" y="2451228"/>
            <a:ext cx="9777460" cy="2479525"/>
          </a:xfrm>
          <a:prstGeom prst="rect">
            <a:avLst/>
          </a:prstGeom>
          <a:noFill/>
        </p:spPr>
        <p:txBody>
          <a:bodyPr wrap="square">
            <a:spAutoFit/>
          </a:bodyPr>
          <a:lstStyle/>
          <a:p>
            <a:pPr>
              <a:lnSpc>
                <a:spcPct val="150000"/>
              </a:lnSpc>
              <a:spcAft>
                <a:spcPts val="600"/>
              </a:spcAft>
            </a:pPr>
            <a:r>
              <a:rPr lang="fr-FR" sz="2400" b="1" dirty="0">
                <a:effectLst/>
                <a:latin typeface="Arial" panose="020B0604020202020204" pitchFamily="34" charset="0"/>
                <a:ea typeface="Calibri" panose="020F0502020204030204" pitchFamily="34" charset="0"/>
                <a:cs typeface="Times New Roman" panose="02020603050405020304" pitchFamily="18" charset="0"/>
              </a:rPr>
              <a:t>Conjugue le verbe </a:t>
            </a:r>
            <a:r>
              <a:rPr lang="fr-FR" sz="2400" dirty="0">
                <a:latin typeface="Arial" panose="020B0604020202020204" pitchFamily="34" charset="0"/>
                <a:ea typeface="Calibri" panose="020F0502020204030204" pitchFamily="34" charset="0"/>
                <a:cs typeface="Times New Roman" panose="02020603050405020304" pitchFamily="18" charset="0"/>
              </a:rPr>
              <a:t>venir</a:t>
            </a:r>
            <a:r>
              <a:rPr lang="fr-FR" sz="2400" b="1" dirty="0">
                <a:effectLst/>
                <a:latin typeface="Arial" panose="020B0604020202020204" pitchFamily="34" charset="0"/>
                <a:ea typeface="Calibri" panose="020F0502020204030204" pitchFamily="34" charset="0"/>
                <a:cs typeface="Times New Roman" panose="02020603050405020304" pitchFamily="18" charset="0"/>
              </a:rPr>
              <a:t> au présent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je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viens</a:t>
            </a:r>
            <a:r>
              <a:rPr lang="fr-FR" sz="2400" dirty="0">
                <a:effectLst/>
                <a:latin typeface="Arial" panose="020B0604020202020204" pitchFamily="34" charset="0"/>
                <a:ea typeface="Calibri" panose="020F0502020204030204" pitchFamily="34" charset="0"/>
                <a:cs typeface="Times New Roman" panose="02020603050405020304" pitchFamily="18" charset="0"/>
              </a:rPr>
              <a:t>………..				nous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venons</a:t>
            </a:r>
            <a:r>
              <a:rPr lang="fr-FR" sz="2400" dirty="0">
                <a:effectLst/>
                <a:latin typeface="Arial" panose="020B0604020202020204" pitchFamily="34" charset="0"/>
                <a:ea typeface="Calibri" panose="020F0502020204030204" pitchFamily="34" charset="0"/>
                <a:cs typeface="Times New Roman" panose="02020603050405020304" pitchFamily="18" charset="0"/>
              </a:rPr>
              <a: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tu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viens</a:t>
            </a:r>
            <a:r>
              <a:rPr lang="fr-FR" sz="2400" dirty="0">
                <a:effectLst/>
                <a:latin typeface="Arial" panose="020B0604020202020204" pitchFamily="34" charset="0"/>
                <a:ea typeface="Calibri" panose="020F0502020204030204" pitchFamily="34" charset="0"/>
                <a:cs typeface="Times New Roman" panose="02020603050405020304" pitchFamily="18" charset="0"/>
              </a:rPr>
              <a:t>……….				vous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venez</a:t>
            </a:r>
            <a:r>
              <a:rPr lang="fr-FR" sz="2400" dirty="0">
                <a:effectLst/>
                <a:latin typeface="Arial" panose="020B0604020202020204" pitchFamily="34" charset="0"/>
                <a:ea typeface="Calibri" panose="020F0502020204030204" pitchFamily="34" charset="0"/>
                <a:cs typeface="Times New Roman" panose="02020603050405020304" pitchFamily="18" charset="0"/>
              </a:rPr>
              <a: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il/elle/on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vient</a:t>
            </a:r>
            <a:r>
              <a:rPr lang="fr-FR" sz="2400" dirty="0">
                <a:effectLst/>
                <a:latin typeface="Arial" panose="020B0604020202020204" pitchFamily="34" charset="0"/>
                <a:ea typeface="Calibri" panose="020F0502020204030204" pitchFamily="34" charset="0"/>
                <a:cs typeface="Times New Roman" panose="02020603050405020304" pitchFamily="18" charset="0"/>
              </a:rPr>
              <a:t>…….			ils/elles  …</a:t>
            </a:r>
            <a:r>
              <a:rPr lang="fr-FR" sz="2400" dirty="0">
                <a:solidFill>
                  <a:schemeClr val="accent6"/>
                </a:solidFill>
                <a:effectLst/>
                <a:latin typeface="Arial" panose="020B0604020202020204" pitchFamily="34" charset="0"/>
                <a:ea typeface="Calibri" panose="020F0502020204030204" pitchFamily="34" charset="0"/>
                <a:cs typeface="Times New Roman" panose="02020603050405020304" pitchFamily="18" charset="0"/>
              </a:rPr>
              <a:t>viennent</a:t>
            </a:r>
            <a:r>
              <a:rPr lang="fr-FR" sz="2400" dirty="0">
                <a:effectLst/>
                <a:latin typeface="Arial" panose="020B0604020202020204" pitchFamily="34" charset="0"/>
                <a:ea typeface="Calibri" panose="020F0502020204030204" pitchFamily="34" charset="0"/>
                <a:cs typeface="Times New Roman" panose="02020603050405020304" pitchFamily="18" charset="0"/>
              </a:rPr>
              <a: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9957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p:txBody>
          <a:bodyPr/>
          <a:lstStyle/>
          <a:p>
            <a:r>
              <a:rPr lang="fr-FR" dirty="0"/>
              <a:t>Aujourd’hui</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p:txBody>
          <a:bodyPr>
            <a:normAutofit/>
          </a:bodyPr>
          <a:lstStyle/>
          <a:p>
            <a:pPr marL="0" indent="0">
              <a:lnSpc>
                <a:spcPct val="150000"/>
              </a:lnSpc>
              <a:buNone/>
            </a:pPr>
            <a:r>
              <a:rPr lang="fr-FR" sz="3600" dirty="0">
                <a:latin typeface="Arial" panose="020B0604020202020204" pitchFamily="34" charset="0"/>
                <a:cs typeface="Arial" panose="020B0604020202020204" pitchFamily="34" charset="0"/>
              </a:rPr>
              <a:t>Nous allons relire le texte 23 et la suite :</a:t>
            </a:r>
          </a:p>
          <a:p>
            <a:pPr marL="0" indent="0">
              <a:lnSpc>
                <a:spcPct val="150000"/>
              </a:lnSpc>
              <a:buNone/>
            </a:pPr>
            <a:r>
              <a:rPr lang="fr-FR" sz="3600" dirty="0">
                <a:latin typeface="Arial" panose="020B0604020202020204" pitchFamily="34" charset="0"/>
                <a:cs typeface="Arial" panose="020B0604020202020204" pitchFamily="34" charset="0"/>
              </a:rPr>
              <a:t>Le tribunal. </a:t>
            </a:r>
          </a:p>
          <a:p>
            <a:pPr marL="0" indent="0">
              <a:lnSpc>
                <a:spcPct val="150000"/>
              </a:lnSpc>
              <a:buNone/>
            </a:pPr>
            <a:r>
              <a:rPr lang="fr-FR" sz="3600" dirty="0">
                <a:latin typeface="Arial" panose="020B0604020202020204" pitchFamily="34" charset="0"/>
                <a:cs typeface="Arial" panose="020B0604020202020204" pitchFamily="34" charset="0"/>
              </a:rPr>
              <a:t>Vous allez devoir écrire un morceau de l’histoire.</a:t>
            </a:r>
          </a:p>
          <a:p>
            <a:pPr marL="0" indent="0">
              <a:lnSpc>
                <a:spcPct val="150000"/>
              </a:lnSpc>
              <a:buNone/>
            </a:pPr>
            <a:endParaRPr lang="fr-FR" sz="3600" dirty="0">
              <a:latin typeface="Arial" panose="020B0604020202020204" pitchFamily="34" charset="0"/>
              <a:cs typeface="Arial" panose="020B0604020202020204" pitchFamily="34" charset="0"/>
            </a:endParaRP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26CE25B9-860F-4DB9-9EAF-B3CB718A746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8705583" y="4828834"/>
            <a:ext cx="1718354" cy="1580885"/>
          </a:xfrm>
          <a:prstGeom prst="roundRect">
            <a:avLst/>
          </a:prstGeom>
          <a:solidFill>
            <a:schemeClr val="bg1"/>
          </a:solid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69688" y="100138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stupeur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37773" y="4690576"/>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méprisant : </a:t>
            </a:r>
            <a:r>
              <a:rPr lang="fr-FR" sz="2800" dirty="0">
                <a:latin typeface="Arial" panose="020B0604020202020204" pitchFamily="34" charset="0"/>
                <a:cs typeface="Arial" panose="020B0604020202020204" pitchFamily="34" charset="0"/>
              </a:rPr>
              <a:t>adjectif</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69688" y="2905780"/>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prêter serment :</a:t>
            </a:r>
            <a:r>
              <a:rPr lang="fr-FR" sz="2800" dirty="0">
                <a:latin typeface="Arial" panose="020B0604020202020204" pitchFamily="34" charset="0"/>
                <a:cs typeface="Arial" panose="020B0604020202020204" pitchFamily="34" charset="0"/>
              </a:rPr>
              <a:t> verbe</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stupeur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prêter serment : </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2480820"/>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4749814"/>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7222793"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Étonnement profond.</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36204" y="3478836"/>
            <a:ext cx="8819167"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Jurer, affirmer de façon solennelle que ce que l'on va déclarer sera la stricte vérité.</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436204" y="5399247"/>
            <a:ext cx="826937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Qui a ou qui manifeste du mépris, indignes d'estime, d'attention.</a:t>
            </a:r>
          </a:p>
        </p:txBody>
      </p:sp>
      <p:sp>
        <p:nvSpPr>
          <p:cNvPr id="3" name="Espace réservé du pied de page 2">
            <a:extLst>
              <a:ext uri="{FF2B5EF4-FFF2-40B4-BE49-F238E27FC236}">
                <a16:creationId xmlns:a16="http://schemas.microsoft.com/office/drawing/2014/main" id="{BEECD67C-A606-4093-A6B4-6664B42ADEBA}"/>
              </a:ext>
            </a:extLst>
          </p:cNvPr>
          <p:cNvSpPr>
            <a:spLocks noGrp="1"/>
          </p:cNvSpPr>
          <p:nvPr>
            <p:ph type="ftr" sz="quarter" idx="11"/>
          </p:nvPr>
        </p:nvSpPr>
        <p:spPr/>
        <p:txBody>
          <a:bodyPr/>
          <a:lstStyle/>
          <a:p>
            <a:r>
              <a:rPr lang="fr-FR" dirty="0"/>
              <a:t>www.dys-positif.fr</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8581964" y="4883197"/>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méprisant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207E518-5E6E-437B-83C8-E4143F7B849D}"/>
              </a:ext>
            </a:extLst>
          </p:cNvPr>
          <p:cNvPicPr>
            <a:picLocks noChangeAspect="1"/>
          </p:cNvPicPr>
          <p:nvPr/>
        </p:nvPicPr>
        <p:blipFill>
          <a:blip r:embed="rId3"/>
          <a:stretch>
            <a:fillRect/>
          </a:stretch>
        </p:blipFill>
        <p:spPr>
          <a:xfrm>
            <a:off x="8842010" y="924841"/>
            <a:ext cx="1277196" cy="1098907"/>
          </a:xfrm>
          <a:prstGeom prst="rect">
            <a:avLst/>
          </a:prstGeom>
        </p:spPr>
      </p:pic>
      <p:pic>
        <p:nvPicPr>
          <p:cNvPr id="15" name="Image 14">
            <a:extLst>
              <a:ext uri="{FF2B5EF4-FFF2-40B4-BE49-F238E27FC236}">
                <a16:creationId xmlns:a16="http://schemas.microsoft.com/office/drawing/2014/main" id="{04C1BBCA-450F-444D-8C81-1744406191BC}"/>
              </a:ext>
            </a:extLst>
          </p:cNvPr>
          <p:cNvPicPr>
            <a:picLocks noChangeAspect="1"/>
          </p:cNvPicPr>
          <p:nvPr/>
        </p:nvPicPr>
        <p:blipFill>
          <a:blip r:embed="rId4"/>
          <a:stretch>
            <a:fillRect/>
          </a:stretch>
        </p:blipFill>
        <p:spPr>
          <a:xfrm>
            <a:off x="9628067" y="3227023"/>
            <a:ext cx="1389189" cy="1081224"/>
          </a:xfrm>
          <a:prstGeom prst="rect">
            <a:avLst/>
          </a:prstGeom>
        </p:spPr>
      </p:pic>
      <p:pic>
        <p:nvPicPr>
          <p:cNvPr id="23" name="Image 22">
            <a:extLst>
              <a:ext uri="{FF2B5EF4-FFF2-40B4-BE49-F238E27FC236}">
                <a16:creationId xmlns:a16="http://schemas.microsoft.com/office/drawing/2014/main" id="{3D463AA4-9568-401A-A1C7-BBDD7FDC37F0}"/>
              </a:ext>
            </a:extLst>
          </p:cNvPr>
          <p:cNvPicPr>
            <a:picLocks noChangeAspect="1"/>
          </p:cNvPicPr>
          <p:nvPr/>
        </p:nvPicPr>
        <p:blipFill>
          <a:blip r:embed="rId5"/>
          <a:stretch>
            <a:fillRect/>
          </a:stretch>
        </p:blipFill>
        <p:spPr>
          <a:xfrm>
            <a:off x="8979763" y="5445145"/>
            <a:ext cx="1125311" cy="817332"/>
          </a:xfrm>
          <a:prstGeom prst="rect">
            <a:avLst/>
          </a:prstGeom>
        </p:spPr>
      </p:pic>
      <p:sp>
        <p:nvSpPr>
          <p:cNvPr id="24" name="CaixaDeTexto 109">
            <a:extLst>
              <a:ext uri="{FF2B5EF4-FFF2-40B4-BE49-F238E27FC236}">
                <a16:creationId xmlns:a16="http://schemas.microsoft.com/office/drawing/2014/main" id="{DFA962F4-A2E7-4F8A-93E3-07CF17A38B5D}"/>
              </a:ext>
            </a:extLst>
          </p:cNvPr>
          <p:cNvSpPr txBox="1"/>
          <p:nvPr/>
        </p:nvSpPr>
        <p:spPr>
          <a:xfrm>
            <a:off x="8581964" y="4868902"/>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méprisant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6" name="Image 25">
            <a:extLst>
              <a:ext uri="{FF2B5EF4-FFF2-40B4-BE49-F238E27FC236}">
                <a16:creationId xmlns:a16="http://schemas.microsoft.com/office/drawing/2014/main" id="{342C50A5-A5DF-4E19-BFCF-0E6F6EA74D87}"/>
              </a:ext>
            </a:extLst>
          </p:cNvPr>
          <p:cNvPicPr>
            <a:picLocks noChangeAspect="1"/>
          </p:cNvPicPr>
          <p:nvPr/>
        </p:nvPicPr>
        <p:blipFill>
          <a:blip r:embed="rId5"/>
          <a:stretch>
            <a:fillRect/>
          </a:stretch>
        </p:blipFill>
        <p:spPr>
          <a:xfrm>
            <a:off x="8979763" y="5430850"/>
            <a:ext cx="1125311" cy="817332"/>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494555" y="1516558"/>
            <a:ext cx="10916656" cy="3769426"/>
          </a:xfrm>
        </p:spPr>
        <p:txBody>
          <a:bodyPr>
            <a:noAutofit/>
          </a:bodyPr>
          <a:lstStyle/>
          <a:p>
            <a:pPr marL="0" indent="0">
              <a:lnSpc>
                <a:spcPct val="200000"/>
              </a:lnSpc>
              <a:spcBef>
                <a:spcPts val="0"/>
              </a:spcBef>
              <a:buNone/>
            </a:pPr>
            <a:r>
              <a:rPr lang="fr-FR" i="1" dirty="0" err="1">
                <a:latin typeface="Arial" panose="020B0604020202020204" pitchFamily="34" charset="0"/>
                <a:cs typeface="Arial" panose="020B0604020202020204" pitchFamily="34" charset="0"/>
              </a:rPr>
              <a:t>Muff</a:t>
            </a:r>
            <a:r>
              <a:rPr lang="fr-FR" i="1" dirty="0">
                <a:latin typeface="Arial" panose="020B0604020202020204" pitchFamily="34" charset="0"/>
                <a:cs typeface="Arial" panose="020B0604020202020204" pitchFamily="34" charset="0"/>
              </a:rPr>
              <a:t> Potter a été arrêté pour le meurtre du docteur. </a:t>
            </a:r>
          </a:p>
          <a:p>
            <a:pPr marL="0" indent="0">
              <a:lnSpc>
                <a:spcPct val="200000"/>
              </a:lnSpc>
              <a:spcBef>
                <a:spcPts val="0"/>
              </a:spcBef>
              <a:buNone/>
            </a:pPr>
            <a:r>
              <a:rPr lang="fr-FR" i="1" dirty="0">
                <a:latin typeface="Arial" panose="020B0604020202020204" pitchFamily="34" charset="0"/>
                <a:cs typeface="Arial" panose="020B0604020202020204" pitchFamily="34" charset="0"/>
              </a:rPr>
              <a:t>C’est le jour de son procès.</a:t>
            </a:r>
          </a:p>
          <a:p>
            <a:pPr marL="0" indent="0">
              <a:lnSpc>
                <a:spcPct val="200000"/>
              </a:lnSpc>
              <a:spcBef>
                <a:spcPts val="0"/>
              </a:spcBef>
              <a:buNone/>
            </a:pPr>
            <a:r>
              <a:rPr lang="fr-FR" i="1" dirty="0">
                <a:latin typeface="Arial" panose="020B0604020202020204" pitchFamily="34" charset="0"/>
                <a:cs typeface="Arial" panose="020B0604020202020204" pitchFamily="34" charset="0"/>
              </a:rPr>
              <a:t> Joe l’indien ayant témoigné contre lui, tout le monde s’attend à ce que Potter soit condamné à être pendu.</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30468" y="348634"/>
            <a:ext cx="566977" cy="951058"/>
          </a:xfrm>
          <a:prstGeom prst="rect">
            <a:avLst/>
          </a:prstGeom>
        </p:spPr>
      </p:pic>
      <p:sp>
        <p:nvSpPr>
          <p:cNvPr id="2" name="ZoneTexte 1">
            <a:extLst>
              <a:ext uri="{FF2B5EF4-FFF2-40B4-BE49-F238E27FC236}">
                <a16:creationId xmlns:a16="http://schemas.microsoft.com/office/drawing/2014/main" id="{7BE1F04B-0A9C-4A68-888E-664E1D07D0C1}"/>
              </a:ext>
            </a:extLst>
          </p:cNvPr>
          <p:cNvSpPr txBox="1"/>
          <p:nvPr/>
        </p:nvSpPr>
        <p:spPr>
          <a:xfrm>
            <a:off x="494555" y="160357"/>
            <a:ext cx="3323346" cy="523220"/>
          </a:xfrm>
          <a:prstGeom prst="rect">
            <a:avLst/>
          </a:prstGeom>
          <a:noFill/>
        </p:spPr>
        <p:txBody>
          <a:bodyPr wrap="none" rtlCol="0">
            <a:spAutoFit/>
          </a:bodyPr>
          <a:lstStyle/>
          <a:p>
            <a:r>
              <a:rPr lang="fr-FR" sz="2800" dirty="0">
                <a:latin typeface="Arial" panose="020B0604020202020204" pitchFamily="34" charset="0"/>
                <a:cs typeface="Arial" panose="020B0604020202020204" pitchFamily="34" charset="0"/>
              </a:rPr>
              <a:t>Le texte : le tribunal</a:t>
            </a:r>
          </a:p>
        </p:txBody>
      </p:sp>
    </p:spTree>
    <p:extLst>
      <p:ext uri="{BB962C8B-B14F-4D97-AF65-F5344CB8AC3E}">
        <p14:creationId xmlns:p14="http://schemas.microsoft.com/office/powerpoint/2010/main" val="7107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53645" y="528072"/>
            <a:ext cx="11120613" cy="5457825"/>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 Faites appeler Thomas Sawyer, je vous prie. »</a:t>
            </a:r>
          </a:p>
          <a:p>
            <a:pPr marL="0" indent="0">
              <a:lnSpc>
                <a:spcPct val="150000"/>
              </a:lnSpc>
              <a:buNone/>
            </a:pPr>
            <a:r>
              <a:rPr lang="fr-FR" sz="3200" dirty="0">
                <a:latin typeface="Arial" panose="020B0604020202020204" pitchFamily="34" charset="0"/>
                <a:cs typeface="Arial" panose="020B0604020202020204" pitchFamily="34" charset="0"/>
              </a:rPr>
              <a:t>La stupeur se peint sur tous les visages, y compris celui de Potter. Tout le monde a les yeux braqués sur Tom lorsqu’il traverse la salle pour se rendre à la barre des témoins.</a:t>
            </a:r>
          </a:p>
          <a:p>
            <a:pPr marL="0" indent="0">
              <a:lnSpc>
                <a:spcPct val="150000"/>
              </a:lnSpc>
              <a:buNone/>
            </a:pPr>
            <a:r>
              <a:rPr lang="fr-FR" sz="3200" dirty="0">
                <a:latin typeface="Arial" panose="020B0604020202020204" pitchFamily="34" charset="0"/>
                <a:cs typeface="Arial" panose="020B0604020202020204" pitchFamily="34" charset="0"/>
              </a:rPr>
              <a:t>Le jeune garçon a l’air un peu affolé car il a très peur.</a:t>
            </a:r>
          </a:p>
          <a:p>
            <a:pPr marL="0" indent="0">
              <a:lnSpc>
                <a:spcPct val="150000"/>
              </a:lnSpc>
              <a:buNone/>
            </a:pPr>
            <a:r>
              <a:rPr lang="fr-FR" sz="3200" dirty="0">
                <a:latin typeface="Arial" panose="020B0604020202020204" pitchFamily="34" charset="0"/>
                <a:cs typeface="Arial" panose="020B0604020202020204" pitchFamily="34" charset="0"/>
              </a:rPr>
              <a:t>Il prête serment.</a:t>
            </a:r>
          </a:p>
          <a:p>
            <a:pPr marL="0" indent="0">
              <a:lnSpc>
                <a:spcPct val="150000"/>
              </a:lnSpc>
              <a:buNone/>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1685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a:bodyPr>
          <a:lstStyle/>
          <a:p>
            <a:pPr marL="0" indent="0">
              <a:lnSpc>
                <a:spcPct val="210000"/>
              </a:lnSpc>
              <a:buNone/>
            </a:pPr>
            <a:r>
              <a:rPr lang="fr-FR" sz="3200" dirty="0">
                <a:latin typeface="Arial" panose="020B0604020202020204" pitchFamily="34" charset="0"/>
                <a:cs typeface="Arial" panose="020B0604020202020204" pitchFamily="34" charset="0"/>
              </a:rPr>
              <a:t>« Thomas Sawyer, où étiez-vous le 17 juin vers minuit ? »</a:t>
            </a:r>
          </a:p>
          <a:p>
            <a:pPr marL="0" indent="0">
              <a:lnSpc>
                <a:spcPct val="210000"/>
              </a:lnSpc>
              <a:buNone/>
            </a:pPr>
            <a:r>
              <a:rPr lang="fr-FR" sz="3200" dirty="0">
                <a:latin typeface="Arial" panose="020B0604020202020204" pitchFamily="34" charset="0"/>
                <a:cs typeface="Arial" panose="020B0604020202020204" pitchFamily="34" charset="0"/>
              </a:rPr>
              <a:t>Tom jette un coup d’œil à Joe l’Indien dont le visage immobile a l’air sculpté dans la pierre. Aucun mot ne sort de sa bouche.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92658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13364</TotalTime>
  <Words>1288</Words>
  <Application>Microsoft Office PowerPoint</Application>
  <PresentationFormat>Grand écran</PresentationFormat>
  <Paragraphs>336</Paragraphs>
  <Slides>34</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34</vt:i4>
      </vt:variant>
    </vt:vector>
  </HeadingPairs>
  <TitlesOfParts>
    <vt:vector size="50" baseType="lpstr">
      <vt:lpstr>Arial Unicode MS</vt: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Aujourd’hui</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On se pose des questions :</vt:lpstr>
      <vt:lpstr>J’ai bien compris :</vt:lpstr>
      <vt:lpstr>Lecture entrainement.</vt:lpstr>
      <vt:lpstr>Les scores :</vt:lpstr>
      <vt:lpstr>Lecture rapide : chacun son tour</vt:lpstr>
      <vt:lpstr>Présentation PowerPoint</vt:lpstr>
      <vt:lpstr>Entrainement rapidité</vt:lpstr>
      <vt:lpstr>Entrainement rapidité</vt:lpstr>
      <vt:lpstr>Entrainement rapidité</vt:lpstr>
      <vt:lpstr>Entrainement rapidité</vt:lpstr>
      <vt:lpstr>Travail d’écriture</vt:lpstr>
      <vt:lpstr>Présentation PowerPoint</vt:lpstr>
      <vt:lpstr>Après avoir réfléchis tout seul….</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160</cp:revision>
  <dcterms:created xsi:type="dcterms:W3CDTF">2021-07-07T15:19:39Z</dcterms:created>
  <dcterms:modified xsi:type="dcterms:W3CDTF">2022-02-07T09:23:18Z</dcterms:modified>
</cp:coreProperties>
</file>