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43" r:id="rId2"/>
    <p:sldId id="257" r:id="rId3"/>
    <p:sldId id="676" r:id="rId4"/>
    <p:sldId id="677" r:id="rId5"/>
    <p:sldId id="613" r:id="rId6"/>
    <p:sldId id="523" r:id="rId7"/>
    <p:sldId id="267" r:id="rId8"/>
    <p:sldId id="521" r:id="rId9"/>
    <p:sldId id="617" r:id="rId10"/>
    <p:sldId id="669" r:id="rId11"/>
    <p:sldId id="618" r:id="rId12"/>
    <p:sldId id="698" r:id="rId13"/>
    <p:sldId id="701" r:id="rId14"/>
    <p:sldId id="702" r:id="rId15"/>
    <p:sldId id="703" r:id="rId16"/>
    <p:sldId id="700" r:id="rId17"/>
    <p:sldId id="644" r:id="rId18"/>
    <p:sldId id="525" r:id="rId19"/>
    <p:sldId id="647" r:id="rId20"/>
    <p:sldId id="648" r:id="rId21"/>
    <p:sldId id="389" r:id="rId22"/>
    <p:sldId id="512" r:id="rId23"/>
    <p:sldId id="672" r:id="rId24"/>
    <p:sldId id="678" r:id="rId25"/>
    <p:sldId id="682" r:id="rId26"/>
    <p:sldId id="692" r:id="rId27"/>
    <p:sldId id="693" r:id="rId28"/>
    <p:sldId id="303" r:id="rId29"/>
    <p:sldId id="691" r:id="rId30"/>
    <p:sldId id="306" r:id="rId31"/>
    <p:sldId id="694" r:id="rId32"/>
    <p:sldId id="680" r:id="rId33"/>
    <p:sldId id="695" r:id="rId34"/>
    <p:sldId id="696" r:id="rId35"/>
    <p:sldId id="697" r:id="rId36"/>
    <p:sldId id="608" r:id="rId37"/>
    <p:sldId id="609" r:id="rId38"/>
    <p:sldId id="610" r:id="rId39"/>
    <p:sldId id="611" r:id="rId40"/>
    <p:sldId id="612" r:id="rId4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11" d="100"/>
          <a:sy n="111" d="100"/>
        </p:scale>
        <p:origin x="54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07/02/2022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07/02/2022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07/02/2022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07/02/2022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23</a:t>
            </a:r>
          </a:p>
          <a:p>
            <a:r>
              <a:rPr lang="fr-FR" sz="4800" dirty="0">
                <a:latin typeface="Arial" panose="020B0604020202020204" pitchFamily="34" charset="0"/>
                <a:cs typeface="Arial" panose="020B0604020202020204" pitchFamily="34" charset="0"/>
              </a:rPr>
              <a:t>Le tribunal</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Finalement, Tom rassemble assez de courage pour répondre d’une voix étranglée :</a:t>
            </a:r>
          </a:p>
          <a:p>
            <a:pPr marL="0" indent="0">
              <a:lnSpc>
                <a:spcPct val="210000"/>
              </a:lnSpc>
              <a:buNone/>
            </a:pPr>
            <a:r>
              <a:rPr lang="fr-FR" sz="3200" dirty="0">
                <a:latin typeface="Arial" panose="020B0604020202020204" pitchFamily="34" charset="0"/>
                <a:cs typeface="Arial" panose="020B0604020202020204" pitchFamily="34" charset="0"/>
              </a:rPr>
              <a:t>« Au cimetière.</a:t>
            </a:r>
          </a:p>
          <a:p>
            <a:pPr marL="0" indent="0">
              <a:lnSpc>
                <a:spcPct val="210000"/>
              </a:lnSpc>
              <a:buNone/>
            </a:pPr>
            <a:r>
              <a:rPr lang="fr-FR" sz="3200" dirty="0">
                <a:latin typeface="Arial" panose="020B0604020202020204" pitchFamily="34" charset="0"/>
                <a:cs typeface="Arial" panose="020B0604020202020204" pitchFamily="34" charset="0"/>
              </a:rPr>
              <a:t>– Un peu plus haut, s’il vous plaît. N’ayez pas peur. Où étiez-vous ?</a:t>
            </a:r>
          </a:p>
          <a:p>
            <a:pPr marL="0" indent="0">
              <a:lnSpc>
                <a:spcPct val="210000"/>
              </a:lnSpc>
              <a:buNone/>
            </a:pPr>
            <a:r>
              <a:rPr lang="fr-FR" sz="3200" dirty="0">
                <a:latin typeface="Arial" panose="020B0604020202020204" pitchFamily="34" charset="0"/>
                <a:cs typeface="Arial" panose="020B0604020202020204" pitchFamily="34" charset="0"/>
              </a:rPr>
              <a:t>– Au cimetière.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3141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6" y="457201"/>
            <a:ext cx="11928953"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Un sourire méprisant erre sur les lèvres de Joe l’Indien.</a:t>
            </a:r>
          </a:p>
          <a:p>
            <a:pPr marL="0" indent="0">
              <a:lnSpc>
                <a:spcPct val="210000"/>
              </a:lnSpc>
              <a:buNone/>
            </a:pPr>
            <a:r>
              <a:rPr lang="fr-FR" sz="3200" dirty="0">
                <a:latin typeface="Arial" panose="020B0604020202020204" pitchFamily="34" charset="0"/>
                <a:cs typeface="Arial" panose="020B0604020202020204" pitchFamily="34" charset="0"/>
              </a:rPr>
              <a:t>« Vous étiez près de la tombe de </a:t>
            </a:r>
            <a:r>
              <a:rPr lang="fr-FR" sz="3200" dirty="0" err="1">
                <a:latin typeface="Arial" panose="020B0604020202020204" pitchFamily="34" charset="0"/>
                <a:cs typeface="Arial" panose="020B0604020202020204" pitchFamily="34" charset="0"/>
              </a:rPr>
              <a:t>Hoss</a:t>
            </a:r>
            <a:r>
              <a:rPr lang="fr-FR" sz="3200" dirty="0">
                <a:latin typeface="Arial" panose="020B0604020202020204" pitchFamily="34" charset="0"/>
                <a:cs typeface="Arial" panose="020B0604020202020204" pitchFamily="34" charset="0"/>
              </a:rPr>
              <a:t> Williams ?</a:t>
            </a:r>
          </a:p>
          <a:p>
            <a:pPr marL="0" indent="0">
              <a:lnSpc>
                <a:spcPct val="210000"/>
              </a:lnSpc>
              <a:buNone/>
            </a:pPr>
            <a:r>
              <a:rPr lang="fr-FR" sz="3200" dirty="0">
                <a:latin typeface="Arial" panose="020B0604020202020204" pitchFamily="34" charset="0"/>
                <a:cs typeface="Arial" panose="020B0604020202020204" pitchFamily="34" charset="0"/>
              </a:rPr>
              <a:t>– Oui, monsieur.</a:t>
            </a:r>
          </a:p>
          <a:p>
            <a:pPr marL="0" indent="0">
              <a:lnSpc>
                <a:spcPct val="210000"/>
              </a:lnSpc>
              <a:buNone/>
            </a:pPr>
            <a:r>
              <a:rPr lang="fr-FR" sz="3200" dirty="0">
                <a:latin typeface="Arial" panose="020B0604020202020204" pitchFamily="34" charset="0"/>
                <a:cs typeface="Arial" panose="020B0604020202020204" pitchFamily="34" charset="0"/>
              </a:rPr>
              <a:t>– Allons, un tout petit peu plus haut. À quelle distance en étiez-vous ?</a:t>
            </a:r>
          </a:p>
          <a:p>
            <a:pPr marL="0" indent="0">
              <a:lnSpc>
                <a:spcPct val="210000"/>
              </a:lnSpc>
              <a:buNone/>
            </a:pPr>
            <a:r>
              <a:rPr lang="fr-FR" sz="3200" dirty="0">
                <a:latin typeface="Arial" panose="020B0604020202020204" pitchFamily="34" charset="0"/>
                <a:cs typeface="Arial" panose="020B0604020202020204" pitchFamily="34" charset="0"/>
              </a:rPr>
              <a:t>– Aussi près que je le suis de vous.</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8832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9344417" cy="5700712"/>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Étiez-vous caché ?</a:t>
            </a:r>
          </a:p>
          <a:p>
            <a:pPr marL="0" indent="0">
              <a:lnSpc>
                <a:spcPct val="210000"/>
              </a:lnSpc>
              <a:buNone/>
            </a:pPr>
            <a:r>
              <a:rPr lang="fr-FR" sz="3200" dirty="0">
                <a:latin typeface="Arial" panose="020B0604020202020204" pitchFamily="34" charset="0"/>
                <a:cs typeface="Arial" panose="020B0604020202020204" pitchFamily="34" charset="0"/>
              </a:rPr>
              <a:t>– Oui.</a:t>
            </a:r>
          </a:p>
          <a:p>
            <a:pPr marL="0" indent="0">
              <a:lnSpc>
                <a:spcPct val="210000"/>
              </a:lnSpc>
              <a:buNone/>
            </a:pPr>
            <a:r>
              <a:rPr lang="fr-FR" sz="3200" dirty="0">
                <a:latin typeface="Arial" panose="020B0604020202020204" pitchFamily="34" charset="0"/>
                <a:cs typeface="Arial" panose="020B0604020202020204" pitchFamily="34" charset="0"/>
              </a:rPr>
              <a:t>– Où cela ?</a:t>
            </a:r>
          </a:p>
          <a:p>
            <a:pPr marL="0" indent="0">
              <a:lnSpc>
                <a:spcPct val="210000"/>
              </a:lnSpc>
              <a:buNone/>
            </a:pPr>
            <a:r>
              <a:rPr lang="fr-FR" sz="3200" dirty="0">
                <a:latin typeface="Arial" panose="020B0604020202020204" pitchFamily="34" charset="0"/>
                <a:cs typeface="Arial" panose="020B0604020202020204" pitchFamily="34" charset="0"/>
              </a:rPr>
              <a:t>– Derrière un orme, tout à côté de la tombe. »</a:t>
            </a:r>
          </a:p>
          <a:p>
            <a:pPr marL="0" indent="0">
              <a:lnSpc>
                <a:spcPct val="210000"/>
              </a:lnSpc>
              <a:buNone/>
            </a:pPr>
            <a:r>
              <a:rPr lang="fr-FR" sz="3200" dirty="0">
                <a:latin typeface="Arial" panose="020B0604020202020204" pitchFamily="34" charset="0"/>
                <a:cs typeface="Arial" panose="020B0604020202020204" pitchFamily="34" charset="0"/>
              </a:rPr>
              <a:t>Joe l’Indien réprime un mouvement imperceptible.</a:t>
            </a:r>
          </a:p>
          <a:p>
            <a:pPr marL="0" indent="0">
              <a:lnSpc>
                <a:spcPct val="210000"/>
              </a:lnSpc>
              <a:buNone/>
            </a:pPr>
            <a:r>
              <a:rPr lang="fr-FR" sz="3200" dirty="0">
                <a:latin typeface="Arial" panose="020B0604020202020204" pitchFamily="34" charset="0"/>
                <a:cs typeface="Arial" panose="020B0604020202020204" pitchFamily="34" charset="0"/>
              </a:rPr>
              <a:t>« Y avait-il quelqu’un avec vous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665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10415393" cy="5700712"/>
          </a:xfrm>
        </p:spPr>
        <p:txBody>
          <a:bodyPr>
            <a:normAutofit fontScale="77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Oui. J’étais là avec…</a:t>
            </a:r>
          </a:p>
          <a:p>
            <a:pPr marL="0" indent="0">
              <a:lnSpc>
                <a:spcPct val="210000"/>
              </a:lnSpc>
              <a:buNone/>
            </a:pPr>
            <a:r>
              <a:rPr lang="fr-FR" sz="3200" dirty="0">
                <a:latin typeface="Arial" panose="020B0604020202020204" pitchFamily="34" charset="0"/>
                <a:cs typeface="Arial" panose="020B0604020202020204" pitchFamily="34" charset="0"/>
              </a:rPr>
              <a:t>– Attendez… Attendez. Inutile de citer le nom de votre compagnon. Nous le ferons comparaître quand le moment sera venu. Aviez-vous quelque chose avec vous ? »</a:t>
            </a:r>
          </a:p>
          <a:p>
            <a:pPr marL="0" indent="0">
              <a:lnSpc>
                <a:spcPct val="210000"/>
              </a:lnSpc>
              <a:buNone/>
            </a:pPr>
            <a:r>
              <a:rPr lang="fr-FR" sz="3200" dirty="0">
                <a:latin typeface="Arial" panose="020B0604020202020204" pitchFamily="34" charset="0"/>
                <a:cs typeface="Arial" panose="020B0604020202020204" pitchFamily="34" charset="0"/>
              </a:rPr>
              <a:t>Tom hésite et parait tout penaud.</a:t>
            </a:r>
          </a:p>
          <a:p>
            <a:pPr marL="0" indent="0">
              <a:lnSpc>
                <a:spcPct val="210000"/>
              </a:lnSpc>
              <a:buNone/>
            </a:pPr>
            <a:r>
              <a:rPr lang="fr-FR" sz="3200" dirty="0">
                <a:latin typeface="Arial" panose="020B0604020202020204" pitchFamily="34" charset="0"/>
                <a:cs typeface="Arial" panose="020B0604020202020204" pitchFamily="34" charset="0"/>
              </a:rPr>
              <a:t>« Allons, parlez, mon garçon. N’ayez pas peur. La vérité est toujours digne de respect. Vous n’aviez pas les mains vides, n’est-ce pas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16727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 Non… nous avions emporté… un chat mort. »</a:t>
            </a:r>
          </a:p>
          <a:p>
            <a:pPr marL="0" indent="0">
              <a:lnSpc>
                <a:spcPct val="210000"/>
              </a:lnSpc>
              <a:buNone/>
            </a:pPr>
            <a:r>
              <a:rPr lang="fr-FR" sz="3200" dirty="0">
                <a:latin typeface="Arial" panose="020B0604020202020204" pitchFamily="34" charset="0"/>
                <a:cs typeface="Arial" panose="020B0604020202020204" pitchFamily="34" charset="0"/>
              </a:rPr>
              <a:t>Un murmure joyeux court dans la salle, vite étouffé par le juge.</a:t>
            </a:r>
          </a:p>
          <a:p>
            <a:pPr marL="0" indent="0">
              <a:lnSpc>
                <a:spcPct val="210000"/>
              </a:lnSpc>
              <a:buNone/>
            </a:pPr>
            <a:r>
              <a:rPr lang="fr-FR" sz="3200" dirty="0">
                <a:latin typeface="Arial" panose="020B0604020202020204" pitchFamily="34" charset="0"/>
                <a:cs typeface="Arial" panose="020B0604020202020204" pitchFamily="34" charset="0"/>
              </a:rPr>
              <a:t>« Nous montrerons le squelette du chat. Maintenant, mon garçon, racontez-nous tout ce qui s’est passé. N’oubliez rien.</a:t>
            </a:r>
          </a:p>
          <a:p>
            <a:pPr marL="0" indent="0">
              <a:lnSpc>
                <a:spcPct val="210000"/>
              </a:lnSpc>
              <a:buNone/>
            </a:pPr>
            <a:r>
              <a:rPr lang="fr-FR" sz="3200" dirty="0">
                <a:latin typeface="Arial" panose="020B0604020202020204" pitchFamily="34" charset="0"/>
                <a:cs typeface="Arial" panose="020B0604020202020204" pitchFamily="34" charset="0"/>
              </a:rPr>
              <a:t>N’ayez pas peur. Allez-y carrément.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9860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Tom commence son récit. Au début, il s’embrouille, mais, à mesure qu’il s’échauffe les mots lui viennent plus facilement. </a:t>
            </a:r>
          </a:p>
          <a:p>
            <a:pPr marL="0" indent="0">
              <a:lnSpc>
                <a:spcPct val="210000"/>
              </a:lnSpc>
              <a:buNone/>
            </a:pPr>
            <a:r>
              <a:rPr lang="fr-FR" sz="3200" dirty="0">
                <a:latin typeface="Arial" panose="020B0604020202020204" pitchFamily="34" charset="0"/>
                <a:cs typeface="Arial" panose="020B0604020202020204" pitchFamily="34" charset="0"/>
              </a:rPr>
              <a:t>Au bout d’un moment, on n’entend plus dans la salle que le son de sa voix. Tous les yeux sont fixés sur lui. Chacun retient son souffle pour mieux écouter la sinistre et passionnante histoire.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998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7" y="457201"/>
            <a:ext cx="11711836"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L’émotion est à son comble lorsque Tom déclare : « Le docteur venait d’assommer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avec une planche, quand Joe l’Indien sauta sur lui avec son couteau et… »</a:t>
            </a:r>
          </a:p>
          <a:p>
            <a:pPr marL="0" indent="0">
              <a:lnSpc>
                <a:spcPct val="210000"/>
              </a:lnSpc>
              <a:buNone/>
            </a:pPr>
            <a:r>
              <a:rPr lang="fr-FR" sz="3200" dirty="0">
                <a:latin typeface="Arial" panose="020B0604020202020204" pitchFamily="34" charset="0"/>
                <a:cs typeface="Arial" panose="020B0604020202020204" pitchFamily="34" charset="0"/>
              </a:rPr>
              <a:t>On entend une sorte de craquement. Prompt comme l’éclair, le métis, bousculant tous ceux qui lui barrent le passage, saute par la fenêtre et prend la poudre d’escampette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C136B1C3-FC06-4699-822F-F110CE6925B5}"/>
              </a:ext>
            </a:extLst>
          </p:cNvPr>
          <p:cNvSpPr txBox="1"/>
          <p:nvPr/>
        </p:nvSpPr>
        <p:spPr>
          <a:xfrm>
            <a:off x="5365837" y="5039655"/>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a:t>
            </a:r>
            <a:r>
              <a:rPr lang="fr-FR" i="1" dirty="0">
                <a:latin typeface="Arial" panose="020B0604020202020204" pitchFamily="34" charset="0"/>
                <a:ea typeface="Calibri" panose="020F0502020204030204" pitchFamily="34" charset="0"/>
                <a:cs typeface="Times New Roman" panose="02020603050405020304" pitchFamily="18" charset="0"/>
              </a:rPr>
              <a:t>23</a:t>
            </a:r>
            <a:r>
              <a:rPr lang="fr-FR" sz="1800" i="1" dirty="0">
                <a:effectLst/>
                <a:latin typeface="Arial" panose="020B060402020202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029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lstStyle/>
          <a:p>
            <a:r>
              <a:rPr lang="fr-FR" dirty="0"/>
              <a:t>On se pose des questions :</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sp>
        <p:nvSpPr>
          <p:cNvPr id="4" name="Espace réservé du pied de page 3">
            <a:extLst>
              <a:ext uri="{FF2B5EF4-FFF2-40B4-BE49-F238E27FC236}">
                <a16:creationId xmlns:a16="http://schemas.microsoft.com/office/drawing/2014/main" id="{1275C695-9796-4F1C-A2DF-612B889E2D9E}"/>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01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J’ai bien compris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Tom est à la barre. Il jure de dire la vérité.</a:t>
            </a:r>
          </a:p>
          <a:p>
            <a:pPr marL="0" indent="0">
              <a:lnSpc>
                <a:spcPct val="200000"/>
              </a:lnSpc>
              <a:buNone/>
            </a:pPr>
            <a:r>
              <a:rPr lang="fr-FR" sz="3200" dirty="0">
                <a:latin typeface="Arial" panose="020B0604020202020204" pitchFamily="34" charset="0"/>
                <a:cs typeface="Arial" panose="020B0604020202020204" pitchFamily="34" charset="0"/>
              </a:rPr>
              <a:t>Il raconte tout.</a:t>
            </a:r>
          </a:p>
          <a:p>
            <a:pPr marL="0" indent="0">
              <a:lnSpc>
                <a:spcPct val="200000"/>
              </a:lnSpc>
              <a:buNone/>
            </a:pPr>
            <a:r>
              <a:rPr lang="fr-FR" sz="3200" dirty="0">
                <a:latin typeface="Arial" panose="020B0604020202020204" pitchFamily="34" charset="0"/>
                <a:cs typeface="Arial" panose="020B0604020202020204" pitchFamily="34" charset="0"/>
              </a:rPr>
              <a:t>Joe l’indien se sauve.</a:t>
            </a:r>
          </a:p>
          <a:p>
            <a:pPr marL="0" indent="0">
              <a:lnSpc>
                <a:spcPct val="200000"/>
              </a:lnSpc>
              <a:buNone/>
            </a:pPr>
            <a:endParaRPr lang="fr-FR" sz="3200"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590166E9-ED37-44BD-AC09-997EDBD6AC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89412" y="490918"/>
            <a:ext cx="1798476" cy="1469263"/>
          </a:xfrm>
          <a:prstGeom prst="rect">
            <a:avLst/>
          </a:prstGeom>
        </p:spPr>
      </p:pic>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390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3" name="Espace réservé du pied de page 2">
            <a:extLst>
              <a:ext uri="{FF2B5EF4-FFF2-40B4-BE49-F238E27FC236}">
                <a16:creationId xmlns:a16="http://schemas.microsoft.com/office/drawing/2014/main" id="{41A998C5-E0DF-452E-8C20-710072ED04B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le texte 23.</a:t>
            </a:r>
          </a:p>
          <a:p>
            <a:pPr>
              <a:lnSpc>
                <a:spcPct val="150000"/>
              </a:lnSpc>
            </a:pPr>
            <a:r>
              <a:rPr lang="fr-FR" sz="3200" dirty="0"/>
              <a:t>On a vu les mots de la semaine.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3" name="Espace réservé du pied de page 2">
            <a:extLst>
              <a:ext uri="{FF2B5EF4-FFF2-40B4-BE49-F238E27FC236}">
                <a16:creationId xmlns:a16="http://schemas.microsoft.com/office/drawing/2014/main" id="{FF28994A-8AE1-44D9-A39F-C66AF8B8215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souvent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54788" y="1241880"/>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sous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46550" y="3252394"/>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sinon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souvent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962598" y="1569778"/>
            <a:ext cx="2699019"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surtout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sitôt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3364" y="3947816"/>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678971" y="3733605"/>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soudain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tant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surtout </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sauf</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surtout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sous</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353949" y="2524901"/>
            <a:ext cx="2469209" cy="96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selon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tant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quoique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hier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951977" y="770352"/>
            <a:ext cx="10741069" cy="5047988"/>
          </a:xfrm>
        </p:spPr>
        <p:txBody>
          <a:bodyPr>
            <a:noAutofit/>
          </a:bodyPr>
          <a:lstStyle/>
          <a:p>
            <a:pPr marL="0" indent="0">
              <a:lnSpc>
                <a:spcPct val="220000"/>
              </a:lnSpc>
              <a:buNone/>
            </a:pPr>
            <a:r>
              <a:rPr lang="fr-FR" sz="2400" dirty="0">
                <a:latin typeface="Arial" panose="020B0604020202020204" pitchFamily="34" charset="0"/>
                <a:cs typeface="Arial" panose="020B0604020202020204" pitchFamily="34" charset="0"/>
              </a:rPr>
              <a:t>La plupart des verbes du troisième groupe se terminent par</a:t>
            </a:r>
          </a:p>
          <a:p>
            <a:pPr marL="0" indent="0" algn="ctr">
              <a:lnSpc>
                <a:spcPct val="220000"/>
              </a:lnSpc>
              <a:buNone/>
            </a:pPr>
            <a:r>
              <a:rPr lang="fr-FR" sz="4000" dirty="0">
                <a:latin typeface="Arial" panose="020B0604020202020204" pitchFamily="34" charset="0"/>
                <a:cs typeface="Arial" panose="020B0604020202020204" pitchFamily="34" charset="0"/>
              </a:rPr>
              <a:t> s, s, t, </a:t>
            </a:r>
            <a:r>
              <a:rPr lang="fr-FR" sz="4000" dirty="0" err="1">
                <a:latin typeface="Arial" panose="020B0604020202020204" pitchFamily="34" charset="0"/>
                <a:cs typeface="Arial" panose="020B0604020202020204" pitchFamily="34" charset="0"/>
              </a:rPr>
              <a:t>ons</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ez</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ent</a:t>
            </a:r>
            <a:r>
              <a:rPr lang="fr-FR" sz="4000" dirty="0">
                <a:latin typeface="Arial" panose="020B0604020202020204" pitchFamily="34" charset="0"/>
                <a:cs typeface="Arial" panose="020B0604020202020204" pitchFamily="34" charset="0"/>
              </a:rPr>
              <a:t> </a:t>
            </a:r>
          </a:p>
          <a:p>
            <a:pPr marL="0" indent="0">
              <a:lnSpc>
                <a:spcPct val="220000"/>
              </a:lnSpc>
              <a:buNone/>
            </a:pPr>
            <a:r>
              <a:rPr lang="fr-FR" sz="2400" dirty="0">
                <a:latin typeface="Arial" panose="020B0604020202020204" pitchFamily="34" charset="0"/>
                <a:cs typeface="Arial" panose="020B0604020202020204" pitchFamily="34" charset="0"/>
              </a:rPr>
              <a:t>Mais, beaucoup de verbes du troisième groupe sont des verbes irréguliers.</a:t>
            </a:r>
          </a:p>
          <a:p>
            <a:pPr marL="0" indent="0">
              <a:lnSpc>
                <a:spcPct val="220000"/>
              </a:lnSpc>
              <a:buNone/>
            </a:pPr>
            <a:r>
              <a:rPr lang="fr-FR" sz="2400" dirty="0">
                <a:latin typeface="Arial" panose="020B0604020202020204" pitchFamily="34" charset="0"/>
                <a:cs typeface="Arial" panose="020B0604020202020204" pitchFamily="34" charset="0"/>
              </a:rPr>
              <a:t>Certains changent de radical selon la conjugaison. </a:t>
            </a:r>
          </a:p>
          <a:p>
            <a:pPr marL="0" indent="0">
              <a:lnSpc>
                <a:spcPct val="220000"/>
              </a:lnSpc>
              <a:buNone/>
            </a:pPr>
            <a:r>
              <a:rPr lang="fr-FR" sz="2400" dirty="0">
                <a:latin typeface="Arial" panose="020B0604020202020204" pitchFamily="34" charset="0"/>
                <a:cs typeface="Arial" panose="020B0604020202020204" pitchFamily="34" charset="0"/>
              </a:rPr>
              <a:t>De nombreux verbes du troisième groupe sont à connaitre par cœur !</a:t>
            </a: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428F1E14-CCFF-4781-BDC7-8F4870178D72}"/>
              </a:ext>
            </a:extLst>
          </p:cNvPr>
          <p:cNvPicPr>
            <a:picLocks noChangeAspect="1"/>
          </p:cNvPicPr>
          <p:nvPr/>
        </p:nvPicPr>
        <p:blipFill>
          <a:blip r:embed="rId2"/>
          <a:stretch>
            <a:fillRect/>
          </a:stretch>
        </p:blipFill>
        <p:spPr>
          <a:xfrm>
            <a:off x="10209495" y="2294091"/>
            <a:ext cx="1189190" cy="1189190"/>
          </a:xfrm>
          <a:prstGeom prst="rect">
            <a:avLst/>
          </a:prstGeom>
        </p:spPr>
      </p:pic>
      <p:sp>
        <p:nvSpPr>
          <p:cNvPr id="2" name="ZoneTexte 1">
            <a:extLst>
              <a:ext uri="{FF2B5EF4-FFF2-40B4-BE49-F238E27FC236}">
                <a16:creationId xmlns:a16="http://schemas.microsoft.com/office/drawing/2014/main" id="{4A07C777-A805-42EF-ADC0-C7A0D3F4171B}"/>
              </a:ext>
            </a:extLst>
          </p:cNvPr>
          <p:cNvSpPr txBox="1"/>
          <p:nvPr/>
        </p:nvSpPr>
        <p:spPr>
          <a:xfrm>
            <a:off x="951977" y="256784"/>
            <a:ext cx="5542768" cy="523220"/>
          </a:xfrm>
          <a:prstGeom prst="rect">
            <a:avLst/>
          </a:prstGeom>
          <a:noFill/>
        </p:spPr>
        <p:txBody>
          <a:bodyPr wrap="square" rtlCol="0">
            <a:spAutoFit/>
          </a:bodyPr>
          <a:lstStyle/>
          <a:p>
            <a:r>
              <a:rPr lang="fr-FR" sz="2800" dirty="0">
                <a:latin typeface="Arial" panose="020B0604020202020204" pitchFamily="34" charset="0"/>
                <a:cs typeface="Arial" panose="020B0604020202020204" pitchFamily="34" charset="0"/>
              </a:rPr>
              <a:t>Conjugaison : </a:t>
            </a:r>
          </a:p>
        </p:txBody>
      </p:sp>
    </p:spTree>
    <p:extLst>
      <p:ext uri="{BB962C8B-B14F-4D97-AF65-F5344CB8AC3E}">
        <p14:creationId xmlns:p14="http://schemas.microsoft.com/office/powerpoint/2010/main" val="102328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9354CB-7C1E-423F-80B5-A752595C67DF}"/>
              </a:ext>
            </a:extLst>
          </p:cNvPr>
          <p:cNvSpPr>
            <a:spLocks noGrp="1"/>
          </p:cNvSpPr>
          <p:nvPr>
            <p:ph type="title"/>
          </p:nvPr>
        </p:nvSpPr>
        <p:spPr/>
        <p:txBody>
          <a:bodyPr/>
          <a:lstStyle/>
          <a:p>
            <a:endParaRPr lang="fr-FR" dirty="0"/>
          </a:p>
        </p:txBody>
      </p:sp>
      <p:sp>
        <p:nvSpPr>
          <p:cNvPr id="4" name="Espace réservé du pied de page 3">
            <a:extLst>
              <a:ext uri="{FF2B5EF4-FFF2-40B4-BE49-F238E27FC236}">
                <a16:creationId xmlns:a16="http://schemas.microsoft.com/office/drawing/2014/main" id="{BCE28FD2-8106-4EEE-B556-B96D2DADEA35}"/>
              </a:ext>
            </a:extLst>
          </p:cNvPr>
          <p:cNvSpPr>
            <a:spLocks noGrp="1"/>
          </p:cNvSpPr>
          <p:nvPr>
            <p:ph type="ftr" sz="quarter" idx="11"/>
          </p:nvPr>
        </p:nvSpPr>
        <p:spPr/>
        <p:txBody>
          <a:bodyPr/>
          <a:lstStyle/>
          <a:p>
            <a:r>
              <a:rPr lang="fr-FR"/>
              <a:t>www.dys-positif.fr</a:t>
            </a:r>
            <a:endParaRPr lang="fr-FR" dirty="0"/>
          </a:p>
        </p:txBody>
      </p:sp>
      <p:sp>
        <p:nvSpPr>
          <p:cNvPr id="5" name="Espace réservé du contenu 2">
            <a:extLst>
              <a:ext uri="{FF2B5EF4-FFF2-40B4-BE49-F238E27FC236}">
                <a16:creationId xmlns:a16="http://schemas.microsoft.com/office/drawing/2014/main" id="{CB27BA51-4B23-4C7E-9344-46B9F7B5980E}"/>
              </a:ext>
            </a:extLst>
          </p:cNvPr>
          <p:cNvSpPr txBox="1">
            <a:spLocks noGrp="1"/>
          </p:cNvSpPr>
          <p:nvPr>
            <p:ph idx="1"/>
          </p:nvPr>
        </p:nvSpPr>
        <p:spPr>
          <a:xfrm>
            <a:off x="838200" y="1825625"/>
            <a:ext cx="4554255"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faire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fai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f</a:t>
            </a:r>
            <a:r>
              <a:rPr lang="fr-FR" sz="3500" dirty="0">
                <a:solidFill>
                  <a:srgbClr val="FF0000"/>
                </a:solidFill>
              </a:rPr>
              <a:t>ais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f</a:t>
            </a:r>
            <a:r>
              <a:rPr lang="fr-FR" sz="3500" dirty="0">
                <a:solidFill>
                  <a:srgbClr val="FF0000"/>
                </a:solidFill>
              </a:rPr>
              <a:t>aites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fo</a:t>
            </a:r>
            <a:r>
              <a:rPr lang="fr-FR" sz="3900" dirty="0">
                <a:solidFill>
                  <a:schemeClr val="accent2"/>
                </a:solidFill>
              </a:rPr>
              <a:t>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1210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E0BEF1-B6D4-463D-97D7-31E4B431F8BC}"/>
              </a:ext>
            </a:extLst>
          </p:cNvPr>
          <p:cNvSpPr>
            <a:spLocks noGrp="1"/>
          </p:cNvSpPr>
          <p:nvPr>
            <p:ph type="title"/>
          </p:nvPr>
        </p:nvSpPr>
        <p:spPr/>
        <p:txBody>
          <a:bodyPr/>
          <a:lstStyle/>
          <a:p>
            <a:endParaRPr lang="fr-FR"/>
          </a:p>
        </p:txBody>
      </p:sp>
      <p:sp>
        <p:nvSpPr>
          <p:cNvPr id="4" name="Espace réservé du pied de page 3">
            <a:extLst>
              <a:ext uri="{FF2B5EF4-FFF2-40B4-BE49-F238E27FC236}">
                <a16:creationId xmlns:a16="http://schemas.microsoft.com/office/drawing/2014/main" id="{ADD5BD37-4A3C-443F-94A6-AD9824AF6C0C}"/>
              </a:ext>
            </a:extLst>
          </p:cNvPr>
          <p:cNvSpPr>
            <a:spLocks noGrp="1"/>
          </p:cNvSpPr>
          <p:nvPr>
            <p:ph type="ftr" sz="quarter" idx="11"/>
          </p:nvPr>
        </p:nvSpPr>
        <p:spPr/>
        <p:txBody>
          <a:bodyPr/>
          <a:lstStyle/>
          <a:p>
            <a:r>
              <a:rPr lang="fr-FR"/>
              <a:t>www.dys-positif.fr</a:t>
            </a:r>
            <a:endParaRPr lang="fr-FR" dirty="0"/>
          </a:p>
        </p:txBody>
      </p:sp>
      <p:sp>
        <p:nvSpPr>
          <p:cNvPr id="5" name="Espace réservé du contenu 2">
            <a:extLst>
              <a:ext uri="{FF2B5EF4-FFF2-40B4-BE49-F238E27FC236}">
                <a16:creationId xmlns:a16="http://schemas.microsoft.com/office/drawing/2014/main" id="{524FDB97-9C9B-4B7E-A931-00B510B4C462}"/>
              </a:ext>
            </a:extLst>
          </p:cNvPr>
          <p:cNvSpPr txBox="1">
            <a:spLocks/>
          </p:cNvSpPr>
          <p:nvPr/>
        </p:nvSpPr>
        <p:spPr>
          <a:xfrm>
            <a:off x="746368" y="1843395"/>
            <a:ext cx="5021868" cy="43345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venir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vien</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vien</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vien</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ven</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ven</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vienn</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231196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E0BEF1-B6D4-463D-97D7-31E4B431F8BC}"/>
              </a:ext>
            </a:extLst>
          </p:cNvPr>
          <p:cNvSpPr>
            <a:spLocks noGrp="1"/>
          </p:cNvSpPr>
          <p:nvPr>
            <p:ph type="title"/>
          </p:nvPr>
        </p:nvSpPr>
        <p:spPr/>
        <p:txBody>
          <a:bodyPr/>
          <a:lstStyle/>
          <a:p>
            <a:endParaRPr lang="fr-FR"/>
          </a:p>
        </p:txBody>
      </p:sp>
      <p:sp>
        <p:nvSpPr>
          <p:cNvPr id="4" name="Espace réservé du pied de page 3">
            <a:extLst>
              <a:ext uri="{FF2B5EF4-FFF2-40B4-BE49-F238E27FC236}">
                <a16:creationId xmlns:a16="http://schemas.microsoft.com/office/drawing/2014/main" id="{ADD5BD37-4A3C-443F-94A6-AD9824AF6C0C}"/>
              </a:ext>
            </a:extLst>
          </p:cNvPr>
          <p:cNvSpPr>
            <a:spLocks noGrp="1"/>
          </p:cNvSpPr>
          <p:nvPr>
            <p:ph type="ftr" sz="quarter" idx="11"/>
          </p:nvPr>
        </p:nvSpPr>
        <p:spPr/>
        <p:txBody>
          <a:bodyPr/>
          <a:lstStyle/>
          <a:p>
            <a:r>
              <a:rPr lang="fr-FR"/>
              <a:t>www.dys-positif.fr</a:t>
            </a:r>
            <a:endParaRPr lang="fr-FR" dirty="0"/>
          </a:p>
        </p:txBody>
      </p:sp>
      <p:sp>
        <p:nvSpPr>
          <p:cNvPr id="5" name="Espace réservé du contenu 2">
            <a:extLst>
              <a:ext uri="{FF2B5EF4-FFF2-40B4-BE49-F238E27FC236}">
                <a16:creationId xmlns:a16="http://schemas.microsoft.com/office/drawing/2014/main" id="{524FDB97-9C9B-4B7E-A931-00B510B4C462}"/>
              </a:ext>
            </a:extLst>
          </p:cNvPr>
          <p:cNvSpPr txBox="1">
            <a:spLocks/>
          </p:cNvSpPr>
          <p:nvPr/>
        </p:nvSpPr>
        <p:spPr>
          <a:xfrm>
            <a:off x="746368" y="1843395"/>
            <a:ext cx="7000980" cy="43345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se plaindre</a:t>
            </a:r>
            <a:endParaRPr lang="fr-FR" sz="3200" dirty="0"/>
          </a:p>
          <a:p>
            <a:pPr marL="0" indent="0">
              <a:lnSpc>
                <a:spcPct val="100000"/>
              </a:lnSpc>
              <a:buFont typeface="Arial" panose="020B0604020202020204" pitchFamily="34" charset="0"/>
              <a:buNone/>
            </a:pPr>
            <a:r>
              <a:rPr lang="fr-FR" sz="3200" dirty="0"/>
              <a:t>Je 	 		me </a:t>
            </a:r>
            <a:r>
              <a:rPr lang="fr-FR" sz="3500" dirty="0">
                <a:solidFill>
                  <a:schemeClr val="accent6">
                    <a:lumMod val="50000"/>
                  </a:schemeClr>
                </a:solidFill>
              </a:rPr>
              <a:t>plain</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te </a:t>
            </a:r>
            <a:r>
              <a:rPr lang="fr-FR" sz="3500" dirty="0">
                <a:solidFill>
                  <a:schemeClr val="accent6">
                    <a:lumMod val="50000"/>
                  </a:schemeClr>
                </a:solidFill>
              </a:rPr>
              <a:t>plain</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se </a:t>
            </a:r>
            <a:r>
              <a:rPr lang="fr-FR" sz="3500" dirty="0">
                <a:solidFill>
                  <a:schemeClr val="accent6">
                    <a:lumMod val="50000"/>
                  </a:schemeClr>
                </a:solidFill>
              </a:rPr>
              <a:t>plain</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nous </a:t>
            </a:r>
            <a:r>
              <a:rPr lang="fr-FR" sz="3500" dirty="0">
                <a:solidFill>
                  <a:schemeClr val="accent6">
                    <a:lumMod val="50000"/>
                  </a:schemeClr>
                </a:solidFill>
              </a:rPr>
              <a:t>plaign</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vous </a:t>
            </a:r>
            <a:r>
              <a:rPr lang="fr-FR" sz="3500" dirty="0">
                <a:solidFill>
                  <a:schemeClr val="accent6">
                    <a:lumMod val="50000"/>
                  </a:schemeClr>
                </a:solidFill>
              </a:rPr>
              <a:t>plaign</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se </a:t>
            </a:r>
            <a:r>
              <a:rPr lang="fr-FR" sz="3900" dirty="0">
                <a:solidFill>
                  <a:schemeClr val="accent6">
                    <a:lumMod val="50000"/>
                  </a:schemeClr>
                </a:solidFill>
              </a:rPr>
              <a:t>plaign</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3955533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E0BEF1-B6D4-463D-97D7-31E4B431F8BC}"/>
              </a:ext>
            </a:extLst>
          </p:cNvPr>
          <p:cNvSpPr>
            <a:spLocks noGrp="1"/>
          </p:cNvSpPr>
          <p:nvPr>
            <p:ph type="title"/>
          </p:nvPr>
        </p:nvSpPr>
        <p:spPr/>
        <p:txBody>
          <a:bodyPr/>
          <a:lstStyle/>
          <a:p>
            <a:endParaRPr lang="fr-FR"/>
          </a:p>
        </p:txBody>
      </p:sp>
      <p:sp>
        <p:nvSpPr>
          <p:cNvPr id="4" name="Espace réservé du pied de page 3">
            <a:extLst>
              <a:ext uri="{FF2B5EF4-FFF2-40B4-BE49-F238E27FC236}">
                <a16:creationId xmlns:a16="http://schemas.microsoft.com/office/drawing/2014/main" id="{ADD5BD37-4A3C-443F-94A6-AD9824AF6C0C}"/>
              </a:ext>
            </a:extLst>
          </p:cNvPr>
          <p:cNvSpPr>
            <a:spLocks noGrp="1"/>
          </p:cNvSpPr>
          <p:nvPr>
            <p:ph type="ftr" sz="quarter" idx="11"/>
          </p:nvPr>
        </p:nvSpPr>
        <p:spPr/>
        <p:txBody>
          <a:bodyPr/>
          <a:lstStyle/>
          <a:p>
            <a:r>
              <a:rPr lang="fr-FR"/>
              <a:t>www.dys-positif.fr</a:t>
            </a:r>
            <a:endParaRPr lang="fr-FR" dirty="0"/>
          </a:p>
        </p:txBody>
      </p:sp>
      <p:sp>
        <p:nvSpPr>
          <p:cNvPr id="5" name="Espace réservé du contenu 2">
            <a:extLst>
              <a:ext uri="{FF2B5EF4-FFF2-40B4-BE49-F238E27FC236}">
                <a16:creationId xmlns:a16="http://schemas.microsoft.com/office/drawing/2014/main" id="{524FDB97-9C9B-4B7E-A931-00B510B4C462}"/>
              </a:ext>
            </a:extLst>
          </p:cNvPr>
          <p:cNvSpPr txBox="1">
            <a:spLocks/>
          </p:cNvSpPr>
          <p:nvPr/>
        </p:nvSpPr>
        <p:spPr>
          <a:xfrm>
            <a:off x="746368" y="1843395"/>
            <a:ext cx="5040657" cy="43345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mordre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mord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mord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mor</a:t>
            </a:r>
            <a:r>
              <a:rPr lang="fr-FR" sz="3500" dirty="0">
                <a:solidFill>
                  <a:schemeClr val="accent2"/>
                </a:solidFill>
              </a:rPr>
              <a:t>d</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mord</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mord</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mord</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38828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venir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2112540"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416887" y="5473705"/>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9731530" y="5523519"/>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venons </a:t>
            </a:r>
          </a:p>
        </p:txBody>
      </p:sp>
    </p:spTree>
    <p:extLst>
      <p:ext uri="{BB962C8B-B14F-4D97-AF65-F5344CB8AC3E}">
        <p14:creationId xmlns:p14="http://schemas.microsoft.com/office/powerpoint/2010/main" val="309805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faire</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 </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829143" y="5409224"/>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10025744" y="5320926"/>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faisons </a:t>
            </a:r>
          </a:p>
        </p:txBody>
      </p:sp>
    </p:spTree>
    <p:extLst>
      <p:ext uri="{BB962C8B-B14F-4D97-AF65-F5344CB8AC3E}">
        <p14:creationId xmlns:p14="http://schemas.microsoft.com/office/powerpoint/2010/main" val="12722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02B70-5032-4875-9A99-FDBD9549AF92}"/>
              </a:ext>
            </a:extLst>
          </p:cNvPr>
          <p:cNvSpPr>
            <a:spLocks noGrp="1"/>
          </p:cNvSpPr>
          <p:nvPr>
            <p:ph type="title"/>
          </p:nvPr>
        </p:nvSpPr>
        <p:spPr/>
        <p:txBody>
          <a:bodyPr/>
          <a:lstStyle/>
          <a:p>
            <a:r>
              <a:rPr lang="fr-FR" dirty="0"/>
              <a:t>Exercice de rappel</a:t>
            </a:r>
          </a:p>
        </p:txBody>
      </p:sp>
      <p:pic>
        <p:nvPicPr>
          <p:cNvPr id="6" name="Espace réservé du contenu 5">
            <a:extLst>
              <a:ext uri="{FF2B5EF4-FFF2-40B4-BE49-F238E27FC236}">
                <a16:creationId xmlns:a16="http://schemas.microsoft.com/office/drawing/2014/main" id="{789B1A34-3C5C-4780-B03A-3708F141E8B2}"/>
              </a:ext>
            </a:extLst>
          </p:cNvPr>
          <p:cNvPicPr>
            <a:picLocks noGrp="1" noChangeAspect="1"/>
          </p:cNvPicPr>
          <p:nvPr>
            <p:ph idx="1"/>
          </p:nvPr>
        </p:nvPicPr>
        <p:blipFill>
          <a:blip r:embed="rId2"/>
          <a:stretch>
            <a:fillRect/>
          </a:stretch>
        </p:blipFill>
        <p:spPr>
          <a:xfrm>
            <a:off x="1105179" y="2019045"/>
            <a:ext cx="8835257" cy="2037192"/>
          </a:xfrm>
        </p:spPr>
      </p:pic>
      <p:sp>
        <p:nvSpPr>
          <p:cNvPr id="4" name="Espace réservé du pied de page 3">
            <a:extLst>
              <a:ext uri="{FF2B5EF4-FFF2-40B4-BE49-F238E27FC236}">
                <a16:creationId xmlns:a16="http://schemas.microsoft.com/office/drawing/2014/main" id="{8FE813EF-3129-4CB1-BFF8-5555FD2A45C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33973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mordre</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743786"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2043715"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mordons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639890"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607379"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2259359"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949984"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 </a:t>
            </a:r>
          </a:p>
        </p:txBody>
      </p:sp>
    </p:spTree>
    <p:extLst>
      <p:ext uri="{BB962C8B-B14F-4D97-AF65-F5344CB8AC3E}">
        <p14:creationId xmlns:p14="http://schemas.microsoft.com/office/powerpoint/2010/main" val="11191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être</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sommes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477690"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1858881"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sommes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43376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êtes</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1949985"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70530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êtes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 </a:t>
            </a:r>
          </a:p>
        </p:txBody>
      </p:sp>
    </p:spTree>
    <p:extLst>
      <p:ext uri="{BB962C8B-B14F-4D97-AF65-F5344CB8AC3E}">
        <p14:creationId xmlns:p14="http://schemas.microsoft.com/office/powerpoint/2010/main" val="130325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1CB66F6E-0252-41AD-AC04-4D6BED9BD8C3}"/>
              </a:ext>
            </a:extLst>
          </p:cNvPr>
          <p:cNvPicPr>
            <a:picLocks noChangeAspect="1"/>
          </p:cNvPicPr>
          <p:nvPr/>
        </p:nvPicPr>
        <p:blipFill>
          <a:blip r:embed="rId3"/>
          <a:stretch>
            <a:fillRect/>
          </a:stretch>
        </p:blipFill>
        <p:spPr>
          <a:xfrm>
            <a:off x="1763048" y="805188"/>
            <a:ext cx="7734927" cy="2623812"/>
          </a:xfrm>
          <a:prstGeom prst="rect">
            <a:avLst/>
          </a:prstGeom>
        </p:spPr>
      </p:pic>
    </p:spTree>
    <p:extLst>
      <p:ext uri="{BB962C8B-B14F-4D97-AF65-F5344CB8AC3E}">
        <p14:creationId xmlns:p14="http://schemas.microsoft.com/office/powerpoint/2010/main" val="119160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9722A728-D94C-4A21-9CCF-D597824505DA}"/>
              </a:ext>
            </a:extLst>
          </p:cNvPr>
          <p:cNvPicPr>
            <a:picLocks noChangeAspect="1"/>
          </p:cNvPicPr>
          <p:nvPr/>
        </p:nvPicPr>
        <p:blipFill>
          <a:blip r:embed="rId3"/>
          <a:stretch>
            <a:fillRect/>
          </a:stretch>
        </p:blipFill>
        <p:spPr>
          <a:xfrm>
            <a:off x="1579209" y="805188"/>
            <a:ext cx="6716268" cy="2708148"/>
          </a:xfrm>
          <a:prstGeom prst="rect">
            <a:avLst/>
          </a:prstGeom>
        </p:spPr>
      </p:pic>
    </p:spTree>
    <p:extLst>
      <p:ext uri="{BB962C8B-B14F-4D97-AF65-F5344CB8AC3E}">
        <p14:creationId xmlns:p14="http://schemas.microsoft.com/office/powerpoint/2010/main" val="129682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7637E178-36AA-4A60-930A-C02108EFD709}"/>
              </a:ext>
            </a:extLst>
          </p:cNvPr>
          <p:cNvPicPr>
            <a:picLocks noChangeAspect="1"/>
          </p:cNvPicPr>
          <p:nvPr/>
        </p:nvPicPr>
        <p:blipFill>
          <a:blip r:embed="rId3"/>
          <a:stretch>
            <a:fillRect/>
          </a:stretch>
        </p:blipFill>
        <p:spPr>
          <a:xfrm>
            <a:off x="1349690" y="685285"/>
            <a:ext cx="7249428" cy="2909408"/>
          </a:xfrm>
          <a:prstGeom prst="rect">
            <a:avLst/>
          </a:prstGeom>
        </p:spPr>
      </p:pic>
    </p:spTree>
    <p:extLst>
      <p:ext uri="{BB962C8B-B14F-4D97-AF65-F5344CB8AC3E}">
        <p14:creationId xmlns:p14="http://schemas.microsoft.com/office/powerpoint/2010/main" val="7210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91656" y="4517954"/>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14362" y="51280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07368" y="4499902"/>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14422" y="5467747"/>
            <a:ext cx="384081" cy="646232"/>
          </a:xfrm>
          <a:prstGeom prst="rect">
            <a:avLst/>
          </a:prstGeom>
        </p:spPr>
      </p:pic>
      <p:pic>
        <p:nvPicPr>
          <p:cNvPr id="3" name="Image 2">
            <a:extLst>
              <a:ext uri="{FF2B5EF4-FFF2-40B4-BE49-F238E27FC236}">
                <a16:creationId xmlns:a16="http://schemas.microsoft.com/office/drawing/2014/main" id="{207C5CB2-5300-497F-B4B0-0FD9AA86B6DC}"/>
              </a:ext>
            </a:extLst>
          </p:cNvPr>
          <p:cNvPicPr>
            <a:picLocks noChangeAspect="1"/>
          </p:cNvPicPr>
          <p:nvPr/>
        </p:nvPicPr>
        <p:blipFill>
          <a:blip r:embed="rId3"/>
          <a:stretch>
            <a:fillRect/>
          </a:stretch>
        </p:blipFill>
        <p:spPr>
          <a:xfrm>
            <a:off x="2026095" y="649303"/>
            <a:ext cx="6649212" cy="3854196"/>
          </a:xfrm>
          <a:prstGeom prst="rect">
            <a:avLst/>
          </a:prstGeom>
        </p:spPr>
      </p:pic>
    </p:spTree>
    <p:extLst>
      <p:ext uri="{BB962C8B-B14F-4D97-AF65-F5344CB8AC3E}">
        <p14:creationId xmlns:p14="http://schemas.microsoft.com/office/powerpoint/2010/main" val="411056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relirons le texte.</a:t>
            </a:r>
          </a:p>
          <a:p>
            <a:pPr>
              <a:lnSpc>
                <a:spcPct val="150000"/>
              </a:lnSpc>
            </a:pPr>
            <a:r>
              <a:rPr lang="fr-FR" dirty="0">
                <a:latin typeface="Arial" panose="020B0604020202020204" pitchFamily="34" charset="0"/>
                <a:cs typeface="Arial" panose="020B0604020202020204" pitchFamily="34" charset="0"/>
              </a:rPr>
              <a:t>Et vous </a:t>
            </a:r>
            <a:r>
              <a:rPr lang="fr-FR" dirty="0" err="1">
                <a:latin typeface="Arial" panose="020B0604020202020204" pitchFamily="34" charset="0"/>
                <a:cs typeface="Arial" panose="020B0604020202020204" pitchFamily="34" charset="0"/>
              </a:rPr>
              <a:t>ecrirez</a:t>
            </a:r>
            <a:r>
              <a:rPr lang="fr-FR" dirty="0">
                <a:latin typeface="Arial" panose="020B0604020202020204" pitchFamily="34" charset="0"/>
                <a:cs typeface="Arial" panose="020B0604020202020204" pitchFamily="34" charset="0"/>
              </a:rPr>
              <a:t> un morceau de l’histoire.</a:t>
            </a: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vocabulaire.</a:t>
            </a:r>
          </a:p>
          <a:p>
            <a:pPr marL="0" indent="0">
              <a:lnSpc>
                <a:spcPct val="150000"/>
              </a:lnSpc>
              <a:buNone/>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meurtre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endosser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magistral</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sauf</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53482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tombe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mépris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31987" y="3077619"/>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un serment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finalement</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mourir</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farouche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086546" y="4166887"/>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enviait.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la barre des témoins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stupeur </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immobile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courage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compagnie</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9" name="ZoneTexte 8">
            <a:extLst>
              <a:ext uri="{FF2B5EF4-FFF2-40B4-BE49-F238E27FC236}">
                <a16:creationId xmlns:a16="http://schemas.microsoft.com/office/drawing/2014/main" id="{103545D3-7018-4E91-BF10-0F85DA37D0D2}"/>
              </a:ext>
            </a:extLst>
          </p:cNvPr>
          <p:cNvSpPr txBox="1"/>
          <p:nvPr/>
        </p:nvSpPr>
        <p:spPr>
          <a:xfrm>
            <a:off x="1282351" y="2451228"/>
            <a:ext cx="9777460" cy="2479525"/>
          </a:xfrm>
          <a:prstGeom prst="rect">
            <a:avLst/>
          </a:prstGeom>
          <a:noFill/>
        </p:spPr>
        <p:txBody>
          <a:bodyPr wrap="square">
            <a:spAutoFit/>
          </a:bodyPr>
          <a:lstStyle/>
          <a:p>
            <a:pPr>
              <a:lnSpc>
                <a:spcPct val="150000"/>
              </a:lnSpc>
              <a:spcAft>
                <a:spcPts val="600"/>
              </a:spcAft>
            </a:pPr>
            <a:r>
              <a:rPr lang="fr-FR" sz="2400" b="1" dirty="0">
                <a:effectLst/>
                <a:latin typeface="Arial" panose="020B0604020202020204" pitchFamily="34" charset="0"/>
                <a:ea typeface="Calibri" panose="020F0502020204030204" pitchFamily="34" charset="0"/>
                <a:cs typeface="Times New Roman" panose="02020603050405020304" pitchFamily="18" charset="0"/>
              </a:rPr>
              <a:t>Conjugue le verbe </a:t>
            </a:r>
            <a:r>
              <a:rPr lang="fr-FR" sz="2400" dirty="0">
                <a:effectLst/>
                <a:latin typeface="Arial" panose="020B0604020202020204" pitchFamily="34" charset="0"/>
                <a:ea typeface="Calibri" panose="020F0502020204030204" pitchFamily="34" charset="0"/>
                <a:cs typeface="Times New Roman" panose="02020603050405020304" pitchFamily="18" charset="0"/>
              </a:rPr>
              <a:t>voir</a:t>
            </a:r>
            <a:r>
              <a:rPr lang="fr-FR" sz="2400" b="1" dirty="0">
                <a:effectLst/>
                <a:latin typeface="Arial" panose="020B0604020202020204" pitchFamily="34" charset="0"/>
                <a:ea typeface="Calibri" panose="020F0502020204030204" pitchFamily="34" charset="0"/>
                <a:cs typeface="Times New Roman" panose="02020603050405020304" pitchFamily="18" charset="0"/>
              </a:rPr>
              <a:t> au présent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je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vois</a:t>
            </a:r>
            <a:r>
              <a:rPr lang="fr-FR" sz="2400" dirty="0">
                <a:effectLst/>
                <a:latin typeface="Arial" panose="020B0604020202020204" pitchFamily="34" charset="0"/>
                <a:ea typeface="Calibri" panose="020F0502020204030204" pitchFamily="34" charset="0"/>
                <a:cs typeface="Times New Roman" panose="02020603050405020304" pitchFamily="18" charset="0"/>
              </a:rPr>
              <a:t>………..				nous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voyons</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tu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vois</a:t>
            </a:r>
            <a:r>
              <a:rPr lang="fr-FR" sz="2400" dirty="0">
                <a:effectLst/>
                <a:latin typeface="Arial" panose="020B0604020202020204" pitchFamily="34" charset="0"/>
                <a:ea typeface="Calibri" panose="020F0502020204030204" pitchFamily="34" charset="0"/>
                <a:cs typeface="Times New Roman" panose="02020603050405020304" pitchFamily="18" charset="0"/>
              </a:rPr>
              <a:t>……….				vous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voyez</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il/elle/on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voit</a:t>
            </a:r>
            <a:r>
              <a:rPr lang="fr-FR" sz="2400" dirty="0">
                <a:effectLst/>
                <a:latin typeface="Arial" panose="020B0604020202020204" pitchFamily="34" charset="0"/>
                <a:ea typeface="Calibri" panose="020F0502020204030204" pitchFamily="34" charset="0"/>
                <a:cs typeface="Times New Roman" panose="02020603050405020304" pitchFamily="18" charset="0"/>
              </a:rPr>
              <a:t>…….			ils/elles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voient</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957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police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les lèvres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une pendaison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567892" y="4846221"/>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N’ayez pas peur.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assommer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procès</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04701" y="240196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favorable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combattants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docteur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Nous allons relire le texte 23 et la suite :</a:t>
            </a:r>
          </a:p>
          <a:p>
            <a:pPr marL="0" indent="0">
              <a:lnSpc>
                <a:spcPct val="150000"/>
              </a:lnSpc>
              <a:buNone/>
            </a:pPr>
            <a:r>
              <a:rPr lang="fr-FR" sz="3600" dirty="0">
                <a:latin typeface="Arial" panose="020B0604020202020204" pitchFamily="34" charset="0"/>
                <a:cs typeface="Arial" panose="020B0604020202020204" pitchFamily="34" charset="0"/>
              </a:rPr>
              <a:t>Le tribunal. </a:t>
            </a:r>
          </a:p>
          <a:p>
            <a:pPr marL="0" indent="0">
              <a:lnSpc>
                <a:spcPct val="150000"/>
              </a:lnSpc>
              <a:buNone/>
            </a:pPr>
            <a:r>
              <a:rPr lang="fr-FR" sz="3600" dirty="0">
                <a:latin typeface="Arial" panose="020B0604020202020204" pitchFamily="34" charset="0"/>
                <a:cs typeface="Arial" panose="020B0604020202020204" pitchFamily="34" charset="0"/>
              </a:rPr>
              <a:t>Nous travaillerons en conjugaisons avec de nouveaux verbes du 3ème groupe</a:t>
            </a:r>
          </a:p>
          <a:p>
            <a:pPr marL="0" indent="0">
              <a:lnSpc>
                <a:spcPct val="150000"/>
              </a:lnSpc>
              <a:buNone/>
            </a:pPr>
            <a:endParaRPr lang="fr-FR" sz="3600" dirty="0">
              <a:latin typeface="Arial" panose="020B0604020202020204" pitchFamily="34" charset="0"/>
              <a:cs typeface="Arial" panose="020B0604020202020204" pitchFamily="34" charset="0"/>
            </a:endParaRP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8705583" y="4828834"/>
            <a:ext cx="1718354" cy="1580885"/>
          </a:xfrm>
          <a:prstGeom prst="roundRect">
            <a:avLst/>
          </a:prstGeom>
          <a:solidFill>
            <a:schemeClr val="bg1"/>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stupeur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méprisant : </a:t>
            </a:r>
            <a:r>
              <a:rPr lang="fr-FR" sz="2800" dirty="0">
                <a:latin typeface="Arial" panose="020B0604020202020204" pitchFamily="34" charset="0"/>
                <a:cs typeface="Arial" panose="020B0604020202020204" pitchFamily="34" charset="0"/>
              </a:rPr>
              <a:t>adjectif</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prêter serment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stupeur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prêter serment :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7222793"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Étonnement profond.</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478836"/>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Jurer, affirmer de façon solennelle que ce que l'on va déclarer sera la stricte vérité.</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Qui a ou qui manifeste du mépris, indignes d'estime, d'attention.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207E518-5E6E-437B-83C8-E4143F7B849D}"/>
              </a:ext>
            </a:extLst>
          </p:cNvPr>
          <p:cNvPicPr>
            <a:picLocks noChangeAspect="1"/>
          </p:cNvPicPr>
          <p:nvPr/>
        </p:nvPicPr>
        <p:blipFill>
          <a:blip r:embed="rId3"/>
          <a:stretch>
            <a:fillRect/>
          </a:stretch>
        </p:blipFill>
        <p:spPr>
          <a:xfrm>
            <a:off x="8842010" y="924841"/>
            <a:ext cx="1277196" cy="1098907"/>
          </a:xfrm>
          <a:prstGeom prst="rect">
            <a:avLst/>
          </a:prstGeom>
        </p:spPr>
      </p:pic>
      <p:pic>
        <p:nvPicPr>
          <p:cNvPr id="15" name="Image 14">
            <a:extLst>
              <a:ext uri="{FF2B5EF4-FFF2-40B4-BE49-F238E27FC236}">
                <a16:creationId xmlns:a16="http://schemas.microsoft.com/office/drawing/2014/main" id="{04C1BBCA-450F-444D-8C81-1744406191BC}"/>
              </a:ext>
            </a:extLst>
          </p:cNvPr>
          <p:cNvPicPr>
            <a:picLocks noChangeAspect="1"/>
          </p:cNvPicPr>
          <p:nvPr/>
        </p:nvPicPr>
        <p:blipFill>
          <a:blip r:embed="rId4"/>
          <a:stretch>
            <a:fillRect/>
          </a:stretch>
        </p:blipFill>
        <p:spPr>
          <a:xfrm>
            <a:off x="9628067" y="3227023"/>
            <a:ext cx="1389189" cy="1081224"/>
          </a:xfrm>
          <a:prstGeom prst="rect">
            <a:avLst/>
          </a:prstGeom>
        </p:spPr>
      </p:pic>
      <p:pic>
        <p:nvPicPr>
          <p:cNvPr id="23" name="Image 22">
            <a:extLst>
              <a:ext uri="{FF2B5EF4-FFF2-40B4-BE49-F238E27FC236}">
                <a16:creationId xmlns:a16="http://schemas.microsoft.com/office/drawing/2014/main" id="{3D463AA4-9568-401A-A1C7-BBDD7FDC37F0}"/>
              </a:ext>
            </a:extLst>
          </p:cNvPr>
          <p:cNvPicPr>
            <a:picLocks noChangeAspect="1"/>
          </p:cNvPicPr>
          <p:nvPr/>
        </p:nvPicPr>
        <p:blipFill>
          <a:blip r:embed="rId5"/>
          <a:stretch>
            <a:fillRect/>
          </a:stretch>
        </p:blipFill>
        <p:spPr>
          <a:xfrm>
            <a:off x="8979763" y="5445145"/>
            <a:ext cx="1125311" cy="817332"/>
          </a:xfrm>
          <a:prstGeom prst="rect">
            <a:avLst/>
          </a:prstGeom>
        </p:spPr>
      </p:pic>
      <p:sp>
        <p:nvSpPr>
          <p:cNvPr id="24" name="CaixaDeTexto 109">
            <a:extLst>
              <a:ext uri="{FF2B5EF4-FFF2-40B4-BE49-F238E27FC236}">
                <a16:creationId xmlns:a16="http://schemas.microsoft.com/office/drawing/2014/main" id="{DFA962F4-A2E7-4F8A-93E3-07CF17A38B5D}"/>
              </a:ext>
            </a:extLst>
          </p:cNvPr>
          <p:cNvSpPr txBox="1"/>
          <p:nvPr/>
        </p:nvSpPr>
        <p:spPr>
          <a:xfrm>
            <a:off x="8581964" y="486890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6" name="Image 25">
            <a:extLst>
              <a:ext uri="{FF2B5EF4-FFF2-40B4-BE49-F238E27FC236}">
                <a16:creationId xmlns:a16="http://schemas.microsoft.com/office/drawing/2014/main" id="{342C50A5-A5DF-4E19-BFCF-0E6F6EA74D87}"/>
              </a:ext>
            </a:extLst>
          </p:cNvPr>
          <p:cNvPicPr>
            <a:picLocks noChangeAspect="1"/>
          </p:cNvPicPr>
          <p:nvPr/>
        </p:nvPicPr>
        <p:blipFill>
          <a:blip r:embed="rId5"/>
          <a:stretch>
            <a:fillRect/>
          </a:stretch>
        </p:blipFill>
        <p:spPr>
          <a:xfrm>
            <a:off x="8979763" y="5430850"/>
            <a:ext cx="1125311" cy="817332"/>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494555" y="1516558"/>
            <a:ext cx="10916656" cy="3769426"/>
          </a:xfrm>
        </p:spPr>
        <p:txBody>
          <a:bodyPr>
            <a:noAutofit/>
          </a:bodyPr>
          <a:lstStyle/>
          <a:p>
            <a:pPr marL="0" indent="0">
              <a:lnSpc>
                <a:spcPct val="200000"/>
              </a:lnSpc>
              <a:spcBef>
                <a:spcPts val="0"/>
              </a:spcBef>
              <a:buNone/>
            </a:pPr>
            <a:r>
              <a:rPr lang="fr-FR" i="1" dirty="0" err="1">
                <a:latin typeface="Arial" panose="020B0604020202020204" pitchFamily="34" charset="0"/>
                <a:cs typeface="Arial" panose="020B0604020202020204" pitchFamily="34" charset="0"/>
              </a:rPr>
              <a:t>Muff</a:t>
            </a:r>
            <a:r>
              <a:rPr lang="fr-FR" i="1" dirty="0">
                <a:latin typeface="Arial" panose="020B0604020202020204" pitchFamily="34" charset="0"/>
                <a:cs typeface="Arial" panose="020B0604020202020204" pitchFamily="34" charset="0"/>
              </a:rPr>
              <a:t> Potter a été arrêté pour le meurtre du docteur. </a:t>
            </a:r>
          </a:p>
          <a:p>
            <a:pPr marL="0" indent="0">
              <a:lnSpc>
                <a:spcPct val="200000"/>
              </a:lnSpc>
              <a:spcBef>
                <a:spcPts val="0"/>
              </a:spcBef>
              <a:buNone/>
            </a:pPr>
            <a:r>
              <a:rPr lang="fr-FR" i="1" dirty="0">
                <a:latin typeface="Arial" panose="020B0604020202020204" pitchFamily="34" charset="0"/>
                <a:cs typeface="Arial" panose="020B0604020202020204" pitchFamily="34" charset="0"/>
              </a:rPr>
              <a:t>C’est le jour de son procès.</a:t>
            </a:r>
          </a:p>
          <a:p>
            <a:pPr marL="0" indent="0">
              <a:lnSpc>
                <a:spcPct val="200000"/>
              </a:lnSpc>
              <a:spcBef>
                <a:spcPts val="0"/>
              </a:spcBef>
              <a:buNone/>
            </a:pPr>
            <a:r>
              <a:rPr lang="fr-FR" i="1" dirty="0">
                <a:latin typeface="Arial" panose="020B0604020202020204" pitchFamily="34" charset="0"/>
                <a:cs typeface="Arial" panose="020B0604020202020204" pitchFamily="34" charset="0"/>
              </a:rPr>
              <a:t> Joe l’indien ayant témoigné contre lui, tout le monde s’attend à ce que Potter soit condamné à être pendu.</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494555" y="160357"/>
            <a:ext cx="3323346"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le tribunal</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53645" y="528072"/>
            <a:ext cx="11120613" cy="5457825"/>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Faites appeler Thomas Sawyer, je vous prie. »</a:t>
            </a:r>
          </a:p>
          <a:p>
            <a:pPr marL="0" indent="0">
              <a:lnSpc>
                <a:spcPct val="150000"/>
              </a:lnSpc>
              <a:buNone/>
            </a:pPr>
            <a:r>
              <a:rPr lang="fr-FR" sz="3200" dirty="0">
                <a:latin typeface="Arial" panose="020B0604020202020204" pitchFamily="34" charset="0"/>
                <a:cs typeface="Arial" panose="020B0604020202020204" pitchFamily="34" charset="0"/>
              </a:rPr>
              <a:t>La stupeur se peint sur tous les visages, y compris celui de Potter. Tout le monde a les yeux braqués sur Tom lorsqu’il traverse la salle pour se rendre à la barre des témoins.</a:t>
            </a:r>
          </a:p>
          <a:p>
            <a:pPr marL="0" indent="0">
              <a:lnSpc>
                <a:spcPct val="150000"/>
              </a:lnSpc>
              <a:buNone/>
            </a:pPr>
            <a:r>
              <a:rPr lang="fr-FR" sz="3200" dirty="0">
                <a:latin typeface="Arial" panose="020B0604020202020204" pitchFamily="34" charset="0"/>
                <a:cs typeface="Arial" panose="020B0604020202020204" pitchFamily="34" charset="0"/>
              </a:rPr>
              <a:t>Le jeune garçon a l’air un peu affolé car il a très peur.</a:t>
            </a:r>
          </a:p>
          <a:p>
            <a:pPr marL="0" indent="0">
              <a:lnSpc>
                <a:spcPct val="150000"/>
              </a:lnSpc>
              <a:buNone/>
            </a:pPr>
            <a:r>
              <a:rPr lang="fr-FR" sz="3200" dirty="0">
                <a:latin typeface="Arial" panose="020B0604020202020204" pitchFamily="34" charset="0"/>
                <a:cs typeface="Arial" panose="020B0604020202020204" pitchFamily="34" charset="0"/>
              </a:rPr>
              <a:t>Il prête serment.</a:t>
            </a:r>
          </a:p>
          <a:p>
            <a:pPr marL="0" indent="0">
              <a:lnSpc>
                <a:spcPct val="150000"/>
              </a:lnSpc>
              <a:buNone/>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Thomas Sawyer, où étiez-vous le 17 juin vers minuit ? »</a:t>
            </a:r>
          </a:p>
          <a:p>
            <a:pPr marL="0" indent="0">
              <a:lnSpc>
                <a:spcPct val="210000"/>
              </a:lnSpc>
              <a:buNone/>
            </a:pPr>
            <a:r>
              <a:rPr lang="fr-FR" sz="3200" dirty="0">
                <a:latin typeface="Arial" panose="020B0604020202020204" pitchFamily="34" charset="0"/>
                <a:cs typeface="Arial" panose="020B0604020202020204" pitchFamily="34" charset="0"/>
              </a:rPr>
              <a:t>Tom jette un coup d’œil à Joe l’Indien dont le visage immobile a l’air sculpté dans la pierre. Aucun mot ne sort de sa bouche.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13347</TotalTime>
  <Words>1492</Words>
  <Application>Microsoft Office PowerPoint</Application>
  <PresentationFormat>Grand écran</PresentationFormat>
  <Paragraphs>375</Paragraphs>
  <Slides>40</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40</vt:i4>
      </vt:variant>
    </vt:vector>
  </HeadingPairs>
  <TitlesOfParts>
    <vt:vector size="56"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Aujourd’hui</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On se pose des questions :</vt:lpstr>
      <vt:lpstr>J’ai bien compris :</vt:lpstr>
      <vt:lpstr>Lecture entrainement.</vt:lpstr>
      <vt:lpstr>Les scores :</vt:lpstr>
      <vt:lpstr>Lecture rapide : chacun son tour</vt:lpstr>
      <vt:lpstr>Présentation PowerPoint</vt:lpstr>
      <vt:lpstr>Présentation PowerPoint</vt:lpstr>
      <vt:lpstr>Présentation PowerPoint</vt:lpstr>
      <vt:lpstr>Présentation PowerPoint</vt:lpstr>
      <vt:lpstr>Présentation PowerPoint</vt:lpstr>
      <vt:lpstr>Présentation PowerPoint</vt:lpstr>
      <vt:lpstr>Entrainement rapidité</vt:lpstr>
      <vt:lpstr>Entrainement rapidité</vt:lpstr>
      <vt:lpstr>Entrainement rapidité</vt:lpstr>
      <vt:lpstr>Entrainement rapidité</vt:lpstr>
      <vt:lpstr>Présentation PowerPoint</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159</cp:revision>
  <dcterms:created xsi:type="dcterms:W3CDTF">2021-07-07T15:19:39Z</dcterms:created>
  <dcterms:modified xsi:type="dcterms:W3CDTF">2022-02-07T09:20:19Z</dcterms:modified>
</cp:coreProperties>
</file>