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343" r:id="rId2"/>
    <p:sldId id="257" r:id="rId3"/>
    <p:sldId id="676" r:id="rId4"/>
    <p:sldId id="678" r:id="rId5"/>
    <p:sldId id="613" r:id="rId6"/>
    <p:sldId id="523" r:id="rId7"/>
    <p:sldId id="667" r:id="rId8"/>
    <p:sldId id="267" r:id="rId9"/>
    <p:sldId id="521" r:id="rId10"/>
    <p:sldId id="617" r:id="rId11"/>
    <p:sldId id="669" r:id="rId12"/>
    <p:sldId id="618" r:id="rId13"/>
    <p:sldId id="525" r:id="rId14"/>
    <p:sldId id="647" r:id="rId15"/>
    <p:sldId id="648" r:id="rId16"/>
    <p:sldId id="510" r:id="rId17"/>
    <p:sldId id="389" r:id="rId18"/>
    <p:sldId id="512" r:id="rId19"/>
    <p:sldId id="635" r:id="rId20"/>
    <p:sldId id="672" r:id="rId21"/>
    <p:sldId id="310" r:id="rId22"/>
    <p:sldId id="311" r:id="rId23"/>
    <p:sldId id="293" r:id="rId24"/>
    <p:sldId id="298" r:id="rId25"/>
    <p:sldId id="299" r:id="rId26"/>
    <p:sldId id="679" r:id="rId27"/>
    <p:sldId id="303" r:id="rId28"/>
    <p:sldId id="468" r:id="rId29"/>
    <p:sldId id="427" r:id="rId30"/>
    <p:sldId id="674" r:id="rId31"/>
    <p:sldId id="680" r:id="rId32"/>
    <p:sldId id="681" r:id="rId33"/>
    <p:sldId id="608" r:id="rId34"/>
    <p:sldId id="609" r:id="rId35"/>
    <p:sldId id="610" r:id="rId36"/>
    <p:sldId id="611" r:id="rId37"/>
    <p:sldId id="612" r:id="rId38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ine ledoux" initials="al" lastIdx="27" clrIdx="0">
    <p:extLst>
      <p:ext uri="{19B8F6BF-5375-455C-9EA6-DF929625EA0E}">
        <p15:presenceInfo xmlns:p15="http://schemas.microsoft.com/office/powerpoint/2012/main" userId="c8bab70ecb5fafe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636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47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1C945B-39A5-4DB4-B1A5-574DD76DFD25}" type="datetimeFigureOut">
              <a:rPr lang="fr-FR" smtClean="0"/>
              <a:t>03/02/2022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F6604E-341A-4519-809B-E1568134DEE9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296147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DAB6F0F-B100-404D-A594-882D708590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E0C94CBD-9B86-483A-967A-FE6FC42228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714FBC5-7A8B-4900-9C85-0FD296B32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E99EA-305B-48C2-955C-4F15BACAD934}" type="datetime1">
              <a:rPr lang="fr-FR" smtClean="0"/>
              <a:t>03/02/2022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38BF6AE-EDA1-4BA4-B3AC-9529CE292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C00004C-69AE-4543-8C94-C17AC4F6D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368812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3A28EC3-84D8-4032-AD17-2F4709882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61C4CA4-C498-4CD2-80FB-FF754B83F5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5906C46-AD03-42DF-8957-D286EAE107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A9147-9167-4762-8B25-8CC1FD948605}" type="datetime1">
              <a:rPr lang="fr-FR" smtClean="0"/>
              <a:t>03/02/2022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DC515FC-BEA7-48FA-A6DB-D9D364BE7E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EBD4A6E-D8CA-4370-9C65-8AAED5591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76450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2349CC8C-C4AA-43F0-BD23-7240FE06B45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5A6AEA36-2C34-4616-8A0F-9F7DD17821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91FBD17-3999-44C0-B14C-3BCB85F7C0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C7200-28AF-48C1-96F2-1AD46BFB81FB}" type="datetime1">
              <a:rPr lang="fr-FR" smtClean="0"/>
              <a:t>03/02/2022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3FC40F4-A67D-4FEC-BB81-0C39FE910B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2636E5F-C438-4FE0-B3B1-703DBC3366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70438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17AAF8-DF05-46EE-B472-546608ACB8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EED8FFD-5CF6-452A-95A1-4B1F85DBFE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4BFF855-E999-4283-A833-23A5155D23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7A15E-83BA-4D6F-B29C-0E79A0C8A668}" type="datetime1">
              <a:rPr lang="fr-FR" smtClean="0"/>
              <a:t>03/02/2022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009FF0B-4502-45A4-BF9F-388BB8304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94FE35-A6A1-4820-ADDD-D1830C4C13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00537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0962A0B-E786-4300-8CD1-7DE29CDD3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D2C54A0-F916-4E0F-BCBB-A2F024D94B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FF58586-786A-49D0-8F78-F5C8236AFD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60CD3-276E-48A2-BEB0-077524E44A51}" type="datetime1">
              <a:rPr lang="fr-FR" smtClean="0"/>
              <a:t>03/02/2022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8704028-0553-4A43-B470-421D63E08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AD231F6-E175-47FD-A578-5E35A1B07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51049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DEBBA8E-387F-4BEE-9A5C-C5A021E87D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C340089-670A-44DC-9B21-A9BB7F7DDD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DC76ED8-04F3-4733-A721-56732E20B1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4335BB2-44CA-44C8-83B5-9B956A8A63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F9634-5EA8-4788-8981-926CBB6AF8D5}" type="datetime1">
              <a:rPr lang="fr-FR" smtClean="0"/>
              <a:t>03/02/2022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4326505-9CB1-4E62-A00F-D5AF507C9D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9FE55AD-BD3B-4E3B-9EC8-53730A083C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51794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E70E86-6B92-4C47-9A63-821DAEA190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D0C7C42-A8E2-4E55-9E77-35C6A9B229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CE53314-7A1A-44CE-88A7-C942247DF6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810F398-8E57-4186-B94E-0D22D4E42A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B6376583-496C-48F3-BC20-141328BF39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61DEF66A-9709-47CB-90C5-4330F2CF85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207D6-EFBC-4CCC-B53C-075F5959C58A}" type="datetime1">
              <a:rPr lang="fr-FR" smtClean="0"/>
              <a:t>03/02/2022</a:t>
            </a:fld>
            <a:endParaRPr lang="fr-FR" dirty="0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7860900-ABFD-4AC8-B724-751BD56674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E201324E-C3BA-4FC1-9A08-1AE33BBB14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2201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B0DAD87-408F-46D2-99E9-CE36A57116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B798947-4EBE-47F7-9E78-0CAAD48DC0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6ACEC-7F2E-476A-9C7D-A42F3B8FA5DC}" type="datetime1">
              <a:rPr lang="fr-FR" smtClean="0"/>
              <a:t>03/02/2022</a:t>
            </a:fld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002BBFC-7A3D-407C-AB20-8DD37370A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FF9EB60-382E-469E-8BB6-F37BABAF43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033602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A50A2D88-665A-4E9C-BC83-5755B89A0B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7711E-4B0B-4AF2-9127-0B3DC78E6C9D}" type="datetime1">
              <a:rPr lang="fr-FR" smtClean="0"/>
              <a:t>03/02/2022</a:t>
            </a:fld>
            <a:endParaRPr lang="fr-FR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F477C43-096E-45F8-8AB0-BC3220F081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C2F0D7F-7E0E-4263-BAB6-4823394CAD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26573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F1DC728-CB44-4CF8-8011-0302E0655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949F61C-389C-4186-BA2E-122812CB8C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1BD9EC1-7D0A-405F-93F6-29EB878ED0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6C1C02C-21AA-4EBC-891E-1A8DC597B5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A95CA-AC3F-45C0-BD4B-169FF353C437}" type="datetime1">
              <a:rPr lang="fr-FR" smtClean="0"/>
              <a:t>03/02/2022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2FD5D96-B10D-42F7-8138-70E53A7C14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C6450D5-A741-4B1C-A31A-B6A613B97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83451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9E46BD8-25F5-471D-9557-14B262094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8705CE5B-7DED-4ECD-8E6C-97B004E620E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26595E8-A305-4648-B754-396E3B768C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6C9DD33-A6DE-4424-90C8-494D296429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03ACE-2CFE-446B-A2C7-9E2D739D6B59}" type="datetime1">
              <a:rPr lang="fr-FR" smtClean="0"/>
              <a:t>03/02/2022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8738339-AA99-47D7-823F-A79ADA2DA2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94AC332-9A75-4236-A480-B1F399585D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0815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3B2BAFF4-0459-414D-88F4-39E47F2D8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A8ED41F-ED98-4607-8853-56675B9890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377A596-7AFA-44FC-B3DF-6CAAC9D000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80EF23-4F1E-4754-948C-BC3E5C202ADE}" type="datetime1">
              <a:rPr lang="fr-FR" smtClean="0"/>
              <a:t>03/02/2022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FD743C0-BA24-4DEF-8A21-7562B2805D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88BA955-1941-4ABE-8CC3-B43B8DB0E5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00982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0F14924-574F-4232-8F06-D29E2ECB7D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0489" y="667753"/>
            <a:ext cx="9144000" cy="1362325"/>
          </a:xfrm>
        </p:spPr>
        <p:txBody>
          <a:bodyPr>
            <a:normAutofit fontScale="90000"/>
          </a:bodyPr>
          <a:lstStyle/>
          <a:p>
            <a:r>
              <a:rPr lang="fr-FR" sz="6600" dirty="0">
                <a:latin typeface="Arial" panose="020B0604020202020204" pitchFamily="34" charset="0"/>
                <a:cs typeface="Arial" panose="020B0604020202020204" pitchFamily="34" charset="0"/>
              </a:rPr>
              <a:t>date</a:t>
            </a:r>
            <a:br>
              <a:rPr lang="fr-FR" sz="6600" dirty="0"/>
            </a:br>
            <a:endParaRPr lang="fr-FR" sz="6600" dirty="0">
              <a:solidFill>
                <a:srgbClr val="FF0000"/>
              </a:solidFill>
            </a:endParaRP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C5A3FDE-59D0-4058-BC93-BA4EED8AFA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924092"/>
            <a:ext cx="9144000" cy="2985249"/>
          </a:xfrm>
        </p:spPr>
        <p:txBody>
          <a:bodyPr>
            <a:normAutofit/>
          </a:bodyPr>
          <a:lstStyle/>
          <a:p>
            <a:endParaRPr lang="fr-FR" sz="4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  <a:t>Texte 22</a:t>
            </a:r>
          </a:p>
          <a:p>
            <a: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  <a:t>La promesse.</a:t>
            </a: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B23EC4B5-2950-49EC-9837-4C09BCDB426E}"/>
              </a:ext>
            </a:extLst>
          </p:cNvPr>
          <p:cNvCxnSpPr/>
          <p:nvPr/>
        </p:nvCxnSpPr>
        <p:spPr>
          <a:xfrm>
            <a:off x="4724399" y="2477085"/>
            <a:ext cx="2803358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E0351F2C-B94C-42AF-90A4-BF11A1097F8B}"/>
              </a:ext>
            </a:extLst>
          </p:cNvPr>
          <p:cNvCxnSpPr/>
          <p:nvPr/>
        </p:nvCxnSpPr>
        <p:spPr>
          <a:xfrm>
            <a:off x="1419726" y="279484"/>
            <a:ext cx="0" cy="6460958"/>
          </a:xfrm>
          <a:prstGeom prst="line">
            <a:avLst/>
          </a:prstGeom>
          <a:ln>
            <a:solidFill>
              <a:srgbClr val="C853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ZoneTexte 10">
            <a:extLst>
              <a:ext uri="{FF2B5EF4-FFF2-40B4-BE49-F238E27FC236}">
                <a16:creationId xmlns:a16="http://schemas.microsoft.com/office/drawing/2014/main" id="{A69193A5-1634-4443-B437-E3B9112FDD39}"/>
              </a:ext>
            </a:extLst>
          </p:cNvPr>
          <p:cNvSpPr txBox="1"/>
          <p:nvPr/>
        </p:nvSpPr>
        <p:spPr>
          <a:xfrm>
            <a:off x="0" y="531628"/>
            <a:ext cx="17104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/>
              <a:t>NOM - Prénom</a:t>
            </a:r>
          </a:p>
          <a:p>
            <a:r>
              <a:rPr lang="fr-FR" sz="1600" dirty="0"/>
              <a:t>Classe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4CF1636-40A1-401A-AE7A-51222AFF5D0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72274" y="945363"/>
            <a:ext cx="930730" cy="608997"/>
          </a:xfrm>
          <a:prstGeom prst="rect">
            <a:avLst/>
          </a:prstGeom>
        </p:spPr>
      </p:pic>
      <p:sp>
        <p:nvSpPr>
          <p:cNvPr id="7" name="Espace réservé du pied de page 6">
            <a:extLst>
              <a:ext uri="{FF2B5EF4-FFF2-40B4-BE49-F238E27FC236}">
                <a16:creationId xmlns:a16="http://schemas.microsoft.com/office/drawing/2014/main" id="{C02A06CB-ABD8-42F5-B39B-61156DEE7F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2047277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D7F939A-BD7B-4133-8DEB-22704B1AE3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0937" y="700087"/>
            <a:ext cx="11042563" cy="5457825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– Oui, mais qui est-ce qui va prévenir la police ? demande Tom après avoir réfléchi. Nous ?</a:t>
            </a:r>
          </a:p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– Tu n’es pas fou ! s’exclame Huck. Suppose que Joe l’Indien ne soit pas pendu pour une raison ou pour une autre, il finira toujours par nous tuer, aussi sûr que nous sommes couchés là !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4167201-1BB5-44BE-AC8A-5907331E5E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265893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D7F939A-BD7B-4133-8DEB-22704B1AE3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0937" y="700087"/>
            <a:ext cx="11042563" cy="5457825"/>
          </a:xfrm>
        </p:spPr>
        <p:txBody>
          <a:bodyPr>
            <a:normAutofit fontScale="85000" lnSpcReduction="10000"/>
          </a:bodyPr>
          <a:lstStyle/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– C’est justement ce que je me disais, Huck.</a:t>
            </a:r>
          </a:p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– Si quelqu’un doit parler, il vaut mieux que ce soit </a:t>
            </a:r>
            <a:r>
              <a:rPr lang="fr-FR" sz="3200" dirty="0" err="1">
                <a:latin typeface="Arial" panose="020B0604020202020204" pitchFamily="34" charset="0"/>
                <a:cs typeface="Arial" panose="020B0604020202020204" pitchFamily="34" charset="0"/>
              </a:rPr>
              <a:t>Muff</a:t>
            </a: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 Potter. Il est assez ivrogne pour ne pas savoir tenir sa langue. »</a:t>
            </a:r>
          </a:p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Tom se tait et continue de réfléchir.</a:t>
            </a:r>
          </a:p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« Dis donc, Huck, fait-il au bout d’un moment. </a:t>
            </a:r>
            <a:r>
              <a:rPr lang="fr-FR" sz="3200" dirty="0" err="1">
                <a:latin typeface="Arial" panose="020B0604020202020204" pitchFamily="34" charset="0"/>
                <a:cs typeface="Arial" panose="020B0604020202020204" pitchFamily="34" charset="0"/>
              </a:rPr>
              <a:t>Muff</a:t>
            </a: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 Potter ne sait rien. Il ne pourra rien dire.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4167201-1BB5-44BE-AC8A-5907331E5E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314123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D7F939A-BD7B-4133-8DEB-22704B1AE3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8500" y="700087"/>
            <a:ext cx="10795000" cy="5457825"/>
          </a:xfrm>
        </p:spPr>
        <p:txBody>
          <a:bodyPr>
            <a:normAutofit/>
          </a:bodyPr>
          <a:lstStyle/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– Pourquoi ne </a:t>
            </a:r>
            <a:r>
              <a:rPr lang="fr-FR" sz="3200" dirty="0" err="1">
                <a:latin typeface="Arial" panose="020B0604020202020204" pitchFamily="34" charset="0"/>
                <a:cs typeface="Arial" panose="020B0604020202020204" pitchFamily="34" charset="0"/>
              </a:rPr>
              <a:t>sait-il</a:t>
            </a: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 rien ?</a:t>
            </a:r>
          </a:p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– Parce qu’il avait perdu connaissance quand Joe a fait le coup.</a:t>
            </a:r>
          </a:p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– Sapristi ! C’est pourtant vrai !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4167201-1BB5-44BE-AC8A-5907331E5E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C136B1C3-FC06-4699-822F-F110CE6925B5}"/>
              </a:ext>
            </a:extLst>
          </p:cNvPr>
          <p:cNvSpPr txBox="1"/>
          <p:nvPr/>
        </p:nvSpPr>
        <p:spPr>
          <a:xfrm>
            <a:off x="5234314" y="4790008"/>
            <a:ext cx="6097044" cy="14992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D’après Mark Twain, </a:t>
            </a:r>
          </a:p>
          <a:p>
            <a:pPr algn="r">
              <a:lnSpc>
                <a:spcPct val="150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les Aventures de Tom Sawyer [1879]</a:t>
            </a:r>
          </a:p>
          <a:p>
            <a:pPr algn="r">
              <a:lnSpc>
                <a:spcPct val="150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Chapitre 10 -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83212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870A10E-C16C-45F2-903A-F0AA7C19ED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46467"/>
            <a:ext cx="10515600" cy="1325563"/>
          </a:xfrm>
        </p:spPr>
        <p:txBody>
          <a:bodyPr>
            <a:normAutofit/>
          </a:bodyPr>
          <a:lstStyle/>
          <a:p>
            <a:r>
              <a:rPr lang="fr-FR" dirty="0"/>
              <a:t>J’ai bien compris :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AB5913C-0601-4C50-B6E0-2E6FF0D9FC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0271" y="1616619"/>
            <a:ext cx="11074400" cy="4787899"/>
          </a:xfrm>
        </p:spPr>
        <p:txBody>
          <a:bodyPr>
            <a:normAutofit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Tom et Huck ont pris la fuite, ils ont peur.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Tom se pose beaucoup de questions. Il questionne Huck.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Huck tente de rassurer Tom. Il pense qu’il ne faut rien dire, sinon ils vont se faire tuer.</a:t>
            </a:r>
          </a:p>
          <a:p>
            <a:pPr marL="0" indent="0">
              <a:lnSpc>
                <a:spcPct val="200000"/>
              </a:lnSpc>
              <a:buNone/>
            </a:pP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590166E9-ED37-44BD-AC09-997EDBD6AC4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89412" y="490918"/>
            <a:ext cx="1798476" cy="1469263"/>
          </a:xfrm>
          <a:prstGeom prst="rect">
            <a:avLst/>
          </a:prstGeom>
        </p:spPr>
      </p:pic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309C698-DB6A-4B91-8850-31F795395F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39012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CD0EFE2-749C-4C53-B977-7BE77EB1E3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Lecture entrainement.</a:t>
            </a:r>
          </a:p>
        </p:txBody>
      </p:sp>
      <p:pic>
        <p:nvPicPr>
          <p:cNvPr id="4" name="Espace réservé du contenu 3">
            <a:extLst>
              <a:ext uri="{FF2B5EF4-FFF2-40B4-BE49-F238E27FC236}">
                <a16:creationId xmlns:a16="http://schemas.microsoft.com/office/drawing/2014/main" id="{E9F5A2CC-C318-46B4-A999-4C2D1AADF1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81293" y="365125"/>
            <a:ext cx="1272507" cy="1272507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32F34B31-6865-4261-8F15-84F8C9A1EEEC}"/>
              </a:ext>
            </a:extLst>
          </p:cNvPr>
          <p:cNvSpPr txBox="1"/>
          <p:nvPr/>
        </p:nvSpPr>
        <p:spPr>
          <a:xfrm>
            <a:off x="892342" y="3086100"/>
            <a:ext cx="65191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On échange au bout de 1 min</a:t>
            </a:r>
            <a:r>
              <a:rPr lang="fr-FR" dirty="0"/>
              <a:t>.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C2C91947-EA31-47AE-A760-7483DEFEA3E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8582" y="1895475"/>
            <a:ext cx="2381250" cy="2381250"/>
          </a:xfrm>
          <a:prstGeom prst="rect">
            <a:avLst/>
          </a:prstGeom>
        </p:spPr>
      </p:pic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1A998C5-E0DF-452E-8C20-710072ED04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1115365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A82AED9-3CD7-4223-90AE-310B01BABA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Les scores :</a:t>
            </a:r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99564565-FC82-4771-8FC9-FC6B1A57A1F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87206" y="1537548"/>
            <a:ext cx="7414038" cy="2479572"/>
          </a:xfrm>
        </p:spPr>
      </p:pic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F28994A-8AE1-44D9-A39F-C66AF8B821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1742145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53B63C-D5EC-47DE-845D-B86C906B6C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Les mots invariables de la semaine : 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56874CEF-5E01-4D9E-A1DF-747003FBB340}"/>
              </a:ext>
            </a:extLst>
          </p:cNvPr>
          <p:cNvSpPr txBox="1">
            <a:spLocks/>
          </p:cNvSpPr>
          <p:nvPr/>
        </p:nvSpPr>
        <p:spPr>
          <a:xfrm>
            <a:off x="1132189" y="3749033"/>
            <a:ext cx="10616211" cy="19611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3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AE0370E8-A459-4456-985F-82CE46D66F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F4D5AF3-F070-4E8B-AC13-AC2A7F8CBA8C}"/>
              </a:ext>
            </a:extLst>
          </p:cNvPr>
          <p:cNvSpPr txBox="1"/>
          <p:nvPr/>
        </p:nvSpPr>
        <p:spPr>
          <a:xfrm>
            <a:off x="1674640" y="1548143"/>
            <a:ext cx="4421360" cy="44034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sans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sauf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selon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seulement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sinon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sitôt</a:t>
            </a:r>
          </a:p>
        </p:txBody>
      </p:sp>
    </p:spTree>
    <p:extLst>
      <p:ext uri="{BB962C8B-B14F-4D97-AF65-F5344CB8AC3E}">
        <p14:creationId xmlns:p14="http://schemas.microsoft.com/office/powerpoint/2010/main" val="630800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3367" y="145826"/>
            <a:ext cx="10515600" cy="1325563"/>
          </a:xfrm>
        </p:spPr>
        <p:txBody>
          <a:bodyPr/>
          <a:lstStyle/>
          <a:p>
            <a:r>
              <a:rPr lang="fr-FR" dirty="0"/>
              <a:t>Lecture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4045" y="1267137"/>
            <a:ext cx="3391894" cy="98192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seulement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12480" y="1785478"/>
            <a:ext cx="2368819" cy="8453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sauf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2754788" y="1241880"/>
            <a:ext cx="2964899" cy="10173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b="1" dirty="0">
                <a:latin typeface="CrayonL" panose="00000500000000000000" pitchFamily="2" charset="0"/>
                <a:cs typeface="Arial" panose="020B0604020202020204" pitchFamily="34" charset="0"/>
              </a:rPr>
              <a:t>selon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746550" y="3252394"/>
            <a:ext cx="2298991" cy="10173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latin typeface="Caveat" panose="00000500000000000000" pitchFamily="2" charset="0"/>
                <a:cs typeface="Arial" panose="020B0604020202020204" pitchFamily="34" charset="0"/>
              </a:rPr>
              <a:t>sinon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5216741" y="2374944"/>
            <a:ext cx="3302000" cy="9506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latin typeface="Baskerville Old Face" panose="02020602080505020303" pitchFamily="18" charset="0"/>
                <a:cs typeface="Arial" panose="020B0604020202020204" pitchFamily="34" charset="0"/>
              </a:rPr>
              <a:t>quand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2617067" y="2533615"/>
            <a:ext cx="2599674" cy="7519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sans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8962598" y="1569778"/>
            <a:ext cx="2699019" cy="56299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sitôt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244950" y="4308260"/>
            <a:ext cx="3235827" cy="8943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sitôt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3003364" y="3947816"/>
            <a:ext cx="3153020" cy="9661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puis</a:t>
            </a:r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D3FBA76B-75EE-45D4-86BE-B2DF09EB9F63}"/>
              </a:ext>
            </a:extLst>
          </p:cNvPr>
          <p:cNvSpPr txBox="1">
            <a:spLocks/>
          </p:cNvSpPr>
          <p:nvPr/>
        </p:nvSpPr>
        <p:spPr>
          <a:xfrm>
            <a:off x="5678971" y="3733605"/>
            <a:ext cx="2298990" cy="9245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sans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8644284" y="3749016"/>
            <a:ext cx="2298991" cy="10033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quoique</a:t>
            </a: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475954" y="5201511"/>
            <a:ext cx="2389130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50000"/>
                  </a:schemeClr>
                </a:solidFill>
                <a:latin typeface="Bahnschrift Condensed" panose="020B0502040204020203" pitchFamily="34" charset="0"/>
                <a:cs typeface="Arial" panose="020B0604020202020204" pitchFamily="34" charset="0"/>
              </a:rPr>
              <a:t>sinon 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2865084" y="5272454"/>
            <a:ext cx="3103070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qui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4988482" y="5093220"/>
            <a:ext cx="3758517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selon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8802347" y="2586659"/>
            <a:ext cx="2332642" cy="10535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sauf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C67F94BA-6ED9-4E5B-8FBD-FE4BC3C559F6}"/>
              </a:ext>
            </a:extLst>
          </p:cNvPr>
          <p:cNvSpPr txBox="1">
            <a:spLocks/>
          </p:cNvSpPr>
          <p:nvPr/>
        </p:nvSpPr>
        <p:spPr>
          <a:xfrm>
            <a:off x="8802347" y="4955028"/>
            <a:ext cx="2909792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seulement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30E0707C-FEE9-4533-AA01-FB7DDA4C1E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4283760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  <p:bldP spid="18" grpId="0"/>
      <p:bldP spid="19" grpId="0"/>
      <p:bldP spid="2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27529" y="1468280"/>
            <a:ext cx="2469209" cy="7265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plus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3667476" y="387760"/>
            <a:ext cx="3557701" cy="8453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sauf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624233" y="1147517"/>
            <a:ext cx="2551737" cy="10173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b="1" dirty="0">
                <a:latin typeface="Calibri" panose="020F0502020204030204" pitchFamily="34" charset="0"/>
                <a:cs typeface="Calibri" panose="020F0502020204030204" pitchFamily="34" charset="0"/>
              </a:rPr>
              <a:t>quand</a:t>
            </a:r>
            <a:endParaRPr lang="fr-FR" sz="4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846123" y="2621168"/>
            <a:ext cx="2298991" cy="10173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latin typeface="Bahnschrift SemiLight" panose="020B0502040204020203" pitchFamily="34" charset="0"/>
                <a:cs typeface="Arial" panose="020B0604020202020204" pitchFamily="34" charset="0"/>
              </a:rPr>
              <a:t>qui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6353949" y="2524901"/>
            <a:ext cx="2469209" cy="9692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solidFill>
                  <a:schemeClr val="accent6">
                    <a:lumMod val="75000"/>
                  </a:schemeClr>
                </a:solidFill>
                <a:latin typeface="Baskerville Old Face" panose="02020602080505020303" pitchFamily="18" charset="0"/>
                <a:cs typeface="Arial" panose="020B0604020202020204" pitchFamily="34" charset="0"/>
              </a:rPr>
              <a:t>selon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3894665" y="1794854"/>
            <a:ext cx="2298991" cy="61894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ici</a:t>
            </a:r>
            <a:r>
              <a:rPr lang="fr-FR" sz="4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4642121" y="3777611"/>
            <a:ext cx="3103069" cy="5629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b="1" dirty="0">
                <a:latin typeface="CrayonL" panose="00000500000000000000" pitchFamily="2" charset="0"/>
                <a:cs typeface="Arial" panose="020B0604020202020204" pitchFamily="34" charset="0"/>
              </a:rPr>
              <a:t>puis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565596" y="3913033"/>
            <a:ext cx="3235827" cy="8943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rgbClr val="C0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quoique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3165767" y="2744273"/>
            <a:ext cx="3153020" cy="9661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sitôt</a:t>
            </a:r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D3FBA76B-75EE-45D4-86BE-B2DF09EB9F63}"/>
              </a:ext>
            </a:extLst>
          </p:cNvPr>
          <p:cNvSpPr txBox="1">
            <a:spLocks/>
          </p:cNvSpPr>
          <p:nvPr/>
        </p:nvSpPr>
        <p:spPr>
          <a:xfrm>
            <a:off x="8586864" y="387760"/>
            <a:ext cx="2298990" cy="9245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sitôt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8962598" y="3849906"/>
            <a:ext cx="2298991" cy="10033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hier</a:t>
            </a: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776637" y="5164473"/>
            <a:ext cx="2389130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50000"/>
                  </a:schemeClr>
                </a:solidFill>
                <a:latin typeface="Bahnschrift Condensed" panose="020B0502040204020203" pitchFamily="34" charset="0"/>
                <a:cs typeface="Arial" panose="020B0604020202020204" pitchFamily="34" charset="0"/>
              </a:rPr>
              <a:t>sauf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3483280" y="5352637"/>
            <a:ext cx="3103070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6010375" y="5056963"/>
            <a:ext cx="3192479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seulement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9202854" y="2241743"/>
            <a:ext cx="2332642" cy="10535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quoique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C67F94BA-6ED9-4E5B-8FBD-FE4BC3C559F6}"/>
              </a:ext>
            </a:extLst>
          </p:cNvPr>
          <p:cNvSpPr txBox="1">
            <a:spLocks/>
          </p:cNvSpPr>
          <p:nvPr/>
        </p:nvSpPr>
        <p:spPr>
          <a:xfrm>
            <a:off x="9430958" y="4908934"/>
            <a:ext cx="2909792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sans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30E0707C-FEE9-4533-AA01-FB7DDA4C1E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2261099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  <p:bldP spid="18" grpId="0"/>
      <p:bldP spid="19" grpId="0"/>
      <p:bldP spid="2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AF228C3-258A-4292-AE61-ED2BE21209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Conjugaison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E448F6A-5ECE-48E3-BE77-03F42151D9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9537" y="1690688"/>
            <a:ext cx="10515600" cy="2919782"/>
          </a:xfrm>
        </p:spPr>
        <p:txBody>
          <a:bodyPr>
            <a:normAutofit/>
          </a:bodyPr>
          <a:lstStyle/>
          <a:p>
            <a:pPr marL="0" indent="0">
              <a:lnSpc>
                <a:spcPct val="22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Les verbes du 3</a:t>
            </a:r>
            <a:r>
              <a:rPr lang="fr-FR" baseline="30000" dirty="0">
                <a:latin typeface="Arial" panose="020B0604020202020204" pitchFamily="34" charset="0"/>
                <a:cs typeface="Arial" panose="020B0604020202020204" pitchFamily="34" charset="0"/>
              </a:rPr>
              <a:t>ème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groupe.</a:t>
            </a:r>
          </a:p>
          <a:p>
            <a:pPr marL="0" indent="0">
              <a:buNone/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CDD979E2-07A6-47A2-8537-D55AE00010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27022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41B47-2347-4737-A023-BFB42ABEF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250" y="281953"/>
            <a:ext cx="10515600" cy="928010"/>
          </a:xfrm>
        </p:spPr>
        <p:txBody>
          <a:bodyPr>
            <a:no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Rappel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6B0763F-253A-41EE-B0FC-964DB5073E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6250" y="1209963"/>
            <a:ext cx="10515600" cy="928009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De la dernière séance, que vous revient-il ?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1B35EA7A-75B5-4302-882C-1118997BF9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contenu 3">
            <a:extLst>
              <a:ext uri="{FF2B5EF4-FFF2-40B4-BE49-F238E27FC236}">
                <a16:creationId xmlns:a16="http://schemas.microsoft.com/office/drawing/2014/main" id="{C8E61FD7-BB94-4DB8-B482-1F2DD24D5515}"/>
              </a:ext>
            </a:extLst>
          </p:cNvPr>
          <p:cNvSpPr txBox="1">
            <a:spLocks/>
          </p:cNvSpPr>
          <p:nvPr/>
        </p:nvSpPr>
        <p:spPr>
          <a:xfrm>
            <a:off x="401546" y="2194649"/>
            <a:ext cx="11422153" cy="43813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fr-FR" sz="3200" dirty="0"/>
              <a:t>On a lu le texte 22.</a:t>
            </a:r>
          </a:p>
          <a:p>
            <a:pPr>
              <a:lnSpc>
                <a:spcPct val="150000"/>
              </a:lnSpc>
            </a:pPr>
            <a:r>
              <a:rPr lang="fr-FR" sz="3200" dirty="0"/>
              <a:t>On a vu les mots de la semaine.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59C8C59-11C1-49B0-B672-2BDC7F47CD0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04451" y="1153286"/>
            <a:ext cx="330113" cy="542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5279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6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E448F6A-5ECE-48E3-BE77-03F42151D9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51977" y="770352"/>
            <a:ext cx="10741069" cy="5047988"/>
          </a:xfrm>
        </p:spPr>
        <p:txBody>
          <a:bodyPr>
            <a:noAutofit/>
          </a:bodyPr>
          <a:lstStyle/>
          <a:p>
            <a:pPr marL="0" indent="0">
              <a:lnSpc>
                <a:spcPct val="220000"/>
              </a:lnSpc>
              <a:buNone/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La plupart des verbes du troisième groupe se terminent par</a:t>
            </a:r>
          </a:p>
          <a:p>
            <a:pPr marL="0" indent="0" algn="ctr">
              <a:lnSpc>
                <a:spcPct val="220000"/>
              </a:lnSpc>
              <a:buNone/>
            </a:pP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 s, s, t, </a:t>
            </a:r>
            <a:r>
              <a:rPr lang="fr-FR" sz="4000" dirty="0" err="1">
                <a:latin typeface="Arial" panose="020B0604020202020204" pitchFamily="34" charset="0"/>
                <a:cs typeface="Arial" panose="020B0604020202020204" pitchFamily="34" charset="0"/>
              </a:rPr>
              <a:t>ons</a:t>
            </a: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fr-FR" sz="4000" dirty="0" err="1">
                <a:latin typeface="Arial" panose="020B0604020202020204" pitchFamily="34" charset="0"/>
                <a:cs typeface="Arial" panose="020B0604020202020204" pitchFamily="34" charset="0"/>
              </a:rPr>
              <a:t>ez</a:t>
            </a: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fr-FR" sz="4000" dirty="0" err="1">
                <a:latin typeface="Arial" panose="020B0604020202020204" pitchFamily="34" charset="0"/>
                <a:cs typeface="Arial" panose="020B0604020202020204" pitchFamily="34" charset="0"/>
              </a:rPr>
              <a:t>ent</a:t>
            </a: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>
              <a:lnSpc>
                <a:spcPct val="220000"/>
              </a:lnSpc>
              <a:buNone/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Mais, beaucoup de verbes du troisième groupe sont des verbes irréguliers.</a:t>
            </a:r>
          </a:p>
          <a:p>
            <a:pPr marL="0" indent="0">
              <a:lnSpc>
                <a:spcPct val="220000"/>
              </a:lnSpc>
              <a:buNone/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Certains changent de radical selon la conjugaison. </a:t>
            </a:r>
          </a:p>
          <a:p>
            <a:pPr marL="0" indent="0">
              <a:lnSpc>
                <a:spcPct val="220000"/>
              </a:lnSpc>
              <a:buNone/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De nombreux verbes du troisième groupe sont à connaitre par cœur !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CDD979E2-07A6-47A2-8537-D55AE00010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28F1E14-CCFF-4781-BDC7-8F4870178D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09495" y="2294091"/>
            <a:ext cx="1189190" cy="1189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282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D67CED4-B959-4DAB-AEEE-BA4DA884F8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0065" y="149671"/>
            <a:ext cx="10515600" cy="1325563"/>
          </a:xfrm>
        </p:spPr>
        <p:txBody>
          <a:bodyPr/>
          <a:lstStyle/>
          <a:p>
            <a:r>
              <a:rPr lang="fr-FR" dirty="0"/>
              <a:t>mettre et tenir</a:t>
            </a: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B9A2F679-9E22-4DC9-8A85-6ED325FE1102}"/>
              </a:ext>
            </a:extLst>
          </p:cNvPr>
          <p:cNvCxnSpPr/>
          <p:nvPr/>
        </p:nvCxnSpPr>
        <p:spPr>
          <a:xfrm>
            <a:off x="5690937" y="2033337"/>
            <a:ext cx="0" cy="3874168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BA742E0C-CFFE-473A-B3DD-EE32AE948792}"/>
              </a:ext>
            </a:extLst>
          </p:cNvPr>
          <p:cNvSpPr txBox="1">
            <a:spLocks/>
          </p:cNvSpPr>
          <p:nvPr/>
        </p:nvSpPr>
        <p:spPr>
          <a:xfrm>
            <a:off x="6095999" y="1265352"/>
            <a:ext cx="5056742" cy="520242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fr-FR" sz="4400" dirty="0">
                <a:solidFill>
                  <a:srgbClr val="FF0000"/>
                </a:solidFill>
              </a:rPr>
              <a:t>tenir</a:t>
            </a:r>
            <a:r>
              <a:rPr lang="fr-FR" sz="4400" dirty="0"/>
              <a:t>	</a:t>
            </a: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fr-FR" sz="4400" dirty="0"/>
              <a:t>Je 	 		</a:t>
            </a:r>
            <a:r>
              <a:rPr lang="fr-FR" sz="4400" dirty="0">
                <a:solidFill>
                  <a:schemeClr val="accent6">
                    <a:lumMod val="50000"/>
                  </a:schemeClr>
                </a:solidFill>
              </a:rPr>
              <a:t>tien</a:t>
            </a:r>
            <a:r>
              <a:rPr lang="fr-FR" sz="4400" dirty="0">
                <a:solidFill>
                  <a:schemeClr val="accent2"/>
                </a:solidFill>
              </a:rPr>
              <a:t>s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fr-FR" sz="4400" dirty="0"/>
              <a:t>Tu  			</a:t>
            </a:r>
            <a:r>
              <a:rPr lang="fr-FR" sz="4400" dirty="0">
                <a:solidFill>
                  <a:schemeClr val="accent6">
                    <a:lumMod val="50000"/>
                  </a:schemeClr>
                </a:solidFill>
              </a:rPr>
              <a:t>tien</a:t>
            </a:r>
            <a:r>
              <a:rPr lang="fr-FR" sz="4400" dirty="0">
                <a:solidFill>
                  <a:schemeClr val="accent2"/>
                </a:solidFill>
              </a:rPr>
              <a:t>s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fr-FR" sz="4400" dirty="0"/>
              <a:t>Il/elle/on  	</a:t>
            </a:r>
            <a:r>
              <a:rPr lang="fr-FR" sz="4400" dirty="0">
                <a:solidFill>
                  <a:schemeClr val="accent6">
                    <a:lumMod val="50000"/>
                  </a:schemeClr>
                </a:solidFill>
              </a:rPr>
              <a:t>tien</a:t>
            </a:r>
            <a:r>
              <a:rPr lang="fr-FR" sz="4400" dirty="0">
                <a:solidFill>
                  <a:schemeClr val="accent2"/>
                </a:solidFill>
              </a:rPr>
              <a:t>t</a:t>
            </a: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fr-FR" sz="4400" dirty="0"/>
              <a:t>Nous  		</a:t>
            </a:r>
            <a:r>
              <a:rPr lang="fr-FR" sz="4400" dirty="0">
                <a:solidFill>
                  <a:schemeClr val="accent6">
                    <a:lumMod val="50000"/>
                  </a:schemeClr>
                </a:solidFill>
              </a:rPr>
              <a:t>ten</a:t>
            </a:r>
            <a:r>
              <a:rPr lang="fr-FR" sz="4400" dirty="0">
                <a:solidFill>
                  <a:schemeClr val="accent2"/>
                </a:solidFill>
              </a:rPr>
              <a:t>ons</a:t>
            </a: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fr-FR" sz="4400" dirty="0"/>
              <a:t>Vous  		</a:t>
            </a:r>
            <a:r>
              <a:rPr lang="fr-FR" sz="4400" dirty="0">
                <a:solidFill>
                  <a:schemeClr val="accent6">
                    <a:lumMod val="50000"/>
                  </a:schemeClr>
                </a:solidFill>
              </a:rPr>
              <a:t>ten</a:t>
            </a:r>
            <a:r>
              <a:rPr lang="fr-FR" sz="4400" dirty="0">
                <a:solidFill>
                  <a:schemeClr val="accent2"/>
                </a:solidFill>
              </a:rPr>
              <a:t>ez</a:t>
            </a: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fr-FR" sz="4400" dirty="0"/>
              <a:t>Ils/elles  	</a:t>
            </a:r>
            <a:r>
              <a:rPr lang="fr-FR" sz="4800" dirty="0">
                <a:solidFill>
                  <a:schemeClr val="accent6">
                    <a:lumMod val="50000"/>
                  </a:schemeClr>
                </a:solidFill>
              </a:rPr>
              <a:t>tie</a:t>
            </a:r>
            <a:r>
              <a:rPr lang="fr-FR" sz="4800" dirty="0">
                <a:solidFill>
                  <a:schemeClr val="accent2"/>
                </a:solidFill>
              </a:rPr>
              <a:t>nn</a:t>
            </a:r>
            <a:r>
              <a:rPr lang="fr-FR" sz="4800" dirty="0">
                <a:solidFill>
                  <a:schemeClr val="accent6">
                    <a:lumMod val="50000"/>
                  </a:schemeClr>
                </a:solidFill>
              </a:rPr>
              <a:t>ent</a:t>
            </a:r>
            <a:endParaRPr lang="fr-FR" sz="4400" dirty="0">
              <a:solidFill>
                <a:schemeClr val="accent6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endParaRPr lang="fr-FR" sz="3200" dirty="0"/>
          </a:p>
          <a:p>
            <a:endParaRPr lang="fr-FR" dirty="0"/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726C2D1E-15B4-42D7-AC91-6D1A8B272343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433137" y="1475233"/>
            <a:ext cx="5169665" cy="499254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fr-FR" sz="4000" dirty="0">
                <a:solidFill>
                  <a:srgbClr val="FF0000"/>
                </a:solidFill>
              </a:rPr>
              <a:t>mettre</a:t>
            </a:r>
            <a:r>
              <a:rPr lang="fr-FR" sz="4000" dirty="0"/>
              <a:t>	</a:t>
            </a: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fr-FR" sz="4000" dirty="0"/>
              <a:t>Je 	 		</a:t>
            </a:r>
            <a:r>
              <a:rPr lang="fr-FR" sz="4000" dirty="0">
                <a:solidFill>
                  <a:schemeClr val="accent6">
                    <a:lumMod val="50000"/>
                  </a:schemeClr>
                </a:solidFill>
              </a:rPr>
              <a:t>met</a:t>
            </a:r>
            <a:r>
              <a:rPr lang="fr-FR" sz="4000" dirty="0">
                <a:solidFill>
                  <a:schemeClr val="accent2"/>
                </a:solidFill>
              </a:rPr>
              <a:t>s</a:t>
            </a: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fr-FR" sz="4000" dirty="0"/>
              <a:t>Tu  			</a:t>
            </a:r>
            <a:r>
              <a:rPr lang="fr-FR" sz="4000" dirty="0">
                <a:solidFill>
                  <a:schemeClr val="accent6">
                    <a:lumMod val="50000"/>
                  </a:schemeClr>
                </a:solidFill>
              </a:rPr>
              <a:t>met</a:t>
            </a:r>
            <a:r>
              <a:rPr lang="fr-FR" sz="4000" dirty="0">
                <a:solidFill>
                  <a:schemeClr val="accent2"/>
                </a:solidFill>
              </a:rPr>
              <a:t>s</a:t>
            </a: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fr-FR" sz="4000" dirty="0"/>
              <a:t>Il/elle/on  	</a:t>
            </a:r>
            <a:r>
              <a:rPr lang="fr-FR" sz="4000" dirty="0">
                <a:solidFill>
                  <a:schemeClr val="accent6">
                    <a:lumMod val="50000"/>
                  </a:schemeClr>
                </a:solidFill>
              </a:rPr>
              <a:t>me</a:t>
            </a:r>
            <a:r>
              <a:rPr lang="fr-FR" sz="4000" dirty="0">
                <a:solidFill>
                  <a:schemeClr val="accent2"/>
                </a:solidFill>
              </a:rPr>
              <a:t>t</a:t>
            </a: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fr-FR" sz="4000" dirty="0"/>
              <a:t>Nous  		</a:t>
            </a:r>
            <a:r>
              <a:rPr lang="fr-FR" sz="4000" dirty="0">
                <a:solidFill>
                  <a:schemeClr val="accent6">
                    <a:lumMod val="50000"/>
                  </a:schemeClr>
                </a:solidFill>
              </a:rPr>
              <a:t>mett</a:t>
            </a:r>
            <a:r>
              <a:rPr lang="fr-FR" sz="4000" dirty="0">
                <a:solidFill>
                  <a:schemeClr val="accent2"/>
                </a:solidFill>
              </a:rPr>
              <a:t>ons</a:t>
            </a: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fr-FR" sz="4000" dirty="0"/>
              <a:t>Vous  		</a:t>
            </a:r>
            <a:r>
              <a:rPr lang="fr-FR" sz="4000" dirty="0">
                <a:solidFill>
                  <a:schemeClr val="accent6">
                    <a:lumMod val="50000"/>
                  </a:schemeClr>
                </a:solidFill>
              </a:rPr>
              <a:t>mett</a:t>
            </a:r>
            <a:r>
              <a:rPr lang="fr-FR" sz="4000" dirty="0">
                <a:solidFill>
                  <a:schemeClr val="accent2"/>
                </a:solidFill>
              </a:rPr>
              <a:t>ez</a:t>
            </a: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fr-FR" sz="4000" dirty="0"/>
              <a:t>Ils/elles  		</a:t>
            </a:r>
            <a:r>
              <a:rPr lang="fr-FR" sz="4000" dirty="0">
                <a:solidFill>
                  <a:schemeClr val="accent6">
                    <a:lumMod val="50000"/>
                  </a:schemeClr>
                </a:solidFill>
              </a:rPr>
              <a:t>mett</a:t>
            </a:r>
            <a:r>
              <a:rPr lang="fr-FR" sz="4000" dirty="0">
                <a:solidFill>
                  <a:schemeClr val="accent2"/>
                </a:solidFill>
              </a:rPr>
              <a:t>ent</a:t>
            </a:r>
          </a:p>
          <a:p>
            <a:pPr>
              <a:lnSpc>
                <a:spcPct val="150000"/>
              </a:lnSpc>
            </a:pPr>
            <a:endParaRPr lang="fr-FR" sz="3200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03861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 build="p"/>
      <p:bldP spid="1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C9FC49A-0247-403B-B186-4AB9E4A4E6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partir et savoir 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E1C23278-CF30-425C-B79F-931CEB908B12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838200" y="1825625"/>
            <a:ext cx="4642184" cy="435133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fr-FR" sz="4000" dirty="0">
                <a:solidFill>
                  <a:srgbClr val="FF0000"/>
                </a:solidFill>
              </a:rPr>
              <a:t>partir</a:t>
            </a:r>
            <a:r>
              <a:rPr lang="fr-FR" sz="4000" dirty="0"/>
              <a:t>	</a:t>
            </a: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fr-FR" sz="4000" dirty="0"/>
              <a:t>Je 	 		</a:t>
            </a:r>
            <a:r>
              <a:rPr lang="fr-FR" sz="4000" dirty="0">
                <a:solidFill>
                  <a:schemeClr val="accent6">
                    <a:lumMod val="50000"/>
                  </a:schemeClr>
                </a:solidFill>
              </a:rPr>
              <a:t>par</a:t>
            </a:r>
            <a:r>
              <a:rPr lang="fr-FR" sz="4000" dirty="0">
                <a:solidFill>
                  <a:schemeClr val="accent2"/>
                </a:solidFill>
              </a:rPr>
              <a:t>s</a:t>
            </a: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fr-FR" sz="4000" dirty="0"/>
              <a:t>Tu  			</a:t>
            </a:r>
            <a:r>
              <a:rPr lang="fr-FR" sz="4000" dirty="0">
                <a:solidFill>
                  <a:schemeClr val="accent6">
                    <a:lumMod val="50000"/>
                  </a:schemeClr>
                </a:solidFill>
              </a:rPr>
              <a:t>par</a:t>
            </a:r>
            <a:r>
              <a:rPr lang="fr-FR" sz="4000" dirty="0">
                <a:solidFill>
                  <a:schemeClr val="accent2"/>
                </a:solidFill>
              </a:rPr>
              <a:t>s</a:t>
            </a: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fr-FR" sz="4000" dirty="0"/>
              <a:t>Il/elle/on  	</a:t>
            </a:r>
            <a:r>
              <a:rPr lang="fr-FR" sz="4000" dirty="0">
                <a:solidFill>
                  <a:schemeClr val="accent6">
                    <a:lumMod val="50000"/>
                  </a:schemeClr>
                </a:solidFill>
              </a:rPr>
              <a:t>par</a:t>
            </a:r>
            <a:r>
              <a:rPr lang="fr-FR" sz="4000" dirty="0">
                <a:solidFill>
                  <a:schemeClr val="accent2"/>
                </a:solidFill>
              </a:rPr>
              <a:t>t</a:t>
            </a: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fr-FR" sz="4000" dirty="0"/>
              <a:t>Nous  		</a:t>
            </a:r>
            <a:r>
              <a:rPr lang="fr-FR" sz="4000" dirty="0">
                <a:solidFill>
                  <a:schemeClr val="accent6">
                    <a:lumMod val="50000"/>
                  </a:schemeClr>
                </a:solidFill>
              </a:rPr>
              <a:t>part</a:t>
            </a:r>
            <a:r>
              <a:rPr lang="fr-FR" sz="4000" dirty="0">
                <a:solidFill>
                  <a:schemeClr val="accent2"/>
                </a:solidFill>
              </a:rPr>
              <a:t>ons</a:t>
            </a: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fr-FR" sz="4000" dirty="0"/>
              <a:t>Vous  		</a:t>
            </a:r>
            <a:r>
              <a:rPr lang="fr-FR" sz="4000" dirty="0">
                <a:solidFill>
                  <a:schemeClr val="accent6">
                    <a:lumMod val="50000"/>
                  </a:schemeClr>
                </a:solidFill>
              </a:rPr>
              <a:t>part</a:t>
            </a:r>
            <a:r>
              <a:rPr lang="fr-FR" sz="4000" dirty="0">
                <a:solidFill>
                  <a:schemeClr val="accent2"/>
                </a:solidFill>
              </a:rPr>
              <a:t>ez</a:t>
            </a: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fr-FR" sz="4000" dirty="0"/>
              <a:t>Ils/elles  		</a:t>
            </a:r>
            <a:r>
              <a:rPr lang="fr-FR" sz="4000" dirty="0">
                <a:solidFill>
                  <a:schemeClr val="accent6">
                    <a:lumMod val="50000"/>
                  </a:schemeClr>
                </a:solidFill>
              </a:rPr>
              <a:t>part</a:t>
            </a:r>
            <a:r>
              <a:rPr lang="fr-FR" sz="4000" dirty="0">
                <a:solidFill>
                  <a:schemeClr val="accent2"/>
                </a:solidFill>
              </a:rPr>
              <a:t>ent</a:t>
            </a:r>
          </a:p>
          <a:p>
            <a:pPr>
              <a:lnSpc>
                <a:spcPct val="150000"/>
              </a:lnSpc>
            </a:pPr>
            <a:endParaRPr lang="fr-FR" sz="3200" dirty="0"/>
          </a:p>
          <a:p>
            <a:endParaRPr lang="fr-FR" dirty="0"/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CB90F1D4-32A9-436C-911B-23B18D3D181A}"/>
              </a:ext>
            </a:extLst>
          </p:cNvPr>
          <p:cNvSpPr txBox="1">
            <a:spLocks/>
          </p:cNvSpPr>
          <p:nvPr/>
        </p:nvSpPr>
        <p:spPr>
          <a:xfrm>
            <a:off x="6331907" y="1516209"/>
            <a:ext cx="4357821" cy="4660754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fr-FR" sz="4400" dirty="0">
                <a:solidFill>
                  <a:srgbClr val="FF0000"/>
                </a:solidFill>
              </a:rPr>
              <a:t>savoir</a:t>
            </a:r>
            <a:r>
              <a:rPr lang="fr-FR" sz="4400" dirty="0"/>
              <a:t>	</a:t>
            </a: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fr-FR" sz="4400" dirty="0"/>
              <a:t>Je 	 		</a:t>
            </a:r>
            <a:r>
              <a:rPr lang="fr-FR" sz="4400" dirty="0">
                <a:solidFill>
                  <a:schemeClr val="accent6">
                    <a:lumMod val="50000"/>
                  </a:schemeClr>
                </a:solidFill>
              </a:rPr>
              <a:t>sai</a:t>
            </a:r>
            <a:r>
              <a:rPr lang="fr-FR" sz="4400" dirty="0">
                <a:solidFill>
                  <a:schemeClr val="accent2"/>
                </a:solidFill>
              </a:rPr>
              <a:t>s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fr-FR" sz="4400" dirty="0"/>
              <a:t>Tu  			</a:t>
            </a:r>
            <a:r>
              <a:rPr lang="fr-FR" sz="4400" dirty="0">
                <a:solidFill>
                  <a:schemeClr val="accent6">
                    <a:lumMod val="50000"/>
                  </a:schemeClr>
                </a:solidFill>
              </a:rPr>
              <a:t>sai</a:t>
            </a:r>
            <a:r>
              <a:rPr lang="fr-FR" sz="4400" dirty="0">
                <a:solidFill>
                  <a:schemeClr val="accent2"/>
                </a:solidFill>
              </a:rPr>
              <a:t>s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fr-FR" sz="4400" dirty="0"/>
              <a:t>Il/elle/on  	</a:t>
            </a:r>
            <a:r>
              <a:rPr lang="fr-FR" sz="4400" dirty="0">
                <a:solidFill>
                  <a:schemeClr val="accent6">
                    <a:lumMod val="50000"/>
                  </a:schemeClr>
                </a:solidFill>
              </a:rPr>
              <a:t>sai</a:t>
            </a:r>
            <a:r>
              <a:rPr lang="fr-FR" sz="4400" dirty="0">
                <a:solidFill>
                  <a:schemeClr val="accent2"/>
                </a:solidFill>
              </a:rPr>
              <a:t>t</a:t>
            </a: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fr-FR" sz="4400" dirty="0"/>
              <a:t>Nous  		</a:t>
            </a:r>
            <a:r>
              <a:rPr lang="fr-FR" sz="4400" dirty="0">
                <a:solidFill>
                  <a:schemeClr val="accent6">
                    <a:lumMod val="50000"/>
                  </a:schemeClr>
                </a:solidFill>
              </a:rPr>
              <a:t>sav</a:t>
            </a:r>
            <a:r>
              <a:rPr lang="fr-FR" sz="4400" dirty="0">
                <a:solidFill>
                  <a:schemeClr val="accent2"/>
                </a:solidFill>
              </a:rPr>
              <a:t>ons</a:t>
            </a: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fr-FR" sz="4400" dirty="0"/>
              <a:t>Vous  		</a:t>
            </a:r>
            <a:r>
              <a:rPr lang="fr-FR" sz="4400" dirty="0">
                <a:solidFill>
                  <a:schemeClr val="accent6">
                    <a:lumMod val="50000"/>
                  </a:schemeClr>
                </a:solidFill>
              </a:rPr>
              <a:t>sav</a:t>
            </a:r>
            <a:r>
              <a:rPr lang="fr-FR" sz="4400" dirty="0">
                <a:solidFill>
                  <a:schemeClr val="accent2"/>
                </a:solidFill>
              </a:rPr>
              <a:t>ez</a:t>
            </a: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fr-FR" sz="4400" dirty="0"/>
              <a:t>Ils/elles  		</a:t>
            </a:r>
            <a:r>
              <a:rPr lang="fr-FR" sz="4800" dirty="0">
                <a:solidFill>
                  <a:schemeClr val="accent6">
                    <a:lumMod val="50000"/>
                  </a:schemeClr>
                </a:solidFill>
              </a:rPr>
              <a:t>sav</a:t>
            </a:r>
            <a:r>
              <a:rPr lang="fr-FR" sz="4800" dirty="0">
                <a:solidFill>
                  <a:schemeClr val="accent2"/>
                </a:solidFill>
              </a:rPr>
              <a:t>ent</a:t>
            </a:r>
            <a:endParaRPr lang="fr-FR" sz="4400" dirty="0">
              <a:solidFill>
                <a:schemeClr val="accent2"/>
              </a:solidFill>
            </a:endParaRPr>
          </a:p>
          <a:p>
            <a:pPr>
              <a:lnSpc>
                <a:spcPct val="150000"/>
              </a:lnSpc>
            </a:pPr>
            <a:endParaRPr lang="fr-FR" sz="3200" dirty="0"/>
          </a:p>
          <a:p>
            <a:endParaRPr lang="fr-FR" dirty="0"/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D523AAFC-56D6-465B-A399-C79671CFE5E4}"/>
              </a:ext>
            </a:extLst>
          </p:cNvPr>
          <p:cNvCxnSpPr/>
          <p:nvPr/>
        </p:nvCxnSpPr>
        <p:spPr>
          <a:xfrm>
            <a:off x="5709726" y="2033337"/>
            <a:ext cx="0" cy="3874168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44496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les verbes aller et faire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E92C02A-7422-4CB9-86F5-A248218048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4031" y="1884320"/>
            <a:ext cx="4526280" cy="4351338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fr-FR" sz="3200" dirty="0">
                <a:solidFill>
                  <a:srgbClr val="FF0000"/>
                </a:solidFill>
              </a:rPr>
              <a:t>aller</a:t>
            </a:r>
            <a:r>
              <a:rPr lang="fr-FR" sz="3200" dirty="0"/>
              <a:t>	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fr-FR" sz="3200" dirty="0"/>
              <a:t>Je 	 		</a:t>
            </a:r>
            <a:r>
              <a:rPr lang="fr-FR" sz="3500" dirty="0">
                <a:solidFill>
                  <a:schemeClr val="accent6">
                    <a:lumMod val="50000"/>
                  </a:schemeClr>
                </a:solidFill>
              </a:rPr>
              <a:t>vai</a:t>
            </a:r>
            <a:r>
              <a:rPr lang="fr-FR" sz="3500" dirty="0">
                <a:solidFill>
                  <a:schemeClr val="accent2"/>
                </a:solidFill>
              </a:rPr>
              <a:t>s</a:t>
            </a:r>
            <a:endParaRPr lang="fr-FR" sz="3200" dirty="0">
              <a:solidFill>
                <a:schemeClr val="accent2"/>
              </a:solidFill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fr-FR" sz="3200" dirty="0"/>
              <a:t>Tu  			</a:t>
            </a:r>
            <a:r>
              <a:rPr lang="fr-FR" sz="3500" dirty="0">
                <a:solidFill>
                  <a:schemeClr val="accent6">
                    <a:lumMod val="50000"/>
                  </a:schemeClr>
                </a:solidFill>
              </a:rPr>
              <a:t>va</a:t>
            </a:r>
            <a:r>
              <a:rPr lang="fr-FR" sz="3500" dirty="0">
                <a:solidFill>
                  <a:schemeClr val="accent2"/>
                </a:solidFill>
              </a:rPr>
              <a:t>s</a:t>
            </a:r>
            <a:endParaRPr lang="fr-FR" sz="3200" dirty="0">
              <a:solidFill>
                <a:schemeClr val="accent2"/>
              </a:solidFill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fr-FR" sz="3200" dirty="0"/>
              <a:t>Il/elle/on  		</a:t>
            </a:r>
            <a:r>
              <a:rPr lang="fr-FR" sz="3500" dirty="0">
                <a:solidFill>
                  <a:schemeClr val="accent6">
                    <a:lumMod val="50000"/>
                  </a:schemeClr>
                </a:solidFill>
              </a:rPr>
              <a:t>va</a:t>
            </a:r>
            <a:endParaRPr lang="fr-FR" sz="3200" dirty="0">
              <a:solidFill>
                <a:schemeClr val="accent6">
                  <a:lumMod val="50000"/>
                </a:schemeClr>
              </a:solidFill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fr-FR" sz="3200" dirty="0"/>
              <a:t>Nous  		</a:t>
            </a:r>
            <a:r>
              <a:rPr lang="fr-FR" sz="3500" dirty="0">
                <a:solidFill>
                  <a:schemeClr val="accent6">
                    <a:lumMod val="50000"/>
                  </a:schemeClr>
                </a:solidFill>
              </a:rPr>
              <a:t>all</a:t>
            </a:r>
            <a:r>
              <a:rPr lang="fr-FR" sz="3500" dirty="0">
                <a:solidFill>
                  <a:schemeClr val="accent2"/>
                </a:solidFill>
              </a:rPr>
              <a:t>ons</a:t>
            </a:r>
            <a:endParaRPr lang="fr-FR" sz="3200" dirty="0">
              <a:solidFill>
                <a:schemeClr val="accent2"/>
              </a:solidFill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fr-FR" sz="3200" dirty="0"/>
              <a:t>Vous  		</a:t>
            </a:r>
            <a:r>
              <a:rPr lang="fr-FR" sz="3500" dirty="0">
                <a:solidFill>
                  <a:schemeClr val="accent6">
                    <a:lumMod val="50000"/>
                  </a:schemeClr>
                </a:solidFill>
              </a:rPr>
              <a:t>all</a:t>
            </a:r>
            <a:r>
              <a:rPr lang="fr-FR" sz="3500" dirty="0">
                <a:solidFill>
                  <a:schemeClr val="accent2"/>
                </a:solidFill>
              </a:rPr>
              <a:t>ez</a:t>
            </a:r>
            <a:endParaRPr lang="fr-FR" sz="3200" dirty="0">
              <a:solidFill>
                <a:schemeClr val="accent2"/>
              </a:solidFill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fr-FR" sz="3200" dirty="0"/>
              <a:t>Ils/elles  		</a:t>
            </a:r>
            <a:r>
              <a:rPr lang="fr-FR" sz="3900" dirty="0">
                <a:solidFill>
                  <a:schemeClr val="accent6">
                    <a:lumMod val="50000"/>
                  </a:schemeClr>
                </a:solidFill>
              </a:rPr>
              <a:t>v</a:t>
            </a:r>
            <a:r>
              <a:rPr lang="fr-FR" sz="3900" dirty="0">
                <a:solidFill>
                  <a:schemeClr val="accent2"/>
                </a:solidFill>
              </a:rPr>
              <a:t>ont</a:t>
            </a:r>
            <a:endParaRPr lang="fr-FR" sz="3200" dirty="0">
              <a:solidFill>
                <a:schemeClr val="accent2"/>
              </a:solidFill>
            </a:endParaRPr>
          </a:p>
          <a:p>
            <a:pPr>
              <a:lnSpc>
                <a:spcPct val="150000"/>
              </a:lnSpc>
            </a:pPr>
            <a:endParaRPr lang="fr-FR" sz="3200" dirty="0"/>
          </a:p>
          <a:p>
            <a:endParaRPr lang="fr-FR" dirty="0"/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C5BECB5A-EC5E-4C87-BB5E-A67F5EE3AB56}"/>
              </a:ext>
            </a:extLst>
          </p:cNvPr>
          <p:cNvSpPr txBox="1">
            <a:spLocks/>
          </p:cNvSpPr>
          <p:nvPr/>
        </p:nvSpPr>
        <p:spPr>
          <a:xfrm>
            <a:off x="6096000" y="1690688"/>
            <a:ext cx="5029200" cy="46034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fr-FR" sz="3200" dirty="0">
                <a:solidFill>
                  <a:srgbClr val="FF0000"/>
                </a:solidFill>
              </a:rPr>
              <a:t>faire</a:t>
            </a:r>
            <a:r>
              <a:rPr lang="fr-FR" sz="3200" dirty="0"/>
              <a:t>	</a:t>
            </a: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fr-FR" sz="3200" dirty="0"/>
              <a:t>Je 	 		</a:t>
            </a:r>
            <a:r>
              <a:rPr lang="fr-FR" sz="3500" dirty="0">
                <a:solidFill>
                  <a:schemeClr val="accent6">
                    <a:lumMod val="50000"/>
                  </a:schemeClr>
                </a:solidFill>
              </a:rPr>
              <a:t>fai</a:t>
            </a:r>
            <a:r>
              <a:rPr lang="fr-FR" sz="3500" dirty="0">
                <a:solidFill>
                  <a:schemeClr val="accent2"/>
                </a:solidFill>
              </a:rPr>
              <a:t>s</a:t>
            </a:r>
            <a:endParaRPr lang="fr-FR" sz="3200" dirty="0">
              <a:solidFill>
                <a:schemeClr val="accent2"/>
              </a:solidFill>
            </a:endParaRP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fr-FR" sz="3200" dirty="0"/>
              <a:t>Tu  			</a:t>
            </a:r>
            <a:r>
              <a:rPr lang="fr-FR" sz="3500" dirty="0">
                <a:solidFill>
                  <a:schemeClr val="accent6">
                    <a:lumMod val="50000"/>
                  </a:schemeClr>
                </a:solidFill>
              </a:rPr>
              <a:t>fai</a:t>
            </a:r>
            <a:r>
              <a:rPr lang="fr-FR" sz="3500" dirty="0">
                <a:solidFill>
                  <a:schemeClr val="accent2"/>
                </a:solidFill>
              </a:rPr>
              <a:t>s</a:t>
            </a:r>
            <a:endParaRPr lang="fr-FR" sz="3200" dirty="0">
              <a:solidFill>
                <a:schemeClr val="accent2"/>
              </a:solidFill>
            </a:endParaRP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fr-FR" sz="3200" dirty="0"/>
              <a:t>Il/elle/on  		</a:t>
            </a:r>
            <a:r>
              <a:rPr lang="fr-FR" sz="3500" dirty="0">
                <a:solidFill>
                  <a:schemeClr val="accent6">
                    <a:lumMod val="50000"/>
                  </a:schemeClr>
                </a:solidFill>
              </a:rPr>
              <a:t>fai</a:t>
            </a:r>
            <a:r>
              <a:rPr lang="fr-FR" sz="3500" dirty="0">
                <a:solidFill>
                  <a:schemeClr val="accent2"/>
                </a:solidFill>
              </a:rPr>
              <a:t>t</a:t>
            </a:r>
            <a:endParaRPr lang="fr-FR" sz="3200" dirty="0">
              <a:solidFill>
                <a:schemeClr val="accent2"/>
              </a:solidFill>
            </a:endParaRP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fr-FR" sz="3200" dirty="0"/>
              <a:t>Nous  		</a:t>
            </a:r>
            <a:r>
              <a:rPr lang="fr-FR" sz="3500" dirty="0">
                <a:solidFill>
                  <a:schemeClr val="accent6">
                    <a:lumMod val="50000"/>
                  </a:schemeClr>
                </a:solidFill>
              </a:rPr>
              <a:t>fais</a:t>
            </a:r>
            <a:r>
              <a:rPr lang="fr-FR" sz="3500" dirty="0">
                <a:solidFill>
                  <a:schemeClr val="accent2"/>
                </a:solidFill>
              </a:rPr>
              <a:t>ons</a:t>
            </a:r>
            <a:endParaRPr lang="fr-FR" sz="3200" dirty="0">
              <a:solidFill>
                <a:schemeClr val="accent2"/>
              </a:solidFill>
            </a:endParaRP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fr-FR" sz="3200" dirty="0"/>
              <a:t>Vous  		</a:t>
            </a:r>
            <a:r>
              <a:rPr lang="fr-FR" sz="3500" dirty="0">
                <a:solidFill>
                  <a:schemeClr val="accent6">
                    <a:lumMod val="50000"/>
                  </a:schemeClr>
                </a:solidFill>
              </a:rPr>
              <a:t>faite</a:t>
            </a:r>
            <a:r>
              <a:rPr lang="fr-FR" sz="3500" dirty="0">
                <a:solidFill>
                  <a:schemeClr val="accent2"/>
                </a:solidFill>
              </a:rPr>
              <a:t>s</a:t>
            </a:r>
            <a:endParaRPr lang="fr-FR" sz="3200" dirty="0">
              <a:solidFill>
                <a:schemeClr val="accent2"/>
              </a:solidFill>
            </a:endParaRP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fr-FR" sz="3200" dirty="0"/>
              <a:t>Ils/elles  		</a:t>
            </a:r>
            <a:r>
              <a:rPr lang="fr-FR" sz="3900" dirty="0">
                <a:solidFill>
                  <a:schemeClr val="accent6">
                    <a:lumMod val="50000"/>
                  </a:schemeClr>
                </a:solidFill>
              </a:rPr>
              <a:t>f</a:t>
            </a:r>
            <a:r>
              <a:rPr lang="fr-FR" sz="3900" dirty="0">
                <a:solidFill>
                  <a:schemeClr val="accent2"/>
                </a:solidFill>
              </a:rPr>
              <a:t>ont</a:t>
            </a:r>
            <a:endParaRPr lang="fr-FR" sz="3200" dirty="0">
              <a:solidFill>
                <a:schemeClr val="accent2"/>
              </a:solidFill>
            </a:endParaRPr>
          </a:p>
          <a:p>
            <a:pPr>
              <a:lnSpc>
                <a:spcPct val="150000"/>
              </a:lnSpc>
            </a:pPr>
            <a:endParaRPr lang="fr-FR" sz="3200" dirty="0"/>
          </a:p>
          <a:p>
            <a:endParaRPr lang="fr-FR" dirty="0"/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29629E81-519D-46F4-9088-7EE757004566}"/>
              </a:ext>
            </a:extLst>
          </p:cNvPr>
          <p:cNvCxnSpPr/>
          <p:nvPr/>
        </p:nvCxnSpPr>
        <p:spPr>
          <a:xfrm>
            <a:off x="5709726" y="2033337"/>
            <a:ext cx="0" cy="3874168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3798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  <p:bldP spid="6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A658FBC-395D-4274-9E2A-5F3FFB2822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les verbes dire et prendre.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00ACCBFF-6165-42B5-984F-6A2473C11BB5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838200" y="1825625"/>
            <a:ext cx="3228474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Il faut aussi les apprendre par cœur.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4F50AD9C-C264-4BCF-87E8-C4CB9D142B26}"/>
              </a:ext>
            </a:extLst>
          </p:cNvPr>
          <p:cNvSpPr txBox="1">
            <a:spLocks/>
          </p:cNvSpPr>
          <p:nvPr/>
        </p:nvSpPr>
        <p:spPr>
          <a:xfrm>
            <a:off x="5285874" y="1825625"/>
            <a:ext cx="4526280" cy="435133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fr-FR" sz="3200" dirty="0">
                <a:solidFill>
                  <a:srgbClr val="FF0000"/>
                </a:solidFill>
              </a:rPr>
              <a:t>dire</a:t>
            </a:r>
            <a:r>
              <a:rPr lang="fr-FR" sz="3200" dirty="0"/>
              <a:t>	</a:t>
            </a: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fr-FR" sz="3200" dirty="0"/>
              <a:t>Je 	 		</a:t>
            </a:r>
            <a:r>
              <a:rPr lang="fr-FR" sz="3500" dirty="0">
                <a:solidFill>
                  <a:schemeClr val="accent6">
                    <a:lumMod val="50000"/>
                  </a:schemeClr>
                </a:solidFill>
              </a:rPr>
              <a:t>di</a:t>
            </a:r>
            <a:r>
              <a:rPr lang="fr-FR" sz="3500" dirty="0">
                <a:solidFill>
                  <a:schemeClr val="accent2"/>
                </a:solidFill>
              </a:rPr>
              <a:t>s</a:t>
            </a:r>
            <a:endParaRPr lang="fr-FR" sz="3200" dirty="0">
              <a:solidFill>
                <a:schemeClr val="accent2"/>
              </a:solidFill>
            </a:endParaRP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fr-FR" sz="3200" dirty="0"/>
              <a:t>Tu  			</a:t>
            </a:r>
            <a:r>
              <a:rPr lang="fr-FR" sz="3500" dirty="0">
                <a:solidFill>
                  <a:schemeClr val="accent6">
                    <a:lumMod val="50000"/>
                  </a:schemeClr>
                </a:solidFill>
              </a:rPr>
              <a:t>di</a:t>
            </a:r>
            <a:r>
              <a:rPr lang="fr-FR" sz="3500" dirty="0">
                <a:solidFill>
                  <a:schemeClr val="accent2"/>
                </a:solidFill>
              </a:rPr>
              <a:t>s</a:t>
            </a:r>
            <a:endParaRPr lang="fr-FR" sz="3200" dirty="0">
              <a:solidFill>
                <a:schemeClr val="accent2"/>
              </a:solidFill>
            </a:endParaRP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fr-FR" sz="3200" dirty="0"/>
              <a:t>Il/elle/on  		</a:t>
            </a:r>
            <a:r>
              <a:rPr lang="fr-FR" sz="3500" dirty="0">
                <a:solidFill>
                  <a:schemeClr val="accent6">
                    <a:lumMod val="50000"/>
                  </a:schemeClr>
                </a:solidFill>
              </a:rPr>
              <a:t>di</a:t>
            </a:r>
            <a:r>
              <a:rPr lang="fr-FR" sz="3500" dirty="0">
                <a:solidFill>
                  <a:schemeClr val="accent2"/>
                </a:solidFill>
              </a:rPr>
              <a:t>t</a:t>
            </a:r>
            <a:endParaRPr lang="fr-FR" sz="3200" dirty="0">
              <a:solidFill>
                <a:schemeClr val="accent2"/>
              </a:solidFill>
            </a:endParaRP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fr-FR" sz="3200" dirty="0"/>
              <a:t>Nous  		</a:t>
            </a:r>
            <a:r>
              <a:rPr lang="fr-FR" sz="3500" dirty="0">
                <a:solidFill>
                  <a:schemeClr val="accent6">
                    <a:lumMod val="50000"/>
                  </a:schemeClr>
                </a:solidFill>
              </a:rPr>
              <a:t>dis</a:t>
            </a:r>
            <a:r>
              <a:rPr lang="fr-FR" sz="3500" dirty="0">
                <a:solidFill>
                  <a:schemeClr val="accent2"/>
                </a:solidFill>
              </a:rPr>
              <a:t>ons</a:t>
            </a:r>
            <a:endParaRPr lang="fr-FR" sz="3200" dirty="0">
              <a:solidFill>
                <a:schemeClr val="accent2"/>
              </a:solidFill>
            </a:endParaRP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fr-FR" sz="3200" dirty="0"/>
              <a:t>Vous  		</a:t>
            </a:r>
            <a:r>
              <a:rPr lang="fr-FR" sz="3500" dirty="0">
                <a:solidFill>
                  <a:schemeClr val="accent6">
                    <a:lumMod val="50000"/>
                  </a:schemeClr>
                </a:solidFill>
              </a:rPr>
              <a:t>dite</a:t>
            </a:r>
            <a:r>
              <a:rPr lang="fr-FR" sz="3500" dirty="0">
                <a:solidFill>
                  <a:schemeClr val="accent2"/>
                </a:solidFill>
              </a:rPr>
              <a:t>s</a:t>
            </a:r>
            <a:endParaRPr lang="fr-FR" sz="3200" dirty="0">
              <a:solidFill>
                <a:schemeClr val="accent2"/>
              </a:solidFill>
            </a:endParaRP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fr-FR" sz="3200" dirty="0"/>
              <a:t>Ils/elles  		</a:t>
            </a:r>
            <a:r>
              <a:rPr lang="fr-FR" sz="3900" dirty="0">
                <a:solidFill>
                  <a:schemeClr val="accent6">
                    <a:lumMod val="50000"/>
                  </a:schemeClr>
                </a:solidFill>
              </a:rPr>
              <a:t>dis</a:t>
            </a:r>
            <a:r>
              <a:rPr lang="fr-FR" sz="3900" dirty="0">
                <a:solidFill>
                  <a:schemeClr val="accent2"/>
                </a:solidFill>
              </a:rPr>
              <a:t>ent</a:t>
            </a:r>
            <a:endParaRPr lang="fr-FR" sz="3200" dirty="0">
              <a:solidFill>
                <a:schemeClr val="accent2"/>
              </a:solidFill>
            </a:endParaRPr>
          </a:p>
          <a:p>
            <a:pPr>
              <a:lnSpc>
                <a:spcPct val="150000"/>
              </a:lnSpc>
            </a:pPr>
            <a:endParaRPr lang="fr-FR" sz="3200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18004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3234D76-7E4E-4FD4-824F-012E823A47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0B27967A-364D-436B-AF70-168553197B9C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838200" y="1825625"/>
            <a:ext cx="2819400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Il faut aussi les apprendre par cœur.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41B9D263-A1BA-4C24-8B4A-F56830448D68}"/>
              </a:ext>
            </a:extLst>
          </p:cNvPr>
          <p:cNvSpPr txBox="1">
            <a:spLocks/>
          </p:cNvSpPr>
          <p:nvPr/>
        </p:nvSpPr>
        <p:spPr>
          <a:xfrm>
            <a:off x="5285874" y="1825625"/>
            <a:ext cx="5741068" cy="435133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fr-FR" sz="3200" dirty="0">
                <a:solidFill>
                  <a:srgbClr val="FF0000"/>
                </a:solidFill>
              </a:rPr>
              <a:t>prendre</a:t>
            </a:r>
            <a:r>
              <a:rPr lang="fr-FR" sz="3200" dirty="0"/>
              <a:t>	</a:t>
            </a: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fr-FR" sz="3200" dirty="0"/>
              <a:t>Je 	 		</a:t>
            </a:r>
            <a:r>
              <a:rPr lang="fr-FR" sz="3500" dirty="0">
                <a:solidFill>
                  <a:schemeClr val="accent6">
                    <a:lumMod val="50000"/>
                  </a:schemeClr>
                </a:solidFill>
              </a:rPr>
              <a:t>prend</a:t>
            </a:r>
            <a:r>
              <a:rPr lang="fr-FR" sz="3500" dirty="0">
                <a:solidFill>
                  <a:schemeClr val="accent2"/>
                </a:solidFill>
              </a:rPr>
              <a:t>s</a:t>
            </a:r>
            <a:endParaRPr lang="fr-FR" sz="3200" dirty="0">
              <a:solidFill>
                <a:schemeClr val="accent2"/>
              </a:solidFill>
            </a:endParaRP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fr-FR" sz="3200" dirty="0"/>
              <a:t>Tu  			</a:t>
            </a:r>
            <a:r>
              <a:rPr lang="fr-FR" sz="3500" dirty="0">
                <a:solidFill>
                  <a:schemeClr val="accent6">
                    <a:lumMod val="50000"/>
                  </a:schemeClr>
                </a:solidFill>
              </a:rPr>
              <a:t>prend</a:t>
            </a:r>
            <a:r>
              <a:rPr lang="fr-FR" sz="3500" dirty="0">
                <a:solidFill>
                  <a:schemeClr val="accent2"/>
                </a:solidFill>
              </a:rPr>
              <a:t>s</a:t>
            </a:r>
            <a:endParaRPr lang="fr-FR" sz="3200" dirty="0">
              <a:solidFill>
                <a:schemeClr val="accent2"/>
              </a:solidFill>
            </a:endParaRP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fr-FR" sz="3200" dirty="0"/>
              <a:t>Il/elle/on  		</a:t>
            </a:r>
            <a:r>
              <a:rPr lang="fr-FR" sz="3500" dirty="0">
                <a:solidFill>
                  <a:schemeClr val="accent6">
                    <a:lumMod val="50000"/>
                  </a:schemeClr>
                </a:solidFill>
              </a:rPr>
              <a:t>prend</a:t>
            </a:r>
            <a:endParaRPr lang="fr-FR" sz="3200" dirty="0">
              <a:solidFill>
                <a:schemeClr val="accent6">
                  <a:lumMod val="50000"/>
                </a:schemeClr>
              </a:solidFill>
            </a:endParaRP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fr-FR" sz="3200" dirty="0"/>
              <a:t>Nous  		</a:t>
            </a:r>
            <a:r>
              <a:rPr lang="fr-FR" sz="3500" dirty="0">
                <a:solidFill>
                  <a:schemeClr val="accent6">
                    <a:lumMod val="50000"/>
                  </a:schemeClr>
                </a:solidFill>
              </a:rPr>
              <a:t>pren</a:t>
            </a:r>
            <a:r>
              <a:rPr lang="fr-FR" sz="3500" dirty="0">
                <a:solidFill>
                  <a:schemeClr val="accent2"/>
                </a:solidFill>
              </a:rPr>
              <a:t>ons</a:t>
            </a:r>
            <a:endParaRPr lang="fr-FR" sz="3200" dirty="0">
              <a:solidFill>
                <a:schemeClr val="accent2"/>
              </a:solidFill>
            </a:endParaRP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fr-FR" sz="3200" dirty="0"/>
              <a:t>Vous  		</a:t>
            </a:r>
            <a:r>
              <a:rPr lang="fr-FR" sz="3500" dirty="0">
                <a:solidFill>
                  <a:schemeClr val="accent6">
                    <a:lumMod val="50000"/>
                  </a:schemeClr>
                </a:solidFill>
              </a:rPr>
              <a:t>pren</a:t>
            </a:r>
            <a:r>
              <a:rPr lang="fr-FR" sz="3500" dirty="0">
                <a:solidFill>
                  <a:schemeClr val="accent2"/>
                </a:solidFill>
              </a:rPr>
              <a:t>ez</a:t>
            </a:r>
            <a:endParaRPr lang="fr-FR" sz="3200" dirty="0">
              <a:solidFill>
                <a:schemeClr val="accent2"/>
              </a:solidFill>
            </a:endParaRP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fr-FR" sz="3200" dirty="0"/>
              <a:t>Ils/elles  		</a:t>
            </a:r>
            <a:r>
              <a:rPr lang="fr-FR" sz="3900" dirty="0">
                <a:solidFill>
                  <a:schemeClr val="accent6">
                    <a:lumMod val="50000"/>
                  </a:schemeClr>
                </a:solidFill>
              </a:rPr>
              <a:t>pre</a:t>
            </a:r>
            <a:r>
              <a:rPr lang="fr-FR" sz="3900" dirty="0">
                <a:solidFill>
                  <a:srgbClr val="C00000"/>
                </a:solidFill>
              </a:rPr>
              <a:t>nn</a:t>
            </a:r>
            <a:r>
              <a:rPr lang="fr-FR" sz="3900" dirty="0">
                <a:solidFill>
                  <a:schemeClr val="accent2"/>
                </a:solidFill>
              </a:rPr>
              <a:t>ent</a:t>
            </a:r>
            <a:endParaRPr lang="fr-FR" sz="3200" dirty="0">
              <a:solidFill>
                <a:schemeClr val="accent2"/>
              </a:solidFill>
            </a:endParaRPr>
          </a:p>
          <a:p>
            <a:pPr>
              <a:lnSpc>
                <a:spcPct val="150000"/>
              </a:lnSpc>
            </a:pPr>
            <a:endParaRPr lang="fr-FR" sz="3200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84858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23B4CCC-0654-4E6B-86C6-7A83B0FDA5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La leçon : </a:t>
            </a:r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4AA8EF7A-A9B7-4B2B-AFB6-AEB4066EFCA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968320" y="1637735"/>
            <a:ext cx="1963498" cy="1963498"/>
          </a:xfrm>
          <a:prstGeom prst="rect">
            <a:avLst/>
          </a:prstGeom>
        </p:spPr>
      </p:pic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624FE3F7-8FE0-4B52-BBEB-EC3BB9E29E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7132575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Entrainement rapidité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197634" cy="83131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800" dirty="0"/>
              <a:t>tu</a:t>
            </a:r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>
          <a:xfrm>
            <a:off x="6004107" y="678792"/>
            <a:ext cx="2097496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4800" dirty="0"/>
              <a:t>dire</a:t>
            </a:r>
          </a:p>
        </p:txBody>
      </p:sp>
      <p:sp>
        <p:nvSpPr>
          <p:cNvPr id="5" name="Espace réservé du contenu 2"/>
          <p:cNvSpPr txBox="1">
            <a:spLocks/>
          </p:cNvSpPr>
          <p:nvPr/>
        </p:nvSpPr>
        <p:spPr>
          <a:xfrm>
            <a:off x="1749265" y="1860778"/>
            <a:ext cx="1652315" cy="10416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dis</a:t>
            </a:r>
          </a:p>
        </p:txBody>
      </p:sp>
      <p:sp>
        <p:nvSpPr>
          <p:cNvPr id="6" name="Espace réservé du contenu 2"/>
          <p:cNvSpPr txBox="1">
            <a:spLocks/>
          </p:cNvSpPr>
          <p:nvPr/>
        </p:nvSpPr>
        <p:spPr>
          <a:xfrm>
            <a:off x="838200" y="2791139"/>
            <a:ext cx="1456426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nous</a:t>
            </a:r>
          </a:p>
        </p:txBody>
      </p:sp>
      <p:sp>
        <p:nvSpPr>
          <p:cNvPr id="7" name="Espace réservé du contenu 2"/>
          <p:cNvSpPr txBox="1">
            <a:spLocks/>
          </p:cNvSpPr>
          <p:nvPr/>
        </p:nvSpPr>
        <p:spPr>
          <a:xfrm>
            <a:off x="2345300" y="2849822"/>
            <a:ext cx="2182745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disons</a:t>
            </a:r>
          </a:p>
        </p:txBody>
      </p:sp>
      <p:sp>
        <p:nvSpPr>
          <p:cNvPr id="8" name="Espace réservé du contenu 2"/>
          <p:cNvSpPr txBox="1">
            <a:spLocks/>
          </p:cNvSpPr>
          <p:nvPr/>
        </p:nvSpPr>
        <p:spPr>
          <a:xfrm>
            <a:off x="838200" y="3751845"/>
            <a:ext cx="1197634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je</a:t>
            </a:r>
          </a:p>
        </p:txBody>
      </p:sp>
      <p:sp>
        <p:nvSpPr>
          <p:cNvPr id="9" name="Espace réservé du contenu 2"/>
          <p:cNvSpPr txBox="1">
            <a:spLocks/>
          </p:cNvSpPr>
          <p:nvPr/>
        </p:nvSpPr>
        <p:spPr>
          <a:xfrm>
            <a:off x="1849663" y="3768154"/>
            <a:ext cx="1477690" cy="9020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dis</a:t>
            </a:r>
          </a:p>
        </p:txBody>
      </p:sp>
      <p:sp>
        <p:nvSpPr>
          <p:cNvPr id="10" name="Espace réservé du contenu 2"/>
          <p:cNvSpPr txBox="1">
            <a:spLocks/>
          </p:cNvSpPr>
          <p:nvPr/>
        </p:nvSpPr>
        <p:spPr>
          <a:xfrm>
            <a:off x="857601" y="4694704"/>
            <a:ext cx="1197634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ils</a:t>
            </a:r>
          </a:p>
        </p:txBody>
      </p:sp>
      <p:sp>
        <p:nvSpPr>
          <p:cNvPr id="11" name="Espace réservé du contenu 2"/>
          <p:cNvSpPr txBox="1">
            <a:spLocks/>
          </p:cNvSpPr>
          <p:nvPr/>
        </p:nvSpPr>
        <p:spPr>
          <a:xfrm>
            <a:off x="2083271" y="4611494"/>
            <a:ext cx="2182744" cy="8029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disent</a:t>
            </a:r>
          </a:p>
        </p:txBody>
      </p:sp>
      <p:sp>
        <p:nvSpPr>
          <p:cNvPr id="12" name="Espace réservé du contenu 2"/>
          <p:cNvSpPr txBox="1">
            <a:spLocks/>
          </p:cNvSpPr>
          <p:nvPr/>
        </p:nvSpPr>
        <p:spPr>
          <a:xfrm>
            <a:off x="816216" y="5627283"/>
            <a:ext cx="1197634" cy="831311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vous</a:t>
            </a:r>
          </a:p>
        </p:txBody>
      </p:sp>
      <p:sp>
        <p:nvSpPr>
          <p:cNvPr id="13" name="Espace réservé du contenu 2"/>
          <p:cNvSpPr txBox="1">
            <a:spLocks/>
          </p:cNvSpPr>
          <p:nvPr/>
        </p:nvSpPr>
        <p:spPr>
          <a:xfrm>
            <a:off x="2166256" y="5523519"/>
            <a:ext cx="1923859" cy="9169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dites</a:t>
            </a:r>
          </a:p>
        </p:txBody>
      </p:sp>
      <p:sp>
        <p:nvSpPr>
          <p:cNvPr id="14" name="Espace réservé du contenu 2"/>
          <p:cNvSpPr txBox="1">
            <a:spLocks/>
          </p:cNvSpPr>
          <p:nvPr/>
        </p:nvSpPr>
        <p:spPr>
          <a:xfrm>
            <a:off x="5054720" y="1926020"/>
            <a:ext cx="1197634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ils</a:t>
            </a:r>
          </a:p>
        </p:txBody>
      </p:sp>
      <p:sp>
        <p:nvSpPr>
          <p:cNvPr id="15" name="Espace réservé du contenu 2"/>
          <p:cNvSpPr txBox="1">
            <a:spLocks/>
          </p:cNvSpPr>
          <p:nvPr/>
        </p:nvSpPr>
        <p:spPr>
          <a:xfrm>
            <a:off x="5989063" y="2004355"/>
            <a:ext cx="1795799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disent</a:t>
            </a:r>
          </a:p>
        </p:txBody>
      </p:sp>
      <p:sp>
        <p:nvSpPr>
          <p:cNvPr id="16" name="Espace réservé du contenu 2"/>
          <p:cNvSpPr txBox="1">
            <a:spLocks/>
          </p:cNvSpPr>
          <p:nvPr/>
        </p:nvSpPr>
        <p:spPr>
          <a:xfrm>
            <a:off x="5183037" y="3072478"/>
            <a:ext cx="1197634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je</a:t>
            </a:r>
          </a:p>
        </p:txBody>
      </p:sp>
      <p:sp>
        <p:nvSpPr>
          <p:cNvPr id="17" name="Espace réservé du contenu 2"/>
          <p:cNvSpPr txBox="1">
            <a:spLocks/>
          </p:cNvSpPr>
          <p:nvPr/>
        </p:nvSpPr>
        <p:spPr>
          <a:xfrm>
            <a:off x="6204090" y="3110908"/>
            <a:ext cx="1365746" cy="9122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dis</a:t>
            </a:r>
          </a:p>
        </p:txBody>
      </p:sp>
      <p:sp>
        <p:nvSpPr>
          <p:cNvPr id="18" name="Espace réservé du contenu 2"/>
          <p:cNvSpPr txBox="1">
            <a:spLocks/>
          </p:cNvSpPr>
          <p:nvPr/>
        </p:nvSpPr>
        <p:spPr>
          <a:xfrm>
            <a:off x="5282960" y="5625395"/>
            <a:ext cx="1279585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je </a:t>
            </a:r>
          </a:p>
        </p:txBody>
      </p:sp>
      <p:sp>
        <p:nvSpPr>
          <p:cNvPr id="19" name="Espace réservé du contenu 2"/>
          <p:cNvSpPr txBox="1">
            <a:spLocks/>
          </p:cNvSpPr>
          <p:nvPr/>
        </p:nvSpPr>
        <p:spPr>
          <a:xfrm>
            <a:off x="6380671" y="4391054"/>
            <a:ext cx="2036216" cy="8205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dites</a:t>
            </a:r>
          </a:p>
        </p:txBody>
      </p:sp>
      <p:sp>
        <p:nvSpPr>
          <p:cNvPr id="20" name="Espace réservé du contenu 2"/>
          <p:cNvSpPr txBox="1">
            <a:spLocks/>
          </p:cNvSpPr>
          <p:nvPr/>
        </p:nvSpPr>
        <p:spPr>
          <a:xfrm>
            <a:off x="5106420" y="4355875"/>
            <a:ext cx="1279585" cy="83131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vous </a:t>
            </a:r>
          </a:p>
        </p:txBody>
      </p:sp>
      <p:sp>
        <p:nvSpPr>
          <p:cNvPr id="21" name="Espace réservé du contenu 2"/>
          <p:cNvSpPr txBox="1">
            <a:spLocks/>
          </p:cNvSpPr>
          <p:nvPr/>
        </p:nvSpPr>
        <p:spPr>
          <a:xfrm>
            <a:off x="6177383" y="5603104"/>
            <a:ext cx="1466879" cy="8897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dis 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C54762A5-FF08-464D-8527-B17F0246E8F6}"/>
              </a:ext>
            </a:extLst>
          </p:cNvPr>
          <p:cNvSpPr txBox="1">
            <a:spLocks/>
          </p:cNvSpPr>
          <p:nvPr/>
        </p:nvSpPr>
        <p:spPr>
          <a:xfrm>
            <a:off x="8633603" y="1033120"/>
            <a:ext cx="1279585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tu 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DD54AEF2-AE44-464A-99E7-BDD5BFA6B92C}"/>
              </a:ext>
            </a:extLst>
          </p:cNvPr>
          <p:cNvSpPr txBox="1">
            <a:spLocks/>
          </p:cNvSpPr>
          <p:nvPr/>
        </p:nvSpPr>
        <p:spPr>
          <a:xfrm>
            <a:off x="9542215" y="1046308"/>
            <a:ext cx="1500684" cy="9122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dis </a:t>
            </a: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E6D98CFC-24A7-41AB-AF11-F64A1ABB6AE3}"/>
              </a:ext>
            </a:extLst>
          </p:cNvPr>
          <p:cNvSpPr txBox="1">
            <a:spLocks/>
          </p:cNvSpPr>
          <p:nvPr/>
        </p:nvSpPr>
        <p:spPr>
          <a:xfrm>
            <a:off x="8622799" y="2317025"/>
            <a:ext cx="1279585" cy="83131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vous </a:t>
            </a:r>
          </a:p>
        </p:txBody>
      </p:sp>
      <p:sp>
        <p:nvSpPr>
          <p:cNvPr id="26" name="Espace réservé du contenu 2">
            <a:extLst>
              <a:ext uri="{FF2B5EF4-FFF2-40B4-BE49-F238E27FC236}">
                <a16:creationId xmlns:a16="http://schemas.microsoft.com/office/drawing/2014/main" id="{ABF1589E-61F5-472B-9D97-46B286E9F56F}"/>
              </a:ext>
            </a:extLst>
          </p:cNvPr>
          <p:cNvSpPr txBox="1">
            <a:spLocks/>
          </p:cNvSpPr>
          <p:nvPr/>
        </p:nvSpPr>
        <p:spPr>
          <a:xfrm>
            <a:off x="9772413" y="3366508"/>
            <a:ext cx="1448632" cy="9122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dit </a:t>
            </a:r>
          </a:p>
        </p:txBody>
      </p:sp>
      <p:sp>
        <p:nvSpPr>
          <p:cNvPr id="27" name="Espace réservé du contenu 2">
            <a:extLst>
              <a:ext uri="{FF2B5EF4-FFF2-40B4-BE49-F238E27FC236}">
                <a16:creationId xmlns:a16="http://schemas.microsoft.com/office/drawing/2014/main" id="{42809B2F-949C-4506-9770-8E61CAF0694A}"/>
              </a:ext>
            </a:extLst>
          </p:cNvPr>
          <p:cNvSpPr txBox="1">
            <a:spLocks/>
          </p:cNvSpPr>
          <p:nvPr/>
        </p:nvSpPr>
        <p:spPr>
          <a:xfrm>
            <a:off x="8703787" y="3367454"/>
            <a:ext cx="1279585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elle </a:t>
            </a:r>
          </a:p>
        </p:txBody>
      </p:sp>
      <p:sp>
        <p:nvSpPr>
          <p:cNvPr id="28" name="Espace réservé du contenu 2">
            <a:extLst>
              <a:ext uri="{FF2B5EF4-FFF2-40B4-BE49-F238E27FC236}">
                <a16:creationId xmlns:a16="http://schemas.microsoft.com/office/drawing/2014/main" id="{509A160E-FC59-4C82-A2AB-7B2E58939050}"/>
              </a:ext>
            </a:extLst>
          </p:cNvPr>
          <p:cNvSpPr txBox="1">
            <a:spLocks/>
          </p:cNvSpPr>
          <p:nvPr/>
        </p:nvSpPr>
        <p:spPr>
          <a:xfrm>
            <a:off x="10000962" y="2335003"/>
            <a:ext cx="1797432" cy="9122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dites </a:t>
            </a:r>
          </a:p>
        </p:txBody>
      </p:sp>
      <p:sp>
        <p:nvSpPr>
          <p:cNvPr id="29" name="Espace réservé du contenu 2">
            <a:extLst>
              <a:ext uri="{FF2B5EF4-FFF2-40B4-BE49-F238E27FC236}">
                <a16:creationId xmlns:a16="http://schemas.microsoft.com/office/drawing/2014/main" id="{45581386-55E2-4168-A9A7-0AD72A3A4596}"/>
              </a:ext>
            </a:extLst>
          </p:cNvPr>
          <p:cNvSpPr txBox="1">
            <a:spLocks/>
          </p:cNvSpPr>
          <p:nvPr/>
        </p:nvSpPr>
        <p:spPr>
          <a:xfrm>
            <a:off x="8829144" y="4410206"/>
            <a:ext cx="1279585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ils </a:t>
            </a:r>
          </a:p>
        </p:txBody>
      </p:sp>
      <p:sp>
        <p:nvSpPr>
          <p:cNvPr id="30" name="Espace réservé du contenu 2">
            <a:extLst>
              <a:ext uri="{FF2B5EF4-FFF2-40B4-BE49-F238E27FC236}">
                <a16:creationId xmlns:a16="http://schemas.microsoft.com/office/drawing/2014/main" id="{F1D7FAB0-B7F1-4EB1-A664-5989654F1CA8}"/>
              </a:ext>
            </a:extLst>
          </p:cNvPr>
          <p:cNvSpPr txBox="1">
            <a:spLocks/>
          </p:cNvSpPr>
          <p:nvPr/>
        </p:nvSpPr>
        <p:spPr>
          <a:xfrm>
            <a:off x="9691138" y="4522214"/>
            <a:ext cx="2009762" cy="9815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disent </a:t>
            </a:r>
          </a:p>
        </p:txBody>
      </p:sp>
      <p:sp>
        <p:nvSpPr>
          <p:cNvPr id="31" name="Espace réservé du contenu 2">
            <a:extLst>
              <a:ext uri="{FF2B5EF4-FFF2-40B4-BE49-F238E27FC236}">
                <a16:creationId xmlns:a16="http://schemas.microsoft.com/office/drawing/2014/main" id="{E4D7B5FF-AAEC-4272-BF0A-9B448F44B18C}"/>
              </a:ext>
            </a:extLst>
          </p:cNvPr>
          <p:cNvSpPr txBox="1">
            <a:spLocks/>
          </p:cNvSpPr>
          <p:nvPr/>
        </p:nvSpPr>
        <p:spPr>
          <a:xfrm>
            <a:off x="8829143" y="5409224"/>
            <a:ext cx="1279585" cy="831311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nous </a:t>
            </a:r>
          </a:p>
        </p:txBody>
      </p:sp>
      <p:sp>
        <p:nvSpPr>
          <p:cNvPr id="32" name="Espace réservé du contenu 2">
            <a:extLst>
              <a:ext uri="{FF2B5EF4-FFF2-40B4-BE49-F238E27FC236}">
                <a16:creationId xmlns:a16="http://schemas.microsoft.com/office/drawing/2014/main" id="{96568CC5-119A-497A-9424-BCB42732E1B9}"/>
              </a:ext>
            </a:extLst>
          </p:cNvPr>
          <p:cNvSpPr txBox="1">
            <a:spLocks/>
          </p:cNvSpPr>
          <p:nvPr/>
        </p:nvSpPr>
        <p:spPr>
          <a:xfrm>
            <a:off x="10025744" y="5320926"/>
            <a:ext cx="2009762" cy="9815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disons </a:t>
            </a:r>
          </a:p>
        </p:txBody>
      </p:sp>
    </p:spTree>
    <p:extLst>
      <p:ext uri="{BB962C8B-B14F-4D97-AF65-F5344CB8AC3E}">
        <p14:creationId xmlns:p14="http://schemas.microsoft.com/office/powerpoint/2010/main" val="3098057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F906DB3-3603-4E80-A2AB-E96C78BA25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Exercices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C6710C3-A81F-40A3-8C15-E9CCFAADFB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868526" cy="4351338"/>
          </a:xfrm>
        </p:spPr>
        <p:txBody>
          <a:bodyPr/>
          <a:lstStyle/>
          <a:p>
            <a:pPr marL="0" indent="0">
              <a:lnSpc>
                <a:spcPct val="16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Vous allez avoir des exercices.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Avant de vous les distribuer, nous allons lire les consignes ensemble. </a:t>
            </a:r>
          </a:p>
          <a:p>
            <a:pPr marL="0" indent="0">
              <a:lnSpc>
                <a:spcPct val="160000"/>
              </a:lnSpc>
              <a:buNone/>
            </a:pPr>
            <a:endParaRPr 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54E0002-D414-41B8-9E48-0CECA32140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1A27939-CD10-4ED3-A9AC-A4B5A1040E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35076" y="542424"/>
            <a:ext cx="1579145" cy="1579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3760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09F3344-7B65-48F8-89F4-18BDDFE4C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A8865BD-1778-4508-88C7-8DED3039BA81}"/>
              </a:ext>
            </a:extLst>
          </p:cNvPr>
          <p:cNvSpPr txBox="1"/>
          <p:nvPr/>
        </p:nvSpPr>
        <p:spPr>
          <a:xfrm>
            <a:off x="954078" y="3898231"/>
            <a:ext cx="91359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Que devez vous faire ?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B1AC2C55-E5D4-406E-9441-1E6202B31BE7}"/>
              </a:ext>
            </a:extLst>
          </p:cNvPr>
          <p:cNvSpPr txBox="1">
            <a:spLocks/>
          </p:cNvSpPr>
          <p:nvPr/>
        </p:nvSpPr>
        <p:spPr>
          <a:xfrm>
            <a:off x="954078" y="472724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Comment faire pour réussir ce travail ?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64DFE2A-1794-452E-BF72-6B1ED609DC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3527" y="3989624"/>
            <a:ext cx="384081" cy="6462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267E0AF-09A1-4EEC-A612-F3A0AEB102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5881" y="4964279"/>
            <a:ext cx="384081" cy="646232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19046A53-2EC0-438A-AA34-F582F551B6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5262" y="961910"/>
            <a:ext cx="8659625" cy="2467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1671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802B70-5032-4875-9A99-FDBD9549AF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Exercice de rappel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AC1B4CF-BC19-4EF6-8B4B-C4F8AC89BF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Je vous dicte les mots de la semaine.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8FE813EF-3129-4CB1-BFF8-5555FD2A45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3397335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09F3344-7B65-48F8-89F4-18BDDFE4C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A8865BD-1778-4508-88C7-8DED3039BA81}"/>
              </a:ext>
            </a:extLst>
          </p:cNvPr>
          <p:cNvSpPr txBox="1"/>
          <p:nvPr/>
        </p:nvSpPr>
        <p:spPr>
          <a:xfrm>
            <a:off x="954078" y="3898231"/>
            <a:ext cx="91359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Que devez vous faire ?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B1AC2C55-E5D4-406E-9441-1E6202B31BE7}"/>
              </a:ext>
            </a:extLst>
          </p:cNvPr>
          <p:cNvSpPr txBox="1">
            <a:spLocks/>
          </p:cNvSpPr>
          <p:nvPr/>
        </p:nvSpPr>
        <p:spPr>
          <a:xfrm>
            <a:off x="954078" y="472724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Comment faire pour réussir ce travail ?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64DFE2A-1794-452E-BF72-6B1ED609DC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3527" y="3989624"/>
            <a:ext cx="384081" cy="6462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267E0AF-09A1-4EEC-A612-F3A0AEB102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5881" y="4964279"/>
            <a:ext cx="384081" cy="646232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F4840C9C-236A-4432-BD23-7967D94168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5783" y="537396"/>
            <a:ext cx="7746419" cy="3452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592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09F3344-7B65-48F8-89F4-18BDDFE4C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A8865BD-1778-4508-88C7-8DED3039BA81}"/>
              </a:ext>
            </a:extLst>
          </p:cNvPr>
          <p:cNvSpPr txBox="1"/>
          <p:nvPr/>
        </p:nvSpPr>
        <p:spPr>
          <a:xfrm>
            <a:off x="954078" y="3898231"/>
            <a:ext cx="91359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Que devez vous faire ?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B1AC2C55-E5D4-406E-9441-1E6202B31BE7}"/>
              </a:ext>
            </a:extLst>
          </p:cNvPr>
          <p:cNvSpPr txBox="1">
            <a:spLocks/>
          </p:cNvSpPr>
          <p:nvPr/>
        </p:nvSpPr>
        <p:spPr>
          <a:xfrm>
            <a:off x="954078" y="472724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Comment faire pour réussir ce travail ?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64DFE2A-1794-452E-BF72-6B1ED609DC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3527" y="3989624"/>
            <a:ext cx="384081" cy="6462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267E0AF-09A1-4EEC-A612-F3A0AEB102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5881" y="4964279"/>
            <a:ext cx="384081" cy="646232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E1A00AAB-A0C8-462B-AB92-8BB321B589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2562" y="379145"/>
            <a:ext cx="7059010" cy="3610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602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925E731-7A66-44CA-B0D0-8EA10C6701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Je vous lis la suite de l’histoire.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99E0312-C9CD-4ECD-8646-1E64A8411D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62A9D76-7993-42C9-B103-1C466394B5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196674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6151E-5B50-44B7-8948-E5EC6B2A81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Bilan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0596420-1370-4961-9EA7-E626A84AA5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4813" y="1505350"/>
            <a:ext cx="10515600" cy="788882"/>
          </a:xfrm>
        </p:spPr>
        <p:txBody>
          <a:bodyPr/>
          <a:lstStyle/>
          <a:p>
            <a:r>
              <a:rPr lang="fr-FR" dirty="0"/>
              <a:t>Qu’avons-nous appris ?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084306E-5AD1-4B9C-8284-2651BE7E4C8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6930" y="1304135"/>
            <a:ext cx="390210" cy="656427"/>
          </a:xfrm>
          <a:prstGeom prst="rect">
            <a:avLst/>
          </a:prstGeom>
        </p:spPr>
      </p:pic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4C577B58-FC40-40B1-AA80-752BDA1802BA}"/>
              </a:ext>
            </a:extLst>
          </p:cNvPr>
          <p:cNvSpPr txBox="1">
            <a:spLocks/>
          </p:cNvSpPr>
          <p:nvPr/>
        </p:nvSpPr>
        <p:spPr>
          <a:xfrm>
            <a:off x="338667" y="2519680"/>
            <a:ext cx="11507893" cy="37727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60000"/>
              </a:lnSpc>
            </a:pPr>
            <a:endParaRPr lang="fr-FR" sz="3200" dirty="0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DF05E6D9-ABE4-4A5E-A8A1-EC01869A3A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1468997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1E61A0-2490-4183-822F-9E9FCC12EE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La prochaine fois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4F4DA87-D3F0-4047-A099-D4D353E281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9186" y="2242079"/>
            <a:ext cx="10515600" cy="237384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Nous travaillerons encore en conjugaison.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33EB82D-8301-4D1D-A4BC-C94D5834F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E46BE2A-6A8D-48F2-B9AD-2B3912DC322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82150" y="470429"/>
            <a:ext cx="1771650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654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692713-694F-455D-B898-645DE92D8E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Devoirs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300D477-FC8F-4B00-8EF2-2535664DC2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847473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fr-FR" sz="3600" dirty="0"/>
              <a:t>Relire le texte à haute voix.</a:t>
            </a:r>
          </a:p>
          <a:p>
            <a:pPr>
              <a:lnSpc>
                <a:spcPct val="150000"/>
              </a:lnSpc>
            </a:pPr>
            <a:r>
              <a:rPr lang="fr-FR" sz="3600" dirty="0"/>
              <a:t>Copier les mots de la semaine.</a:t>
            </a:r>
          </a:p>
          <a:p>
            <a:pPr marL="0" indent="0">
              <a:lnSpc>
                <a:spcPct val="150000"/>
              </a:lnSpc>
              <a:buNone/>
            </a:pPr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E9E74B0-A8A0-4461-802E-B0BDA1CC94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E0303FA-F7A4-4380-B965-7009C54F9F1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81124" y="666196"/>
            <a:ext cx="1761897" cy="1761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642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807" y="117079"/>
            <a:ext cx="10515600" cy="954828"/>
          </a:xfrm>
        </p:spPr>
        <p:txBody>
          <a:bodyPr>
            <a:normAutofit/>
          </a:bodyPr>
          <a:lstStyle/>
          <a:p>
            <a:r>
              <a:rPr lang="fr-FR" sz="3200" dirty="0"/>
              <a:t>Lecture mots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90742" y="978274"/>
            <a:ext cx="2701566" cy="713038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exploration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22541" y="1051489"/>
            <a:ext cx="2298625" cy="90892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aventure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2970986" y="1282962"/>
            <a:ext cx="2403653" cy="9114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400" dirty="0">
                <a:latin typeface="Agency FB" panose="020B0503020202020204" pitchFamily="34" charset="0"/>
                <a:cs typeface="Arial" panose="020B0604020202020204" pitchFamily="34" charset="0"/>
              </a:rPr>
              <a:t>endosser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589458" y="1966626"/>
            <a:ext cx="2403654" cy="841084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hnschrift" panose="020B0502040204020203" pitchFamily="34" charset="0"/>
                <a:cs typeface="Arial" panose="020B0604020202020204" pitchFamily="34" charset="0"/>
              </a:rPr>
              <a:t>magistral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6048528" y="2493831"/>
            <a:ext cx="2002109" cy="70263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trésor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9472894" y="837375"/>
            <a:ext cx="2203779" cy="786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800" b="1" dirty="0">
                <a:solidFill>
                  <a:schemeClr val="accent6">
                    <a:lumMod val="75000"/>
                  </a:schemeClr>
                </a:solidFill>
                <a:latin typeface="CrayonL" panose="00000500000000000000" pitchFamily="2" charset="0"/>
                <a:cs typeface="Arial" panose="020B0604020202020204" pitchFamily="34" charset="0"/>
              </a:rPr>
              <a:t>sauf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7222948" y="1602298"/>
            <a:ext cx="2107867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Bauhaus 93" panose="04030905020B02020C02" pitchFamily="82" charset="0"/>
                <a:cs typeface="Arial" panose="020B0604020202020204" pitchFamily="34" charset="0"/>
              </a:rPr>
              <a:t>gagner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265261" y="2969509"/>
            <a:ext cx="3705397" cy="10822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cimetière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3836213" y="3216708"/>
            <a:ext cx="2828010" cy="109354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moment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6557218" y="3388104"/>
            <a:ext cx="2773597" cy="9366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800" dirty="0">
                <a:latin typeface="Blackadder ITC" panose="04020505051007020D02" pitchFamily="82" charset="0"/>
                <a:cs typeface="Arial" panose="020B0604020202020204" pitchFamily="34" charset="0"/>
              </a:rPr>
              <a:t>sapristi</a:t>
            </a:r>
            <a:endParaRPr lang="fr-FR" sz="4400" dirty="0">
              <a:latin typeface="Blackadder ITC" panose="04020505051007020D02" pitchFamily="82" charset="0"/>
              <a:cs typeface="Arial" panose="020B0604020202020204" pitchFamily="34" charset="0"/>
            </a:endParaRP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1228721" y="4091385"/>
            <a:ext cx="3884338" cy="838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mourir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3836213" y="5201768"/>
            <a:ext cx="2646154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farouche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6462035" y="4531720"/>
            <a:ext cx="3535129" cy="1000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Il enviait.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6796448" y="5541283"/>
            <a:ext cx="3535130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000" dirty="0">
                <a:solidFill>
                  <a:srgbClr val="CC0000"/>
                </a:solidFill>
                <a:latin typeface="AvenirNext LT Pro Regular" panose="020B0504020202020204" pitchFamily="34" charset="0"/>
                <a:cs typeface="Arial" panose="020B0604020202020204" pitchFamily="34" charset="0"/>
              </a:rPr>
              <a:t>prévenir</a:t>
            </a:r>
          </a:p>
        </p:txBody>
      </p:sp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0AA308BE-C5A2-406C-AF7A-D18047BAB5DA}"/>
              </a:ext>
            </a:extLst>
          </p:cNvPr>
          <p:cNvSpPr txBox="1">
            <a:spLocks/>
          </p:cNvSpPr>
          <p:nvPr/>
        </p:nvSpPr>
        <p:spPr>
          <a:xfrm>
            <a:off x="9468705" y="3488502"/>
            <a:ext cx="2133837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dérober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51F33A2B-4316-4A8D-A459-7D6C57B84341}"/>
              </a:ext>
            </a:extLst>
          </p:cNvPr>
          <p:cNvSpPr txBox="1">
            <a:spLocks/>
          </p:cNvSpPr>
          <p:nvPr/>
        </p:nvSpPr>
        <p:spPr>
          <a:xfrm>
            <a:off x="321416" y="5008961"/>
            <a:ext cx="3535129" cy="1024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à voix basse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4E9CDF7-19C4-462B-AA0F-FE8C2BAE70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224D0CB1-AD0A-4B2F-861D-93B51C7387E6}"/>
              </a:ext>
            </a:extLst>
          </p:cNvPr>
          <p:cNvSpPr txBox="1">
            <a:spLocks/>
          </p:cNvSpPr>
          <p:nvPr/>
        </p:nvSpPr>
        <p:spPr>
          <a:xfrm>
            <a:off x="3443455" y="2189554"/>
            <a:ext cx="2908300" cy="9837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balade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977D5F13-8D8B-4435-BD14-B498F969C5B9}"/>
              </a:ext>
            </a:extLst>
          </p:cNvPr>
          <p:cNvSpPr txBox="1">
            <a:spLocks/>
          </p:cNvSpPr>
          <p:nvPr/>
        </p:nvSpPr>
        <p:spPr>
          <a:xfrm>
            <a:off x="1860422" y="5886937"/>
            <a:ext cx="3432008" cy="8410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langue</a:t>
            </a: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66420127-5943-4165-BDFA-0ABB5C91AF2D}"/>
              </a:ext>
            </a:extLst>
          </p:cNvPr>
          <p:cNvSpPr txBox="1">
            <a:spLocks/>
          </p:cNvSpPr>
          <p:nvPr/>
        </p:nvSpPr>
        <p:spPr>
          <a:xfrm>
            <a:off x="8566332" y="2493831"/>
            <a:ext cx="3067050" cy="1038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fleuve</a:t>
            </a:r>
          </a:p>
        </p:txBody>
      </p:sp>
      <p:sp>
        <p:nvSpPr>
          <p:cNvPr id="26" name="Espace réservé du contenu 2">
            <a:extLst>
              <a:ext uri="{FF2B5EF4-FFF2-40B4-BE49-F238E27FC236}">
                <a16:creationId xmlns:a16="http://schemas.microsoft.com/office/drawing/2014/main" id="{5E1489C7-875F-4AF0-BFAE-EE9286812561}"/>
              </a:ext>
            </a:extLst>
          </p:cNvPr>
          <p:cNvSpPr txBox="1">
            <a:spLocks/>
          </p:cNvSpPr>
          <p:nvPr/>
        </p:nvSpPr>
        <p:spPr>
          <a:xfrm>
            <a:off x="9108190" y="4554523"/>
            <a:ext cx="3535130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b="1" dirty="0">
                <a:solidFill>
                  <a:srgbClr val="CC0000"/>
                </a:solidFill>
                <a:latin typeface="CrayonL" panose="00000500000000000000" pitchFamily="2" charset="0"/>
                <a:cs typeface="Arial" panose="020B0604020202020204" pitchFamily="34" charset="0"/>
              </a:rPr>
              <a:t>compagnie</a:t>
            </a:r>
          </a:p>
        </p:txBody>
      </p:sp>
    </p:spTree>
    <p:extLst>
      <p:ext uri="{BB962C8B-B14F-4D97-AF65-F5344CB8AC3E}">
        <p14:creationId xmlns:p14="http://schemas.microsoft.com/office/powerpoint/2010/main" val="3804276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807" y="117079"/>
            <a:ext cx="10515600" cy="954828"/>
          </a:xfrm>
        </p:spPr>
        <p:txBody>
          <a:bodyPr>
            <a:normAutofit/>
          </a:bodyPr>
          <a:lstStyle/>
          <a:p>
            <a:r>
              <a:rPr lang="fr-FR" sz="3200" dirty="0"/>
              <a:t>Lecture mots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7878" y="1314903"/>
            <a:ext cx="1908509" cy="7130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mentir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22541" y="1051489"/>
            <a:ext cx="1961145" cy="9089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cela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2565402" y="1566107"/>
            <a:ext cx="2107866" cy="91149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latin typeface="Agency FB" panose="020B0503020202020204" pitchFamily="34" charset="0"/>
                <a:cs typeface="Arial" panose="020B0604020202020204" pitchFamily="34" charset="0"/>
              </a:rPr>
              <a:t>paresseux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589458" y="1966626"/>
            <a:ext cx="2403654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Bahnschrift" panose="020B0502040204020203" pitchFamily="34" charset="0"/>
                <a:cs typeface="Arial" panose="020B0604020202020204" pitchFamily="34" charset="0"/>
              </a:rPr>
              <a:t>ligoter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6218798" y="2418410"/>
            <a:ext cx="2259784" cy="81693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trésor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9492487" y="448130"/>
            <a:ext cx="2203779" cy="786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800" b="1" dirty="0">
                <a:solidFill>
                  <a:schemeClr val="accent6">
                    <a:lumMod val="75000"/>
                  </a:schemeClr>
                </a:solidFill>
                <a:latin typeface="CrayonL" panose="00000500000000000000" pitchFamily="2" charset="0"/>
                <a:cs typeface="Arial" panose="020B0604020202020204" pitchFamily="34" charset="0"/>
              </a:rPr>
              <a:t>grand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7494423" y="1608163"/>
            <a:ext cx="3496100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uhaus 93" panose="04030905020B02020C02" pitchFamily="82" charset="0"/>
                <a:cs typeface="Arial" panose="020B0604020202020204" pitchFamily="34" charset="0"/>
              </a:rPr>
              <a:t>La police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353762" y="2984159"/>
            <a:ext cx="3705397" cy="10822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esclave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3780934" y="4134368"/>
            <a:ext cx="2457131" cy="84108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 gants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5012633" y="3213031"/>
            <a:ext cx="3496100" cy="93665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800" dirty="0">
                <a:latin typeface="Blackadder ITC" panose="04020505051007020D02" pitchFamily="82" charset="0"/>
                <a:cs typeface="Arial" panose="020B0604020202020204" pitchFamily="34" charset="0"/>
              </a:rPr>
              <a:t>une pendaison</a:t>
            </a:r>
            <a:endParaRPr lang="fr-FR" sz="4400" dirty="0">
              <a:latin typeface="Blackadder ITC" panose="04020505051007020D02" pitchFamily="82" charset="0"/>
              <a:cs typeface="Arial" panose="020B0604020202020204" pitchFamily="34" charset="0"/>
            </a:endParaRP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543049" y="4167387"/>
            <a:ext cx="2953475" cy="838376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une occasion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3897611" y="4922844"/>
            <a:ext cx="2260936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pendant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6567892" y="4846221"/>
            <a:ext cx="3535129" cy="1000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une pendaison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7494423" y="5763928"/>
            <a:ext cx="3535130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solidFill>
                  <a:srgbClr val="CC0000"/>
                </a:solidFill>
                <a:latin typeface="AvenirNext LT Pro Regular" panose="020B0504020202020204" pitchFamily="34" charset="0"/>
                <a:cs typeface="Arial" panose="020B0604020202020204" pitchFamily="34" charset="0"/>
              </a:rPr>
              <a:t>assommer</a:t>
            </a:r>
          </a:p>
        </p:txBody>
      </p:sp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0AA308BE-C5A2-406C-AF7A-D18047BAB5DA}"/>
              </a:ext>
            </a:extLst>
          </p:cNvPr>
          <p:cNvSpPr txBox="1">
            <a:spLocks/>
          </p:cNvSpPr>
          <p:nvPr/>
        </p:nvSpPr>
        <p:spPr>
          <a:xfrm>
            <a:off x="9108191" y="3407251"/>
            <a:ext cx="2154258" cy="76145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toujours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51F33A2B-4316-4A8D-A459-7D6C57B84341}"/>
              </a:ext>
            </a:extLst>
          </p:cNvPr>
          <p:cNvSpPr txBox="1">
            <a:spLocks/>
          </p:cNvSpPr>
          <p:nvPr/>
        </p:nvSpPr>
        <p:spPr>
          <a:xfrm>
            <a:off x="321416" y="5008961"/>
            <a:ext cx="3535129" cy="1024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sucre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4E9CDF7-19C4-462B-AA0F-FE8C2BAE70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224D0CB1-AD0A-4B2F-861D-93B51C7387E6}"/>
              </a:ext>
            </a:extLst>
          </p:cNvPr>
          <p:cNvSpPr txBox="1">
            <a:spLocks/>
          </p:cNvSpPr>
          <p:nvPr/>
        </p:nvSpPr>
        <p:spPr>
          <a:xfrm>
            <a:off x="3404701" y="2401969"/>
            <a:ext cx="3496100" cy="9837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favorable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977D5F13-8D8B-4435-BD14-B498F969C5B9}"/>
              </a:ext>
            </a:extLst>
          </p:cNvPr>
          <p:cNvSpPr txBox="1">
            <a:spLocks/>
          </p:cNvSpPr>
          <p:nvPr/>
        </p:nvSpPr>
        <p:spPr>
          <a:xfrm>
            <a:off x="1791284" y="5767458"/>
            <a:ext cx="4027055" cy="84108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 combattants</a:t>
            </a: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66420127-5943-4165-BDFA-0ABB5C91AF2D}"/>
              </a:ext>
            </a:extLst>
          </p:cNvPr>
          <p:cNvSpPr txBox="1">
            <a:spLocks/>
          </p:cNvSpPr>
          <p:nvPr/>
        </p:nvSpPr>
        <p:spPr>
          <a:xfrm>
            <a:off x="8943922" y="2555711"/>
            <a:ext cx="2867090" cy="1038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docteur</a:t>
            </a:r>
          </a:p>
        </p:txBody>
      </p:sp>
      <p:sp>
        <p:nvSpPr>
          <p:cNvPr id="26" name="Espace réservé du contenu 2">
            <a:extLst>
              <a:ext uri="{FF2B5EF4-FFF2-40B4-BE49-F238E27FC236}">
                <a16:creationId xmlns:a16="http://schemas.microsoft.com/office/drawing/2014/main" id="{5E1489C7-875F-4AF0-BFAE-EE9286812561}"/>
              </a:ext>
            </a:extLst>
          </p:cNvPr>
          <p:cNvSpPr txBox="1">
            <a:spLocks/>
          </p:cNvSpPr>
          <p:nvPr/>
        </p:nvSpPr>
        <p:spPr>
          <a:xfrm>
            <a:off x="9040962" y="4200947"/>
            <a:ext cx="3535130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000" b="1" dirty="0">
                <a:solidFill>
                  <a:srgbClr val="CC0000"/>
                </a:solidFill>
                <a:latin typeface="CrayonL" panose="00000500000000000000" pitchFamily="2" charset="0"/>
                <a:cs typeface="Arial" panose="020B0604020202020204" pitchFamily="34" charset="0"/>
              </a:rPr>
              <a:t>aggraver</a:t>
            </a:r>
          </a:p>
        </p:txBody>
      </p:sp>
    </p:spTree>
    <p:extLst>
      <p:ext uri="{BB962C8B-B14F-4D97-AF65-F5344CB8AC3E}">
        <p14:creationId xmlns:p14="http://schemas.microsoft.com/office/powerpoint/2010/main" val="2981256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53B63C-D5EC-47DE-845D-B86C906B6C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Correction :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56874CEF-5E01-4D9E-A1DF-747003FBB340}"/>
              </a:ext>
            </a:extLst>
          </p:cNvPr>
          <p:cNvSpPr txBox="1">
            <a:spLocks/>
          </p:cNvSpPr>
          <p:nvPr/>
        </p:nvSpPr>
        <p:spPr>
          <a:xfrm>
            <a:off x="1132189" y="3749033"/>
            <a:ext cx="10616211" cy="19611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3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AE0370E8-A459-4456-985F-82CE46D66F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F4D5AF3-F070-4E8B-AC13-AC2A7F8CBA8C}"/>
              </a:ext>
            </a:extLst>
          </p:cNvPr>
          <p:cNvSpPr txBox="1"/>
          <p:nvPr/>
        </p:nvSpPr>
        <p:spPr>
          <a:xfrm>
            <a:off x="3108869" y="1547308"/>
            <a:ext cx="4421360" cy="44034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sans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sauf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selon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seulement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sinon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sitôt</a:t>
            </a:r>
          </a:p>
        </p:txBody>
      </p:sp>
    </p:spTree>
    <p:extLst>
      <p:ext uri="{BB962C8B-B14F-4D97-AF65-F5344CB8AC3E}">
        <p14:creationId xmlns:p14="http://schemas.microsoft.com/office/powerpoint/2010/main" val="3395969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E845107-6FAB-4EA9-8D1F-BECF0CB392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Aujourd’hui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FD68BAE-F07A-4138-8414-FE22A70A8D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Nous allons relire le texte 22 :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La promesse.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Nous travaillerons en conjugaisons avec de nouveaux verbes du 3</a:t>
            </a:r>
            <a:r>
              <a:rPr lang="fr-FR" sz="3600" baseline="30000" dirty="0">
                <a:latin typeface="Arial" panose="020B0604020202020204" pitchFamily="34" charset="0"/>
                <a:cs typeface="Arial" panose="020B0604020202020204" pitchFamily="34" charset="0"/>
              </a:rPr>
              <a:t>ème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groupe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Puis je vous lirai la suite de l’histoire.</a:t>
            </a:r>
          </a:p>
          <a:p>
            <a:pPr marL="0" indent="0">
              <a:lnSpc>
                <a:spcPct val="150000"/>
              </a:lnSpc>
              <a:buNone/>
            </a:pPr>
            <a:endParaRPr lang="fr-FR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6CE25B9-860F-4DB9-9EAF-B3CB718A74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13989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tângulo de cantos arredondados 195">
            <a:extLst>
              <a:ext uri="{FF2B5EF4-FFF2-40B4-BE49-F238E27FC236}">
                <a16:creationId xmlns:a16="http://schemas.microsoft.com/office/drawing/2014/main" id="{77AF5AC4-9EAB-4F04-8C18-74447080C3CA}"/>
              </a:ext>
            </a:extLst>
          </p:cNvPr>
          <p:cNvSpPr/>
          <p:nvPr/>
        </p:nvSpPr>
        <p:spPr>
          <a:xfrm>
            <a:off x="8705583" y="4828834"/>
            <a:ext cx="1718354" cy="1580885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21" name="Retângulo de cantos arredondados 195">
            <a:extLst>
              <a:ext uri="{FF2B5EF4-FFF2-40B4-BE49-F238E27FC236}">
                <a16:creationId xmlns:a16="http://schemas.microsoft.com/office/drawing/2014/main" id="{20D67D63-E3C8-40B3-9E20-C91C85356951}"/>
              </a:ext>
            </a:extLst>
          </p:cNvPr>
          <p:cNvSpPr/>
          <p:nvPr/>
        </p:nvSpPr>
        <p:spPr>
          <a:xfrm>
            <a:off x="9480608" y="2777739"/>
            <a:ext cx="1718354" cy="1580885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91D0BBA-B725-4CF1-BFC6-D513308BFE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2795" y="98641"/>
            <a:ext cx="10515600" cy="735764"/>
          </a:xfrm>
        </p:spPr>
        <p:txBody>
          <a:bodyPr/>
          <a:lstStyle/>
          <a:p>
            <a:r>
              <a:rPr lang="fr-FR" dirty="0"/>
              <a:t>Les mots difficiles :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8046F456-1E1F-44CC-B3CC-ACF38E7A895A}"/>
              </a:ext>
            </a:extLst>
          </p:cNvPr>
          <p:cNvSpPr txBox="1"/>
          <p:nvPr/>
        </p:nvSpPr>
        <p:spPr>
          <a:xfrm>
            <a:off x="469688" y="1001386"/>
            <a:ext cx="90898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u="sng" dirty="0">
                <a:latin typeface="Arial" panose="020B0604020202020204" pitchFamily="34" charset="0"/>
                <a:cs typeface="Arial" panose="020B0604020202020204" pitchFamily="34" charset="0"/>
              </a:rPr>
              <a:t>pendaison :</a:t>
            </a: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 nom féminin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00E4E579-C19B-4034-B273-0884992AD662}"/>
              </a:ext>
            </a:extLst>
          </p:cNvPr>
          <p:cNvSpPr txBox="1"/>
          <p:nvPr/>
        </p:nvSpPr>
        <p:spPr>
          <a:xfrm>
            <a:off x="437773" y="4690576"/>
            <a:ext cx="7668078" cy="658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800" u="sng" dirty="0">
                <a:latin typeface="Arial" panose="020B0604020202020204" pitchFamily="34" charset="0"/>
                <a:cs typeface="Arial" panose="020B0604020202020204" pitchFamily="34" charset="0"/>
              </a:rPr>
              <a:t>sapristi : interjection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928EEDA2-6B19-4859-9CA7-306DEFD29B4E}"/>
              </a:ext>
            </a:extLst>
          </p:cNvPr>
          <p:cNvSpPr txBox="1"/>
          <p:nvPr/>
        </p:nvSpPr>
        <p:spPr>
          <a:xfrm>
            <a:off x="469688" y="2905780"/>
            <a:ext cx="5727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u="sng" dirty="0">
                <a:latin typeface="Arial" panose="020B0604020202020204" pitchFamily="34" charset="0"/>
                <a:cs typeface="Arial" panose="020B0604020202020204" pitchFamily="34" charset="0"/>
              </a:rPr>
              <a:t>perdre connaissance :</a:t>
            </a: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 verbe</a:t>
            </a:r>
          </a:p>
        </p:txBody>
      </p:sp>
      <p:sp>
        <p:nvSpPr>
          <p:cNvPr id="17" name="Retângulo de cantos arredondados 195">
            <a:extLst>
              <a:ext uri="{FF2B5EF4-FFF2-40B4-BE49-F238E27FC236}">
                <a16:creationId xmlns:a16="http://schemas.microsoft.com/office/drawing/2014/main" id="{F5E9198F-C11C-4A88-AF32-4F9AC56E35FE}"/>
              </a:ext>
            </a:extLst>
          </p:cNvPr>
          <p:cNvSpPr/>
          <p:nvPr/>
        </p:nvSpPr>
        <p:spPr>
          <a:xfrm>
            <a:off x="8660901" y="340416"/>
            <a:ext cx="1718353" cy="1778471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8" name="CaixaDeTexto 109">
            <a:extLst>
              <a:ext uri="{FF2B5EF4-FFF2-40B4-BE49-F238E27FC236}">
                <a16:creationId xmlns:a16="http://schemas.microsoft.com/office/drawing/2014/main" id="{86E166C6-6A9E-4694-9262-3A825E379D4B}"/>
              </a:ext>
            </a:extLst>
          </p:cNvPr>
          <p:cNvSpPr txBox="1"/>
          <p:nvPr/>
        </p:nvSpPr>
        <p:spPr>
          <a:xfrm>
            <a:off x="8611625" y="378611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dirty="0">
                <a:solidFill>
                  <a:srgbClr val="000000"/>
                </a:solidFill>
                <a:latin typeface="Arial Unicode MS"/>
                <a:ea typeface="Arial Unicode MS"/>
                <a:cs typeface="Arial Unicode MS"/>
              </a:rPr>
              <a:t>pendaison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2" name="CaixaDeTexto 109">
            <a:extLst>
              <a:ext uri="{FF2B5EF4-FFF2-40B4-BE49-F238E27FC236}">
                <a16:creationId xmlns:a16="http://schemas.microsoft.com/office/drawing/2014/main" id="{CD3169C0-19D4-4C15-B3EF-85B2012C4C74}"/>
              </a:ext>
            </a:extLst>
          </p:cNvPr>
          <p:cNvSpPr txBox="1"/>
          <p:nvPr/>
        </p:nvSpPr>
        <p:spPr>
          <a:xfrm>
            <a:off x="9325360" y="2874040"/>
            <a:ext cx="2063115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1400" dirty="0">
                <a:solidFill>
                  <a:srgbClr val="000000"/>
                </a:solidFill>
                <a:latin typeface="Arial Unicode MS"/>
                <a:ea typeface="Arial Unicode MS"/>
                <a:cs typeface="Arial Unicode MS"/>
              </a:rPr>
              <a:t>Perdre connaissance</a:t>
            </a:r>
            <a:endParaRPr lang="fr-FR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1B0CCEE4-4DD1-41BA-A01A-1C04840A90C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27753" y="968833"/>
            <a:ext cx="268247" cy="45724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0D04621B-3F6A-4213-97E2-2A23ECFCA57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81682" y="2480820"/>
            <a:ext cx="268247" cy="45724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F1CE42D9-4EFB-475A-8139-A2413E1E1C6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81682" y="4749814"/>
            <a:ext cx="268247" cy="457240"/>
          </a:xfrm>
          <a:prstGeom prst="rect">
            <a:avLst/>
          </a:prstGeom>
        </p:spPr>
      </p:pic>
      <p:sp>
        <p:nvSpPr>
          <p:cNvPr id="33" name="ZoneTexte 32">
            <a:extLst>
              <a:ext uri="{FF2B5EF4-FFF2-40B4-BE49-F238E27FC236}">
                <a16:creationId xmlns:a16="http://schemas.microsoft.com/office/drawing/2014/main" id="{47B80C9C-4174-4B02-B956-DC584B96CFC7}"/>
              </a:ext>
            </a:extLst>
          </p:cNvPr>
          <p:cNvSpPr txBox="1"/>
          <p:nvPr/>
        </p:nvSpPr>
        <p:spPr>
          <a:xfrm>
            <a:off x="443136" y="1485311"/>
            <a:ext cx="7222793" cy="11711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Action de pendre quelqu'un ou de se pendre dans le but de donner la mort.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BDB56F65-7B86-4681-A890-3F654E943E0D}"/>
              </a:ext>
            </a:extLst>
          </p:cNvPr>
          <p:cNvSpPr txBox="1"/>
          <p:nvPr/>
        </p:nvSpPr>
        <p:spPr>
          <a:xfrm>
            <a:off x="436204" y="3594421"/>
            <a:ext cx="8819167" cy="5778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s'évanouir ; tomber dans le coma.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2987D6B0-3EA6-4184-AEDE-BC7D008CC2E5}"/>
              </a:ext>
            </a:extLst>
          </p:cNvPr>
          <p:cNvSpPr txBox="1"/>
          <p:nvPr/>
        </p:nvSpPr>
        <p:spPr>
          <a:xfrm>
            <a:off x="436204" y="5399247"/>
            <a:ext cx="8269379" cy="1131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Juron familier marquant l'étonnement, l'impatience, l'exaspération.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BEECD67C-A606-4093-A6B4-6664B42ADE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20" name="CaixaDeTexto 109">
            <a:extLst>
              <a:ext uri="{FF2B5EF4-FFF2-40B4-BE49-F238E27FC236}">
                <a16:creationId xmlns:a16="http://schemas.microsoft.com/office/drawing/2014/main" id="{8FD119FD-2B6D-405B-B044-6B4DC7A3EF40}"/>
              </a:ext>
            </a:extLst>
          </p:cNvPr>
          <p:cNvSpPr txBox="1"/>
          <p:nvPr/>
        </p:nvSpPr>
        <p:spPr>
          <a:xfrm>
            <a:off x="8581964" y="4883197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dirty="0">
                <a:solidFill>
                  <a:srgbClr val="000000"/>
                </a:solidFill>
                <a:latin typeface="Arial Unicode MS"/>
                <a:ea typeface="Arial Unicode MS"/>
                <a:cs typeface="Arial Unicode MS"/>
              </a:rPr>
              <a:t>sapristi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F4F22068-0909-4391-A99D-66BC6CDBD2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27180" y="5287768"/>
            <a:ext cx="1275160" cy="1086379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C564D703-B349-482E-B435-8863C0A111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89104" y="907262"/>
            <a:ext cx="1234437" cy="1087554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7747E79D-069C-4C50-A712-0D304F535DD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59546" y="3415107"/>
            <a:ext cx="1462990" cy="705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164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1" grpId="0" animBg="1"/>
      <p:bldP spid="2" grpId="0"/>
      <p:bldP spid="11" grpId="0"/>
      <p:bldP spid="13" grpId="0"/>
      <p:bldP spid="14" grpId="0"/>
      <p:bldP spid="17" grpId="0" animBg="1"/>
      <p:bldP spid="18" grpId="0"/>
      <p:bldP spid="22" grpId="0"/>
      <p:bldP spid="33" grpId="0"/>
      <p:bldP spid="35" grpId="0"/>
      <p:bldP spid="37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40A9913-7268-49DC-8DFC-66A579E40C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Rappelons nous :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29E018F-AA64-47A5-9ECB-C2FC2C56F5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20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Tom et Huck était cachés, ils ont vu toute la scène. 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Voici la suite de l’histoire.</a:t>
            </a:r>
          </a:p>
          <a:p>
            <a:r>
              <a:rPr lang="fr-FR" dirty="0"/>
              <a:t>C’est la nuit…</a:t>
            </a:r>
          </a:p>
          <a:p>
            <a:r>
              <a:rPr lang="fr-FR" dirty="0"/>
              <a:t>Il viennent d’assister à un meurtre. 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A638E188-88B4-4705-A140-3A1B454BE5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85293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E92D30C-74E9-485F-98AC-0CC31D5570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4555" y="1516558"/>
            <a:ext cx="7810201" cy="2698450"/>
          </a:xfrm>
        </p:spPr>
        <p:txBody>
          <a:bodyPr>
            <a:noAutofit/>
          </a:bodyPr>
          <a:lstStyle/>
          <a:p>
            <a:pPr marL="0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fr-FR" i="1" dirty="0">
                <a:latin typeface="Arial" panose="020B0604020202020204" pitchFamily="34" charset="0"/>
                <a:cs typeface="Arial" panose="020B0604020202020204" pitchFamily="34" charset="0"/>
              </a:rPr>
              <a:t>Tom et Huck ont pris la fuite.</a:t>
            </a:r>
          </a:p>
          <a:p>
            <a:pPr marL="0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fr-FR" i="1" dirty="0">
                <a:latin typeface="Arial" panose="020B0604020202020204" pitchFamily="34" charset="0"/>
                <a:cs typeface="Arial" panose="020B0604020202020204" pitchFamily="34" charset="0"/>
              </a:rPr>
              <a:t> Après avoir couru longuement, ils s’arrêtent.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474EB79-D1CE-4AAB-B62C-32198703577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30468" y="348634"/>
            <a:ext cx="566977" cy="951058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7BE1F04B-0A9C-4A68-888E-664E1D07D0C1}"/>
              </a:ext>
            </a:extLst>
          </p:cNvPr>
          <p:cNvSpPr txBox="1"/>
          <p:nvPr/>
        </p:nvSpPr>
        <p:spPr>
          <a:xfrm>
            <a:off x="494555" y="160357"/>
            <a:ext cx="37224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Le texte : la promesse</a:t>
            </a:r>
          </a:p>
        </p:txBody>
      </p:sp>
    </p:spTree>
    <p:extLst>
      <p:ext uri="{BB962C8B-B14F-4D97-AF65-F5344CB8AC3E}">
        <p14:creationId xmlns:p14="http://schemas.microsoft.com/office/powerpoint/2010/main" val="710773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D7F939A-BD7B-4133-8DEB-22704B1AE3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3645" y="528072"/>
            <a:ext cx="11120613" cy="5457825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« Dis donc, </a:t>
            </a:r>
            <a:r>
              <a:rPr lang="fr-FR" sz="3200" dirty="0" err="1">
                <a:latin typeface="Arial" panose="020B0604020202020204" pitchFamily="34" charset="0"/>
                <a:cs typeface="Arial" panose="020B0604020202020204" pitchFamily="34" charset="0"/>
              </a:rPr>
              <a:t>Huckleberry</a:t>
            </a: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, fait Tom à voix basse. Comment tout cela va-t-il se terminer ?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– Par une bonne petite pendaison si jamais le docteur n’en réchappe pas.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– Tu crois ?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– J’en suis sûr.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4167201-1BB5-44BE-AC8A-5907331E5E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1685006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13246</TotalTime>
  <Words>1242</Words>
  <Application>Microsoft Office PowerPoint</Application>
  <PresentationFormat>Grand écran</PresentationFormat>
  <Paragraphs>297</Paragraphs>
  <Slides>37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15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37</vt:i4>
      </vt:variant>
    </vt:vector>
  </HeadingPairs>
  <TitlesOfParts>
    <vt:vector size="53" baseType="lpstr">
      <vt:lpstr>Arial Unicode MS</vt:lpstr>
      <vt:lpstr>Agency FB</vt:lpstr>
      <vt:lpstr>Arial</vt:lpstr>
      <vt:lpstr>AvenirNext LT Pro Regular</vt:lpstr>
      <vt:lpstr>Bahnschrift</vt:lpstr>
      <vt:lpstr>Bahnschrift Condensed</vt:lpstr>
      <vt:lpstr>Bahnschrift SemiLight</vt:lpstr>
      <vt:lpstr>Baskerville Old Face</vt:lpstr>
      <vt:lpstr>Bauhaus 93</vt:lpstr>
      <vt:lpstr>Blackadder ITC</vt:lpstr>
      <vt:lpstr>Calibri</vt:lpstr>
      <vt:lpstr>Calibri Light</vt:lpstr>
      <vt:lpstr>Caveat</vt:lpstr>
      <vt:lpstr>Comic Sans MS</vt:lpstr>
      <vt:lpstr>CrayonL</vt:lpstr>
      <vt:lpstr>Thème Office</vt:lpstr>
      <vt:lpstr>date </vt:lpstr>
      <vt:lpstr>Rappel</vt:lpstr>
      <vt:lpstr>Exercice de rappel</vt:lpstr>
      <vt:lpstr>Correction :</vt:lpstr>
      <vt:lpstr>Aujourd’hui</vt:lpstr>
      <vt:lpstr>Les mots difficiles :</vt:lpstr>
      <vt:lpstr>Rappelons nous :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J’ai bien compris :</vt:lpstr>
      <vt:lpstr>Lecture entrainement.</vt:lpstr>
      <vt:lpstr>Les scores :</vt:lpstr>
      <vt:lpstr>Les mots invariables de la semaine : </vt:lpstr>
      <vt:lpstr>Lecture rapide : chacun son tour</vt:lpstr>
      <vt:lpstr>Présentation PowerPoint</vt:lpstr>
      <vt:lpstr>Conjugaison</vt:lpstr>
      <vt:lpstr>Présentation PowerPoint</vt:lpstr>
      <vt:lpstr>mettre et tenir</vt:lpstr>
      <vt:lpstr>partir et savoir </vt:lpstr>
      <vt:lpstr>les verbes aller et faire</vt:lpstr>
      <vt:lpstr>les verbes dire et prendre.</vt:lpstr>
      <vt:lpstr>Présentation PowerPoint</vt:lpstr>
      <vt:lpstr>La leçon : </vt:lpstr>
      <vt:lpstr>Entrainement rapidité</vt:lpstr>
      <vt:lpstr>Exercices </vt:lpstr>
      <vt:lpstr>Présentation PowerPoint</vt:lpstr>
      <vt:lpstr>Présentation PowerPoint</vt:lpstr>
      <vt:lpstr>Présentation PowerPoint</vt:lpstr>
      <vt:lpstr>Je vous lis la suite de l’histoire.</vt:lpstr>
      <vt:lpstr>Bilan : </vt:lpstr>
      <vt:lpstr>La prochaine fois</vt:lpstr>
      <vt:lpstr>Devoirs : </vt:lpstr>
      <vt:lpstr>Lecture mots rapide : chacun son tour</vt:lpstr>
      <vt:lpstr>Lecture mots rapide : chacun son tour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date</dc:title>
  <dc:creator>aline ledoux</dc:creator>
  <cp:lastModifiedBy>aline ledoux</cp:lastModifiedBy>
  <cp:revision>153</cp:revision>
  <dcterms:created xsi:type="dcterms:W3CDTF">2021-07-07T15:19:39Z</dcterms:created>
  <dcterms:modified xsi:type="dcterms:W3CDTF">2022-02-03T10:20:21Z</dcterms:modified>
</cp:coreProperties>
</file>