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43" r:id="rId2"/>
    <p:sldId id="257" r:id="rId3"/>
    <p:sldId id="676" r:id="rId4"/>
    <p:sldId id="678" r:id="rId5"/>
    <p:sldId id="613" r:id="rId6"/>
    <p:sldId id="523" r:id="rId7"/>
    <p:sldId id="667" r:id="rId8"/>
    <p:sldId id="267" r:id="rId9"/>
    <p:sldId id="521" r:id="rId10"/>
    <p:sldId id="617" r:id="rId11"/>
    <p:sldId id="669" r:id="rId12"/>
    <p:sldId id="618" r:id="rId13"/>
    <p:sldId id="685" r:id="rId14"/>
    <p:sldId id="686" r:id="rId15"/>
    <p:sldId id="687" r:id="rId16"/>
    <p:sldId id="688" r:id="rId17"/>
    <p:sldId id="689" r:id="rId18"/>
    <p:sldId id="690" r:id="rId19"/>
    <p:sldId id="525" r:id="rId20"/>
    <p:sldId id="647" r:id="rId21"/>
    <p:sldId id="648" r:id="rId22"/>
    <p:sldId id="510" r:id="rId23"/>
    <p:sldId id="389" r:id="rId24"/>
    <p:sldId id="512" r:id="rId25"/>
    <p:sldId id="635" r:id="rId26"/>
    <p:sldId id="672" r:id="rId27"/>
    <p:sldId id="311" r:id="rId28"/>
    <p:sldId id="293" r:id="rId29"/>
    <p:sldId id="298" r:id="rId30"/>
    <p:sldId id="682" r:id="rId31"/>
    <p:sldId id="308" r:id="rId32"/>
    <p:sldId id="683" r:id="rId33"/>
    <p:sldId id="684" r:id="rId34"/>
    <p:sldId id="679" r:id="rId35"/>
    <p:sldId id="303" r:id="rId36"/>
    <p:sldId id="691" r:id="rId37"/>
    <p:sldId id="306" r:id="rId38"/>
    <p:sldId id="468" r:id="rId39"/>
    <p:sldId id="427" r:id="rId40"/>
    <p:sldId id="674" r:id="rId41"/>
    <p:sldId id="680" r:id="rId42"/>
    <p:sldId id="608" r:id="rId43"/>
    <p:sldId id="609" r:id="rId44"/>
    <p:sldId id="610" r:id="rId45"/>
    <p:sldId id="611" r:id="rId46"/>
    <p:sldId id="612" r:id="rId4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01/02/2022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F76E99EA-305B-48C2-955C-4F15BACAD934}" type="datetime1">
              <a:rPr lang="fr-FR" smtClean="0"/>
              <a:t>01/02/2022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D7AA9147-9167-4762-8B25-8CC1FD948605}" type="datetime1">
              <a:rPr lang="fr-FR" smtClean="0"/>
              <a:t>01/02/2022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B8DC7200-28AF-48C1-96F2-1AD46BFB81FB}" type="datetime1">
              <a:rPr lang="fr-FR" smtClean="0"/>
              <a:t>01/02/2022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9E17A15E-83BA-4D6F-B29C-0E79A0C8A668}" type="datetime1">
              <a:rPr lang="fr-FR" smtClean="0"/>
              <a:t>01/02/2022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F6860CD3-276E-48A2-BEB0-077524E44A51}" type="datetime1">
              <a:rPr lang="fr-FR" smtClean="0"/>
              <a:t>01/02/2022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28DF9634-5EA8-4788-8981-926CBB6AF8D5}" type="datetime1">
              <a:rPr lang="fr-FR" smtClean="0"/>
              <a:t>01/02/2022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B5F207D6-EFBC-4CCC-B53C-075F5959C58A}" type="datetime1">
              <a:rPr lang="fr-FR" smtClean="0"/>
              <a:t>01/02/2022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EB56ACEC-7F2E-476A-9C7D-A42F3B8FA5DC}" type="datetime1">
              <a:rPr lang="fr-FR" smtClean="0"/>
              <a:t>01/02/2022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B77711E-4B0B-4AF2-9127-0B3DC78E6C9D}" type="datetime1">
              <a:rPr lang="fr-FR" smtClean="0"/>
              <a:t>01/02/2022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14AA95CA-AC3F-45C0-BD4B-169FF353C437}" type="datetime1">
              <a:rPr lang="fr-FR" smtClean="0"/>
              <a:t>01/02/2022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B703ACE-2CFE-446B-A2C7-9E2D739D6B59}" type="datetime1">
              <a:rPr lang="fr-FR" smtClean="0"/>
              <a:t>01/02/2022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0EF23-4F1E-4754-948C-BC3E5C202ADE}" type="datetime1">
              <a:rPr lang="fr-FR" smtClean="0"/>
              <a:t>01/02/2022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22</a:t>
            </a:r>
          </a:p>
          <a:p>
            <a:r>
              <a:rPr lang="fr-FR" sz="4800" dirty="0">
                <a:latin typeface="Arial" panose="020B0604020202020204" pitchFamily="34" charset="0"/>
                <a:cs typeface="Arial" panose="020B0604020202020204" pitchFamily="34" charset="0"/>
              </a:rPr>
              <a:t>La promesse.</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7" name="Espace réservé du pied de page 6">
            <a:extLst>
              <a:ext uri="{FF2B5EF4-FFF2-40B4-BE49-F238E27FC236}">
                <a16:creationId xmlns:a16="http://schemas.microsoft.com/office/drawing/2014/main" id="{C02A06CB-ABD8-42F5-B39B-61156DEE7FD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fontScale="92500"/>
          </a:bodyPr>
          <a:lstStyle/>
          <a:p>
            <a:pPr marL="0" indent="0">
              <a:lnSpc>
                <a:spcPct val="210000"/>
              </a:lnSpc>
              <a:buNone/>
            </a:pPr>
            <a:r>
              <a:rPr lang="fr-FR" sz="3200" dirty="0">
                <a:latin typeface="Arial" panose="020B0604020202020204" pitchFamily="34" charset="0"/>
                <a:cs typeface="Arial" panose="020B0604020202020204" pitchFamily="34" charset="0"/>
              </a:rPr>
              <a:t>– Oui, mais qui est-ce qui va prévenir la police ? demande Tom après avoir réfléchi. Nous ?</a:t>
            </a:r>
          </a:p>
          <a:p>
            <a:pPr marL="0" indent="0">
              <a:lnSpc>
                <a:spcPct val="210000"/>
              </a:lnSpc>
              <a:buNone/>
            </a:pPr>
            <a:r>
              <a:rPr lang="fr-FR" sz="3200" dirty="0">
                <a:latin typeface="Arial" panose="020B0604020202020204" pitchFamily="34" charset="0"/>
                <a:cs typeface="Arial" panose="020B0604020202020204" pitchFamily="34" charset="0"/>
              </a:rPr>
              <a:t>– Tu n’es pas fou ! s’exclame Huck. Suppose que Joe l’Indien ne soit pas pendu pour une raison ou pour une autre, il finira toujours par nous tuer, aussi sûr que nous sommes couchés là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926589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C’est justement ce que je me disais, Huck.</a:t>
            </a:r>
          </a:p>
          <a:p>
            <a:pPr marL="0" indent="0">
              <a:lnSpc>
                <a:spcPct val="210000"/>
              </a:lnSpc>
              <a:buNone/>
            </a:pPr>
            <a:r>
              <a:rPr lang="fr-FR" sz="3200" dirty="0">
                <a:latin typeface="Arial" panose="020B0604020202020204" pitchFamily="34" charset="0"/>
                <a:cs typeface="Arial" panose="020B0604020202020204" pitchFamily="34" charset="0"/>
              </a:rPr>
              <a:t>– Si quelqu’un doit parler, il vaut mieux que ce soit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Il est assez ivrogne pour ne pas savoir tenir sa langue. »</a:t>
            </a:r>
          </a:p>
          <a:p>
            <a:pPr marL="0" indent="0">
              <a:lnSpc>
                <a:spcPct val="210000"/>
              </a:lnSpc>
              <a:buNone/>
            </a:pPr>
            <a:r>
              <a:rPr lang="fr-FR" sz="3200" dirty="0">
                <a:latin typeface="Arial" panose="020B0604020202020204" pitchFamily="34" charset="0"/>
                <a:cs typeface="Arial" panose="020B0604020202020204" pitchFamily="34" charset="0"/>
              </a:rPr>
              <a:t>Tom se tait et continue de réfléchir.</a:t>
            </a:r>
          </a:p>
          <a:p>
            <a:pPr marL="0" indent="0">
              <a:lnSpc>
                <a:spcPct val="210000"/>
              </a:lnSpc>
              <a:buNone/>
            </a:pPr>
            <a:r>
              <a:rPr lang="fr-FR" sz="3200" dirty="0">
                <a:latin typeface="Arial" panose="020B0604020202020204" pitchFamily="34" charset="0"/>
                <a:cs typeface="Arial" panose="020B0604020202020204" pitchFamily="34" charset="0"/>
              </a:rPr>
              <a:t>« Dis donc, Huck, fait-il au bout d’un moment.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ne sait rien. Il ne pourra rien dire.</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531412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 Pourquoi ne </a:t>
            </a:r>
            <a:r>
              <a:rPr lang="fr-FR" sz="3200" dirty="0" err="1">
                <a:latin typeface="Arial" panose="020B0604020202020204" pitchFamily="34" charset="0"/>
                <a:cs typeface="Arial" panose="020B0604020202020204" pitchFamily="34" charset="0"/>
              </a:rPr>
              <a:t>sait-il</a:t>
            </a:r>
            <a:r>
              <a:rPr lang="fr-FR" sz="3200" dirty="0">
                <a:latin typeface="Arial" panose="020B0604020202020204" pitchFamily="34" charset="0"/>
                <a:cs typeface="Arial" panose="020B0604020202020204" pitchFamily="34" charset="0"/>
              </a:rPr>
              <a:t> rien ?</a:t>
            </a:r>
          </a:p>
          <a:p>
            <a:pPr marL="0" indent="0">
              <a:lnSpc>
                <a:spcPct val="210000"/>
              </a:lnSpc>
              <a:buNone/>
            </a:pPr>
            <a:r>
              <a:rPr lang="fr-FR" sz="3200" dirty="0">
                <a:latin typeface="Arial" panose="020B0604020202020204" pitchFamily="34" charset="0"/>
                <a:cs typeface="Arial" panose="020B0604020202020204" pitchFamily="34" charset="0"/>
              </a:rPr>
              <a:t>– Parce qu’il avait perdu connaissance quand Joe a fait le coup.</a:t>
            </a:r>
          </a:p>
          <a:p>
            <a:pPr marL="0" indent="0">
              <a:lnSpc>
                <a:spcPct val="210000"/>
              </a:lnSpc>
              <a:buNone/>
            </a:pPr>
            <a:r>
              <a:rPr lang="fr-FR" sz="3200" dirty="0">
                <a:latin typeface="Arial" panose="020B0604020202020204" pitchFamily="34" charset="0"/>
                <a:cs typeface="Arial" panose="020B0604020202020204" pitchFamily="34" charset="0"/>
              </a:rPr>
              <a:t>– Sapristi ! C’est pourtant vrai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88321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92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 Et puis, il y a autre chose : le docteur l’a peut-être tué avec la stèle…</a:t>
            </a:r>
          </a:p>
          <a:p>
            <a:pPr marL="0" indent="0">
              <a:lnSpc>
                <a:spcPct val="210000"/>
              </a:lnSpc>
              <a:buNone/>
            </a:pPr>
            <a:r>
              <a:rPr lang="fr-FR" sz="3200" dirty="0">
                <a:latin typeface="Arial" panose="020B0604020202020204" pitchFamily="34" charset="0"/>
                <a:cs typeface="Arial" panose="020B0604020202020204" pitchFamily="34" charset="0"/>
              </a:rPr>
              <a:t>– Non, je ne pense pas, Tom. Il avait trop bu. C’est plutôt ça. Il boit comme un trou. Tu sais, moi je m’y connais. Quand papa a pris un coup de trop, on pourrait l’assommer avec une cathédrale, ça ne le tuerait pas.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10810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C’est lui-même qui le dit. Forcément, c’est la même chose pour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En tout cas, j’avoue que s’il avait été à jeun, un coup pareil de stèle l’aurait tué net.</a:t>
            </a:r>
          </a:p>
          <a:p>
            <a:pPr marL="0" indent="0">
              <a:lnSpc>
                <a:spcPct val="210000"/>
              </a:lnSpc>
              <a:buNone/>
            </a:pPr>
            <a:r>
              <a:rPr lang="fr-FR" sz="3200" dirty="0">
                <a:latin typeface="Arial" panose="020B0604020202020204" pitchFamily="34" charset="0"/>
                <a:cs typeface="Arial" panose="020B0604020202020204" pitchFamily="34" charset="0"/>
              </a:rPr>
              <a:t>– Huck, es-tu vraiment sûr de pouvoir tenir ta langue, toi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00351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925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Nous sommes bien forcés de ne rien dire, Tom. Si jamais la police ne pend pas ce diable de métis et si nous ne gardons pas pour nous ce que nous savons, il nous fichera à l’eau et nous noiera comme deux chats. Maintenant, écoute-moi, Tom. Ce que nous avons de mieux à faire c’est de jurer de nous taire quoi qu’il arrive.</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00517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92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 D’accord. Je crois aussi que c’est ce que nous avons de mieux à faire. Lève la main et dis : je le jure !…</a:t>
            </a:r>
          </a:p>
          <a:p>
            <a:pPr marL="0" indent="0">
              <a:lnSpc>
                <a:spcPct val="210000"/>
              </a:lnSpc>
              <a:buNone/>
            </a:pPr>
            <a:r>
              <a:rPr lang="fr-FR" sz="3200" dirty="0">
                <a:latin typeface="Arial" panose="020B0604020202020204" pitchFamily="34" charset="0"/>
                <a:cs typeface="Arial" panose="020B0604020202020204" pitchFamily="34" charset="0"/>
              </a:rPr>
              <a:t>– Non, non. Pour une chose comme celle-là, ça ne suffit pas. C’est bon pour les filles de jurer de cette façon : elles, elles finissent toujours par vous laisser tomber, et dès qu’elles sont en colère contre vous, elles disent tout.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50959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77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Non, non, c’est trop important ! Il faut signer un papier. </a:t>
            </a:r>
          </a:p>
          <a:p>
            <a:pPr marL="0" indent="0">
              <a:lnSpc>
                <a:spcPct val="210000"/>
              </a:lnSpc>
              <a:buNone/>
            </a:pPr>
            <a:r>
              <a:rPr lang="fr-FR" sz="3200" dirty="0">
                <a:latin typeface="Arial" panose="020B0604020202020204" pitchFamily="34" charset="0"/>
                <a:cs typeface="Arial" panose="020B0604020202020204" pitchFamily="34" charset="0"/>
              </a:rPr>
              <a:t>Signer avec du sang ! »</a:t>
            </a:r>
          </a:p>
          <a:p>
            <a:pPr marL="0" indent="0">
              <a:lnSpc>
                <a:spcPct val="210000"/>
              </a:lnSpc>
              <a:buNone/>
            </a:pPr>
            <a:r>
              <a:rPr lang="fr-FR" sz="3200" dirty="0">
                <a:latin typeface="Arial" panose="020B0604020202020204" pitchFamily="34" charset="0"/>
                <a:cs typeface="Arial" panose="020B0604020202020204" pitchFamily="34" charset="0"/>
              </a:rPr>
              <a:t>Tom trouve l’idée sublime. Elle s’accordait à merveille avec l’heure, le lieu et les circonstances. Il voit par terre, grâce au clair de lune, un éclat de pin assez propre, sort de sa poche un fragment d’ocre rouge et, coinçant la langue entre ses dents à chaque plein, puis relâchant son effort à chaque délié, il profite d’un rayon de lune pour tracer ces mots :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921314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B00426D4-A495-4C73-8538-A46962A1CC74}"/>
              </a:ext>
            </a:extLst>
          </p:cNvPr>
          <p:cNvPicPr>
            <a:picLocks noGrp="1" noChangeAspect="1"/>
          </p:cNvPicPr>
          <p:nvPr>
            <p:ph idx="1"/>
          </p:nvPr>
        </p:nvPicPr>
        <p:blipFill>
          <a:blip r:embed="rId2"/>
          <a:stretch>
            <a:fillRect/>
          </a:stretch>
        </p:blipFill>
        <p:spPr>
          <a:xfrm>
            <a:off x="2216744" y="1299991"/>
            <a:ext cx="6553074" cy="4025229"/>
          </a:xfrm>
          <a:prstGeom prst="rect">
            <a:avLst/>
          </a:prstGeom>
        </p:spPr>
      </p:pic>
      <p:sp>
        <p:nvSpPr>
          <p:cNvPr id="4" name="Espace réservé du pied de page 3">
            <a:extLst>
              <a:ext uri="{FF2B5EF4-FFF2-40B4-BE49-F238E27FC236}">
                <a16:creationId xmlns:a16="http://schemas.microsoft.com/office/drawing/2014/main" id="{81F30B9E-AE4B-4EA1-88EE-9F59455BFE86}"/>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C41FFF5-68F1-414F-B53A-8AFE74FCFF1B}"/>
              </a:ext>
            </a:extLst>
          </p:cNvPr>
          <p:cNvSpPr txBox="1"/>
          <p:nvPr/>
        </p:nvSpPr>
        <p:spPr>
          <a:xfrm>
            <a:off x="5234314" y="4790008"/>
            <a:ext cx="6097044" cy="1499257"/>
          </a:xfrm>
          <a:prstGeom prst="rect">
            <a:avLst/>
          </a:prstGeom>
          <a:noFill/>
        </p:spPr>
        <p:txBody>
          <a:bodyPr wrap="square">
            <a:spAutoFit/>
          </a:bodyPr>
          <a:lstStyle/>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D’après Mark Twain, </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les Aventures de Tom Sawyer [1879]</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Chapitre 10 -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43673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70A10E-C16C-45F2-903A-F0AA7C19EDD0}"/>
              </a:ext>
            </a:extLst>
          </p:cNvPr>
          <p:cNvSpPr>
            <a:spLocks noGrp="1"/>
          </p:cNvSpPr>
          <p:nvPr>
            <p:ph type="title"/>
          </p:nvPr>
        </p:nvSpPr>
        <p:spPr>
          <a:xfrm>
            <a:off x="628650" y="446467"/>
            <a:ext cx="10515600" cy="1325563"/>
          </a:xfrm>
        </p:spPr>
        <p:txBody>
          <a:bodyPr>
            <a:normAutofit/>
          </a:bodyPr>
          <a:lstStyle/>
          <a:p>
            <a:r>
              <a:rPr lang="fr-FR" dirty="0"/>
              <a:t>J’ai bien compris :</a:t>
            </a:r>
          </a:p>
        </p:txBody>
      </p:sp>
      <p:sp>
        <p:nvSpPr>
          <p:cNvPr id="3" name="Espace réservé du contenu 2">
            <a:extLst>
              <a:ext uri="{FF2B5EF4-FFF2-40B4-BE49-F238E27FC236}">
                <a16:creationId xmlns:a16="http://schemas.microsoft.com/office/drawing/2014/main" id="{1AB5913C-0601-4C50-B6E0-2E6FF0D9FC5D}"/>
              </a:ext>
            </a:extLst>
          </p:cNvPr>
          <p:cNvSpPr>
            <a:spLocks noGrp="1"/>
          </p:cNvSpPr>
          <p:nvPr>
            <p:ph idx="1"/>
          </p:nvPr>
        </p:nvSpPr>
        <p:spPr>
          <a:xfrm>
            <a:off x="460271" y="1616619"/>
            <a:ext cx="11074400" cy="4787899"/>
          </a:xfrm>
        </p:spPr>
        <p:txBody>
          <a:bodyPr>
            <a:normAutofit fontScale="92500"/>
          </a:bodyPr>
          <a:lstStyle/>
          <a:p>
            <a:pPr marL="0" indent="0">
              <a:lnSpc>
                <a:spcPct val="200000"/>
              </a:lnSpc>
              <a:buNone/>
            </a:pPr>
            <a:r>
              <a:rPr lang="fr-FR" sz="3200" dirty="0">
                <a:latin typeface="Arial" panose="020B0604020202020204" pitchFamily="34" charset="0"/>
                <a:cs typeface="Arial" panose="020B0604020202020204" pitchFamily="34" charset="0"/>
              </a:rPr>
              <a:t>Tom et Huck ont pris la fuite, ils ont peur.</a:t>
            </a:r>
          </a:p>
          <a:p>
            <a:pPr marL="0" indent="0">
              <a:lnSpc>
                <a:spcPct val="200000"/>
              </a:lnSpc>
              <a:buNone/>
            </a:pPr>
            <a:r>
              <a:rPr lang="fr-FR" sz="3200" dirty="0">
                <a:latin typeface="Arial" panose="020B0604020202020204" pitchFamily="34" charset="0"/>
                <a:cs typeface="Arial" panose="020B0604020202020204" pitchFamily="34" charset="0"/>
              </a:rPr>
              <a:t>Tom se pose beaucoup de questions. Il questionne Huck.</a:t>
            </a:r>
          </a:p>
          <a:p>
            <a:pPr marL="0" indent="0">
              <a:lnSpc>
                <a:spcPct val="200000"/>
              </a:lnSpc>
              <a:buNone/>
            </a:pPr>
            <a:r>
              <a:rPr lang="fr-FR" sz="3200" dirty="0">
                <a:latin typeface="Arial" panose="020B0604020202020204" pitchFamily="34" charset="0"/>
                <a:cs typeface="Arial" panose="020B0604020202020204" pitchFamily="34" charset="0"/>
              </a:rPr>
              <a:t>Huck tente de rassurer Tom. Il pense qu’il ne faut rien dire, sinon ils vont se faire tuer. Ils se font la promesse de garder le secret.</a:t>
            </a:r>
          </a:p>
          <a:p>
            <a:pPr marL="0" indent="0">
              <a:lnSpc>
                <a:spcPct val="200000"/>
              </a:lnSpc>
              <a:buNone/>
            </a:pPr>
            <a:endParaRPr lang="fr-FR" sz="3200" dirty="0">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590166E9-ED37-44BD-AC09-997EDBD6AC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89412" y="490918"/>
            <a:ext cx="1798476" cy="1469263"/>
          </a:xfrm>
          <a:prstGeom prst="rect">
            <a:avLst/>
          </a:prstGeom>
        </p:spPr>
      </p:pic>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3901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lu la suite du texte 22.</a:t>
            </a:r>
          </a:p>
          <a:p>
            <a:pPr>
              <a:lnSpc>
                <a:spcPct val="150000"/>
              </a:lnSpc>
            </a:pPr>
            <a:r>
              <a:rPr lang="fr-FR" sz="3200" dirty="0"/>
              <a:t>On a vu la conjugaison.</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3" name="Espace réservé du pied de page 2">
            <a:extLst>
              <a:ext uri="{FF2B5EF4-FFF2-40B4-BE49-F238E27FC236}">
                <a16:creationId xmlns:a16="http://schemas.microsoft.com/office/drawing/2014/main" id="{41A998C5-E0DF-452E-8C20-710072ED04B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3" name="Espace réservé du pied de page 2">
            <a:extLst>
              <a:ext uri="{FF2B5EF4-FFF2-40B4-BE49-F238E27FC236}">
                <a16:creationId xmlns:a16="http://schemas.microsoft.com/office/drawing/2014/main" id="{FF28994A-8AE1-44D9-A39F-C66AF8B8215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10" name="Espace réservé du pied de page 9">
            <a:extLst>
              <a:ext uri="{FF2B5EF4-FFF2-40B4-BE49-F238E27FC236}">
                <a16:creationId xmlns:a16="http://schemas.microsoft.com/office/drawing/2014/main" id="{AE0370E8-A459-4456-985F-82CE46D66F4A}"/>
              </a:ext>
            </a:extLst>
          </p:cNvPr>
          <p:cNvSpPr>
            <a:spLocks noGrp="1"/>
          </p:cNvSpPr>
          <p:nvPr>
            <p:ph type="ftr" sz="quarter" idx="11"/>
          </p:nvPr>
        </p:nvSpPr>
        <p:spPr/>
        <p:txBody>
          <a:bodyPr/>
          <a:lstStyle/>
          <a:p>
            <a:r>
              <a:rPr lang="fr-FR"/>
              <a:t>www.dys-positif.fr</a:t>
            </a:r>
          </a:p>
        </p:txBody>
      </p:sp>
      <p:sp>
        <p:nvSpPr>
          <p:cNvPr id="8" name="ZoneTexte 7">
            <a:extLst>
              <a:ext uri="{FF2B5EF4-FFF2-40B4-BE49-F238E27FC236}">
                <a16:creationId xmlns:a16="http://schemas.microsoft.com/office/drawing/2014/main" id="{0F4D5AF3-F070-4E8B-AC13-AC2A7F8CBA8C}"/>
              </a:ext>
            </a:extLst>
          </p:cNvPr>
          <p:cNvSpPr txBox="1"/>
          <p:nvPr/>
        </p:nvSpPr>
        <p:spPr>
          <a:xfrm>
            <a:off x="1674640" y="1548143"/>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sans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sauf</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selon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seulement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sinon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sitôt</a:t>
            </a:r>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seulement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368819"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sauf</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54788" y="1241880"/>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selon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46550" y="3252394"/>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sinon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216741" y="2374944"/>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quand</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sans</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962598" y="1569778"/>
            <a:ext cx="2699019"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sitôt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sitôt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003364" y="3947816"/>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678971" y="3733605"/>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sans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quoique</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sinon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2865084" y="5272454"/>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qui</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selon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sauf</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seulement</a:t>
            </a:r>
          </a:p>
        </p:txBody>
      </p:sp>
      <p:sp>
        <p:nvSpPr>
          <p:cNvPr id="3" name="Espace réservé du pied de page 2">
            <a:extLst>
              <a:ext uri="{FF2B5EF4-FFF2-40B4-BE49-F238E27FC236}">
                <a16:creationId xmlns:a16="http://schemas.microsoft.com/office/drawing/2014/main" id="{30E0707C-FEE9-4533-AA01-FB7DDA4C1E58}"/>
              </a:ext>
            </a:extLst>
          </p:cNvPr>
          <p:cNvSpPr>
            <a:spLocks noGrp="1"/>
          </p:cNvSpPr>
          <p:nvPr>
            <p:ph type="ftr" sz="quarter" idx="11"/>
          </p:nvPr>
        </p:nvSpPr>
        <p:spPr/>
        <p:txBody>
          <a:bodyPr/>
          <a:lstStyle/>
          <a:p>
            <a:r>
              <a:rPr lang="fr-FR"/>
              <a:t>www.dys-positif.fr</a:t>
            </a:r>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plus</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sauf</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quand</a:t>
            </a:r>
            <a:endParaRPr lang="fr-FR" sz="4400" b="1" dirty="0">
              <a:latin typeface="Calibri" panose="020F0502020204030204" pitchFamily="34" charset="0"/>
              <a:cs typeface="Calibri" panose="020F0502020204030204" pitchFamily="34" charset="0"/>
            </a:endParaRP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qui</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353949" y="2524901"/>
            <a:ext cx="2469209" cy="96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selon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894665" y="1794854"/>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ici</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puis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quoique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sitôt</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hier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quoique</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3" name="Espace réservé du pied de page 2">
            <a:extLst>
              <a:ext uri="{FF2B5EF4-FFF2-40B4-BE49-F238E27FC236}">
                <a16:creationId xmlns:a16="http://schemas.microsoft.com/office/drawing/2014/main" id="{30E0707C-FEE9-4533-AA01-FB7DDA4C1E58}"/>
              </a:ext>
            </a:extLst>
          </p:cNvPr>
          <p:cNvSpPr>
            <a:spLocks noGrp="1"/>
          </p:cNvSpPr>
          <p:nvPr>
            <p:ph type="ftr" sz="quarter" idx="11"/>
          </p:nvPr>
        </p:nvSpPr>
        <p:spPr/>
        <p:txBody>
          <a:bodyPr/>
          <a:lstStyle/>
          <a:p>
            <a:r>
              <a:rPr lang="fr-FR"/>
              <a:t>www.dys-positif.fr</a:t>
            </a:r>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F228C3-258A-4292-AE61-ED2BE212093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Conjugaison</a:t>
            </a:r>
          </a:p>
        </p:txBody>
      </p:sp>
      <p:sp>
        <p:nvSpPr>
          <p:cNvPr id="3" name="Espace réservé du contenu 2">
            <a:extLst>
              <a:ext uri="{FF2B5EF4-FFF2-40B4-BE49-F238E27FC236}">
                <a16:creationId xmlns:a16="http://schemas.microsoft.com/office/drawing/2014/main" id="{DE448F6A-5ECE-48E3-BE77-03F42151D9AE}"/>
              </a:ext>
            </a:extLst>
          </p:cNvPr>
          <p:cNvSpPr>
            <a:spLocks noGrp="1"/>
          </p:cNvSpPr>
          <p:nvPr>
            <p:ph idx="1"/>
          </p:nvPr>
        </p:nvSpPr>
        <p:spPr>
          <a:xfrm>
            <a:off x="679537" y="1690688"/>
            <a:ext cx="10515600" cy="2919782"/>
          </a:xfrm>
        </p:spPr>
        <p:txBody>
          <a:bodyPr>
            <a:normAutofit/>
          </a:bodyPr>
          <a:lstStyle/>
          <a:p>
            <a:pPr marL="0" indent="0">
              <a:lnSpc>
                <a:spcPct val="220000"/>
              </a:lnSpc>
              <a:buNone/>
            </a:pPr>
            <a:r>
              <a:rPr lang="fr-FR" dirty="0">
                <a:latin typeface="Arial" panose="020B0604020202020204" pitchFamily="34" charset="0"/>
                <a:cs typeface="Arial" panose="020B0604020202020204" pitchFamily="34" charset="0"/>
              </a:rPr>
              <a:t>Les verbes du 3</a:t>
            </a:r>
            <a:r>
              <a:rPr lang="fr-FR" baseline="30000" dirty="0">
                <a:latin typeface="Arial" panose="020B0604020202020204" pitchFamily="34" charset="0"/>
                <a:cs typeface="Arial" panose="020B0604020202020204" pitchFamily="34" charset="0"/>
              </a:rPr>
              <a:t>ème</a:t>
            </a:r>
            <a:r>
              <a:rPr lang="fr-FR" dirty="0">
                <a:latin typeface="Arial" panose="020B0604020202020204" pitchFamily="34" charset="0"/>
                <a:cs typeface="Arial" panose="020B0604020202020204" pitchFamily="34" charset="0"/>
              </a:rPr>
              <a:t> groupe.</a:t>
            </a:r>
          </a:p>
          <a:p>
            <a:pPr marL="0" indent="0">
              <a:buNone/>
            </a:pP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CDD979E2-07A6-47A2-8537-D55AE000108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22702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E448F6A-5ECE-48E3-BE77-03F42151D9AE}"/>
              </a:ext>
            </a:extLst>
          </p:cNvPr>
          <p:cNvSpPr>
            <a:spLocks noGrp="1"/>
          </p:cNvSpPr>
          <p:nvPr>
            <p:ph idx="1"/>
          </p:nvPr>
        </p:nvSpPr>
        <p:spPr>
          <a:xfrm>
            <a:off x="951977" y="770352"/>
            <a:ext cx="10741069" cy="5047988"/>
          </a:xfrm>
        </p:spPr>
        <p:txBody>
          <a:bodyPr>
            <a:noAutofit/>
          </a:bodyPr>
          <a:lstStyle/>
          <a:p>
            <a:pPr marL="0" indent="0">
              <a:lnSpc>
                <a:spcPct val="220000"/>
              </a:lnSpc>
              <a:buNone/>
            </a:pPr>
            <a:r>
              <a:rPr lang="fr-FR" sz="2400" dirty="0">
                <a:latin typeface="Arial" panose="020B0604020202020204" pitchFamily="34" charset="0"/>
                <a:cs typeface="Arial" panose="020B0604020202020204" pitchFamily="34" charset="0"/>
              </a:rPr>
              <a:t>La plupart des verbes du troisième groupe se terminent par</a:t>
            </a:r>
          </a:p>
          <a:p>
            <a:pPr marL="0" indent="0" algn="ctr">
              <a:lnSpc>
                <a:spcPct val="220000"/>
              </a:lnSpc>
              <a:buNone/>
            </a:pPr>
            <a:r>
              <a:rPr lang="fr-FR" sz="4000" dirty="0">
                <a:latin typeface="Arial" panose="020B0604020202020204" pitchFamily="34" charset="0"/>
                <a:cs typeface="Arial" panose="020B0604020202020204" pitchFamily="34" charset="0"/>
              </a:rPr>
              <a:t> s, s, t, </a:t>
            </a:r>
            <a:r>
              <a:rPr lang="fr-FR" sz="4000" dirty="0" err="1">
                <a:latin typeface="Arial" panose="020B0604020202020204" pitchFamily="34" charset="0"/>
                <a:cs typeface="Arial" panose="020B0604020202020204" pitchFamily="34" charset="0"/>
              </a:rPr>
              <a:t>ons</a:t>
            </a:r>
            <a:r>
              <a:rPr lang="fr-FR" sz="4000" dirty="0">
                <a:latin typeface="Arial" panose="020B0604020202020204" pitchFamily="34" charset="0"/>
                <a:cs typeface="Arial" panose="020B0604020202020204" pitchFamily="34" charset="0"/>
              </a:rPr>
              <a:t>, </a:t>
            </a:r>
            <a:r>
              <a:rPr lang="fr-FR" sz="4000" dirty="0" err="1">
                <a:latin typeface="Arial" panose="020B0604020202020204" pitchFamily="34" charset="0"/>
                <a:cs typeface="Arial" panose="020B0604020202020204" pitchFamily="34" charset="0"/>
              </a:rPr>
              <a:t>ez</a:t>
            </a:r>
            <a:r>
              <a:rPr lang="fr-FR" sz="4000" dirty="0">
                <a:latin typeface="Arial" panose="020B0604020202020204" pitchFamily="34" charset="0"/>
                <a:cs typeface="Arial" panose="020B0604020202020204" pitchFamily="34" charset="0"/>
              </a:rPr>
              <a:t>, </a:t>
            </a:r>
            <a:r>
              <a:rPr lang="fr-FR" sz="4000" dirty="0" err="1">
                <a:latin typeface="Arial" panose="020B0604020202020204" pitchFamily="34" charset="0"/>
                <a:cs typeface="Arial" panose="020B0604020202020204" pitchFamily="34" charset="0"/>
              </a:rPr>
              <a:t>ent</a:t>
            </a:r>
            <a:r>
              <a:rPr lang="fr-FR" sz="4000" dirty="0">
                <a:latin typeface="Arial" panose="020B0604020202020204" pitchFamily="34" charset="0"/>
                <a:cs typeface="Arial" panose="020B0604020202020204" pitchFamily="34" charset="0"/>
              </a:rPr>
              <a:t> </a:t>
            </a:r>
          </a:p>
          <a:p>
            <a:pPr marL="0" indent="0">
              <a:lnSpc>
                <a:spcPct val="220000"/>
              </a:lnSpc>
              <a:buNone/>
            </a:pPr>
            <a:r>
              <a:rPr lang="fr-FR" sz="2400" dirty="0">
                <a:latin typeface="Arial" panose="020B0604020202020204" pitchFamily="34" charset="0"/>
                <a:cs typeface="Arial" panose="020B0604020202020204" pitchFamily="34" charset="0"/>
              </a:rPr>
              <a:t>Mais, beaucoup de verbes du troisième groupe sont des verbes irréguliers.</a:t>
            </a:r>
          </a:p>
          <a:p>
            <a:pPr marL="0" indent="0">
              <a:lnSpc>
                <a:spcPct val="220000"/>
              </a:lnSpc>
              <a:buNone/>
            </a:pPr>
            <a:r>
              <a:rPr lang="fr-FR" sz="2400" dirty="0">
                <a:latin typeface="Arial" panose="020B0604020202020204" pitchFamily="34" charset="0"/>
                <a:cs typeface="Arial" panose="020B0604020202020204" pitchFamily="34" charset="0"/>
              </a:rPr>
              <a:t>Certains changent de radical selon la conjugaison. </a:t>
            </a:r>
          </a:p>
          <a:p>
            <a:pPr marL="0" indent="0">
              <a:lnSpc>
                <a:spcPct val="220000"/>
              </a:lnSpc>
              <a:buNone/>
            </a:pPr>
            <a:r>
              <a:rPr lang="fr-FR" sz="2400" dirty="0">
                <a:latin typeface="Arial" panose="020B0604020202020204" pitchFamily="34" charset="0"/>
                <a:cs typeface="Arial" panose="020B0604020202020204" pitchFamily="34" charset="0"/>
              </a:rPr>
              <a:t>De nombreux verbes du troisième groupe sont à connaitre par cœur !</a:t>
            </a:r>
          </a:p>
        </p:txBody>
      </p:sp>
      <p:sp>
        <p:nvSpPr>
          <p:cNvPr id="4" name="Espace réservé du pied de page 3">
            <a:extLst>
              <a:ext uri="{FF2B5EF4-FFF2-40B4-BE49-F238E27FC236}">
                <a16:creationId xmlns:a16="http://schemas.microsoft.com/office/drawing/2014/main" id="{CDD979E2-07A6-47A2-8537-D55AE000108F}"/>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428F1E14-CCFF-4781-BDC7-8F4870178D72}"/>
              </a:ext>
            </a:extLst>
          </p:cNvPr>
          <p:cNvPicPr>
            <a:picLocks noChangeAspect="1"/>
          </p:cNvPicPr>
          <p:nvPr/>
        </p:nvPicPr>
        <p:blipFill>
          <a:blip r:embed="rId2"/>
          <a:stretch>
            <a:fillRect/>
          </a:stretch>
        </p:blipFill>
        <p:spPr>
          <a:xfrm>
            <a:off x="10209495" y="2294091"/>
            <a:ext cx="1189190" cy="1189190"/>
          </a:xfrm>
          <a:prstGeom prst="rect">
            <a:avLst/>
          </a:prstGeom>
        </p:spPr>
      </p:pic>
    </p:spTree>
    <p:extLst>
      <p:ext uri="{BB962C8B-B14F-4D97-AF65-F5344CB8AC3E}">
        <p14:creationId xmlns:p14="http://schemas.microsoft.com/office/powerpoint/2010/main" val="1023282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9FC49A-0247-403B-B186-4AB9E4A4E6E0}"/>
              </a:ext>
            </a:extLst>
          </p:cNvPr>
          <p:cNvSpPr>
            <a:spLocks noGrp="1"/>
          </p:cNvSpPr>
          <p:nvPr>
            <p:ph type="title"/>
          </p:nvPr>
        </p:nvSpPr>
        <p:spPr/>
        <p:txBody>
          <a:bodyPr/>
          <a:lstStyle/>
          <a:p>
            <a:r>
              <a:rPr lang="fr-FR" dirty="0"/>
              <a:t>partir et savoir </a:t>
            </a:r>
          </a:p>
        </p:txBody>
      </p:sp>
      <p:sp>
        <p:nvSpPr>
          <p:cNvPr id="4" name="Espace réservé du contenu 2">
            <a:extLst>
              <a:ext uri="{FF2B5EF4-FFF2-40B4-BE49-F238E27FC236}">
                <a16:creationId xmlns:a16="http://schemas.microsoft.com/office/drawing/2014/main" id="{E1C23278-CF30-425C-B79F-931CEB908B12}"/>
              </a:ext>
            </a:extLst>
          </p:cNvPr>
          <p:cNvSpPr txBox="1">
            <a:spLocks noGrp="1"/>
          </p:cNvSpPr>
          <p:nvPr>
            <p:ph idx="1"/>
          </p:nvPr>
        </p:nvSpPr>
        <p:spPr>
          <a:xfrm>
            <a:off x="838200" y="1825625"/>
            <a:ext cx="4642184"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000" dirty="0">
                <a:solidFill>
                  <a:srgbClr val="FF0000"/>
                </a:solidFill>
              </a:rPr>
              <a:t>partir</a:t>
            </a:r>
            <a:r>
              <a:rPr lang="fr-FR" sz="4000" dirty="0"/>
              <a:t>	</a:t>
            </a:r>
          </a:p>
          <a:p>
            <a:pPr marL="0" indent="0">
              <a:lnSpc>
                <a:spcPct val="100000"/>
              </a:lnSpc>
              <a:buFont typeface="Arial" panose="020B0604020202020204" pitchFamily="34" charset="0"/>
              <a:buNone/>
            </a:pPr>
            <a:r>
              <a:rPr lang="fr-FR" sz="4000" dirty="0"/>
              <a:t>Je 	 		</a:t>
            </a:r>
            <a:r>
              <a:rPr lang="fr-FR" sz="4000" dirty="0">
                <a:solidFill>
                  <a:schemeClr val="accent6">
                    <a:lumMod val="50000"/>
                  </a:schemeClr>
                </a:solidFill>
              </a:rPr>
              <a:t>par</a:t>
            </a:r>
            <a:r>
              <a:rPr lang="fr-FR" sz="4000" dirty="0">
                <a:solidFill>
                  <a:schemeClr val="accent2"/>
                </a:solidFill>
              </a:rPr>
              <a:t>s</a:t>
            </a:r>
          </a:p>
          <a:p>
            <a:pPr marL="0" indent="0">
              <a:lnSpc>
                <a:spcPct val="100000"/>
              </a:lnSpc>
              <a:buFont typeface="Arial" panose="020B0604020202020204" pitchFamily="34" charset="0"/>
              <a:buNone/>
            </a:pPr>
            <a:r>
              <a:rPr lang="fr-FR" sz="4000" dirty="0"/>
              <a:t>Tu  			</a:t>
            </a:r>
            <a:r>
              <a:rPr lang="fr-FR" sz="4000" dirty="0">
                <a:solidFill>
                  <a:schemeClr val="accent6">
                    <a:lumMod val="50000"/>
                  </a:schemeClr>
                </a:solidFill>
              </a:rPr>
              <a:t>par</a:t>
            </a:r>
            <a:r>
              <a:rPr lang="fr-FR" sz="4000" dirty="0">
                <a:solidFill>
                  <a:schemeClr val="accent2"/>
                </a:solidFill>
              </a:rPr>
              <a:t>s</a:t>
            </a:r>
          </a:p>
          <a:p>
            <a:pPr marL="0" indent="0">
              <a:lnSpc>
                <a:spcPct val="100000"/>
              </a:lnSpc>
              <a:buFont typeface="Arial" panose="020B0604020202020204" pitchFamily="34" charset="0"/>
              <a:buNone/>
            </a:pPr>
            <a:r>
              <a:rPr lang="fr-FR" sz="4000" dirty="0"/>
              <a:t>Il/elle/on  	</a:t>
            </a:r>
            <a:r>
              <a:rPr lang="fr-FR" sz="4000" dirty="0">
                <a:solidFill>
                  <a:schemeClr val="accent6">
                    <a:lumMod val="50000"/>
                  </a:schemeClr>
                </a:solidFill>
              </a:rPr>
              <a:t>par</a:t>
            </a:r>
            <a:r>
              <a:rPr lang="fr-FR" sz="4000" dirty="0">
                <a:solidFill>
                  <a:schemeClr val="accent2"/>
                </a:solidFill>
              </a:rPr>
              <a:t>t</a:t>
            </a:r>
          </a:p>
          <a:p>
            <a:pPr marL="0" indent="0">
              <a:lnSpc>
                <a:spcPct val="100000"/>
              </a:lnSpc>
              <a:buFont typeface="Arial" panose="020B0604020202020204" pitchFamily="34" charset="0"/>
              <a:buNone/>
            </a:pPr>
            <a:r>
              <a:rPr lang="fr-FR" sz="4000" dirty="0"/>
              <a:t>Nous  		</a:t>
            </a:r>
            <a:r>
              <a:rPr lang="fr-FR" sz="4000" dirty="0">
                <a:solidFill>
                  <a:schemeClr val="accent6">
                    <a:lumMod val="50000"/>
                  </a:schemeClr>
                </a:solidFill>
              </a:rPr>
              <a:t>part</a:t>
            </a:r>
            <a:r>
              <a:rPr lang="fr-FR" sz="4000" dirty="0">
                <a:solidFill>
                  <a:schemeClr val="accent2"/>
                </a:solidFill>
              </a:rPr>
              <a:t>ons</a:t>
            </a:r>
          </a:p>
          <a:p>
            <a:pPr marL="0" indent="0">
              <a:lnSpc>
                <a:spcPct val="100000"/>
              </a:lnSpc>
              <a:buFont typeface="Arial" panose="020B0604020202020204" pitchFamily="34" charset="0"/>
              <a:buNone/>
            </a:pPr>
            <a:r>
              <a:rPr lang="fr-FR" sz="4000" dirty="0"/>
              <a:t>Vous  		</a:t>
            </a:r>
            <a:r>
              <a:rPr lang="fr-FR" sz="4000" dirty="0">
                <a:solidFill>
                  <a:schemeClr val="accent6">
                    <a:lumMod val="50000"/>
                  </a:schemeClr>
                </a:solidFill>
              </a:rPr>
              <a:t>part</a:t>
            </a:r>
            <a:r>
              <a:rPr lang="fr-FR" sz="4000" dirty="0">
                <a:solidFill>
                  <a:schemeClr val="accent2"/>
                </a:solidFill>
              </a:rPr>
              <a:t>ez</a:t>
            </a:r>
          </a:p>
          <a:p>
            <a:pPr marL="0" indent="0">
              <a:lnSpc>
                <a:spcPct val="100000"/>
              </a:lnSpc>
              <a:buFont typeface="Arial" panose="020B0604020202020204" pitchFamily="34" charset="0"/>
              <a:buNone/>
            </a:pPr>
            <a:r>
              <a:rPr lang="fr-FR" sz="4000" dirty="0"/>
              <a:t>Ils/elles  		</a:t>
            </a:r>
            <a:r>
              <a:rPr lang="fr-FR" sz="4000" dirty="0">
                <a:solidFill>
                  <a:schemeClr val="accent6">
                    <a:lumMod val="50000"/>
                  </a:schemeClr>
                </a:solidFill>
              </a:rPr>
              <a:t>part</a:t>
            </a:r>
            <a:r>
              <a:rPr lang="fr-FR" sz="4000" dirty="0">
                <a:solidFill>
                  <a:schemeClr val="accent2"/>
                </a:solidFill>
              </a:rPr>
              <a:t>ent</a:t>
            </a:r>
          </a:p>
          <a:p>
            <a:pPr>
              <a:lnSpc>
                <a:spcPct val="150000"/>
              </a:lnSpc>
            </a:pPr>
            <a:endParaRPr lang="fr-FR" sz="3200" dirty="0"/>
          </a:p>
          <a:p>
            <a:endParaRPr lang="fr-FR" dirty="0"/>
          </a:p>
        </p:txBody>
      </p:sp>
      <p:sp>
        <p:nvSpPr>
          <p:cNvPr id="5" name="Espace réservé du contenu 2">
            <a:extLst>
              <a:ext uri="{FF2B5EF4-FFF2-40B4-BE49-F238E27FC236}">
                <a16:creationId xmlns:a16="http://schemas.microsoft.com/office/drawing/2014/main" id="{CB90F1D4-32A9-436C-911B-23B18D3D181A}"/>
              </a:ext>
            </a:extLst>
          </p:cNvPr>
          <p:cNvSpPr txBox="1">
            <a:spLocks/>
          </p:cNvSpPr>
          <p:nvPr/>
        </p:nvSpPr>
        <p:spPr>
          <a:xfrm>
            <a:off x="6331907" y="1516209"/>
            <a:ext cx="4357821" cy="466075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400" dirty="0">
                <a:solidFill>
                  <a:srgbClr val="FF0000"/>
                </a:solidFill>
              </a:rPr>
              <a:t>savoir</a:t>
            </a:r>
            <a:r>
              <a:rPr lang="fr-FR" sz="4400" dirty="0"/>
              <a:t>	</a:t>
            </a:r>
          </a:p>
          <a:p>
            <a:pPr marL="0" indent="0">
              <a:lnSpc>
                <a:spcPct val="100000"/>
              </a:lnSpc>
              <a:buFont typeface="Arial" panose="020B0604020202020204" pitchFamily="34" charset="0"/>
              <a:buNone/>
            </a:pPr>
            <a:r>
              <a:rPr lang="fr-FR" sz="4400" dirty="0"/>
              <a:t>Je 	 		</a:t>
            </a:r>
            <a:r>
              <a:rPr lang="fr-FR" sz="4400" dirty="0">
                <a:solidFill>
                  <a:schemeClr val="accent6">
                    <a:lumMod val="50000"/>
                  </a:schemeClr>
                </a:solidFill>
              </a:rPr>
              <a:t>sai</a:t>
            </a:r>
            <a:r>
              <a:rPr lang="fr-FR" sz="4400" dirty="0">
                <a:solidFill>
                  <a:schemeClr val="accent2"/>
                </a:solidFill>
              </a:rPr>
              <a:t>s</a:t>
            </a:r>
          </a:p>
          <a:p>
            <a:pPr marL="0" indent="0">
              <a:lnSpc>
                <a:spcPct val="100000"/>
              </a:lnSpc>
              <a:buNone/>
            </a:pPr>
            <a:r>
              <a:rPr lang="fr-FR" sz="4400" dirty="0"/>
              <a:t>Tu  			</a:t>
            </a:r>
            <a:r>
              <a:rPr lang="fr-FR" sz="4400" dirty="0">
                <a:solidFill>
                  <a:schemeClr val="accent6">
                    <a:lumMod val="50000"/>
                  </a:schemeClr>
                </a:solidFill>
              </a:rPr>
              <a:t>sai</a:t>
            </a:r>
            <a:r>
              <a:rPr lang="fr-FR" sz="4400" dirty="0">
                <a:solidFill>
                  <a:schemeClr val="accent2"/>
                </a:solidFill>
              </a:rPr>
              <a:t>s</a:t>
            </a:r>
          </a:p>
          <a:p>
            <a:pPr marL="0" indent="0">
              <a:lnSpc>
                <a:spcPct val="100000"/>
              </a:lnSpc>
              <a:buNone/>
            </a:pPr>
            <a:r>
              <a:rPr lang="fr-FR" sz="4400" dirty="0"/>
              <a:t>Il/elle/on  	</a:t>
            </a:r>
            <a:r>
              <a:rPr lang="fr-FR" sz="4400" dirty="0">
                <a:solidFill>
                  <a:schemeClr val="accent6">
                    <a:lumMod val="50000"/>
                  </a:schemeClr>
                </a:solidFill>
              </a:rPr>
              <a:t>sai</a:t>
            </a:r>
            <a:r>
              <a:rPr lang="fr-FR" sz="4400" dirty="0">
                <a:solidFill>
                  <a:schemeClr val="accent2"/>
                </a:solidFill>
              </a:rPr>
              <a:t>t</a:t>
            </a:r>
          </a:p>
          <a:p>
            <a:pPr marL="0" indent="0">
              <a:lnSpc>
                <a:spcPct val="100000"/>
              </a:lnSpc>
              <a:buFont typeface="Arial" panose="020B0604020202020204" pitchFamily="34" charset="0"/>
              <a:buNone/>
            </a:pPr>
            <a:r>
              <a:rPr lang="fr-FR" sz="4400" dirty="0"/>
              <a:t>Nous  		</a:t>
            </a:r>
            <a:r>
              <a:rPr lang="fr-FR" sz="4400" dirty="0">
                <a:solidFill>
                  <a:schemeClr val="accent6">
                    <a:lumMod val="50000"/>
                  </a:schemeClr>
                </a:solidFill>
              </a:rPr>
              <a:t>sav</a:t>
            </a:r>
            <a:r>
              <a:rPr lang="fr-FR" sz="4400" dirty="0">
                <a:solidFill>
                  <a:schemeClr val="accent2"/>
                </a:solidFill>
              </a:rPr>
              <a:t>ons</a:t>
            </a:r>
          </a:p>
          <a:p>
            <a:pPr marL="0" indent="0">
              <a:lnSpc>
                <a:spcPct val="100000"/>
              </a:lnSpc>
              <a:buFont typeface="Arial" panose="020B0604020202020204" pitchFamily="34" charset="0"/>
              <a:buNone/>
            </a:pPr>
            <a:r>
              <a:rPr lang="fr-FR" sz="4400" dirty="0"/>
              <a:t>Vous  		</a:t>
            </a:r>
            <a:r>
              <a:rPr lang="fr-FR" sz="4400" dirty="0">
                <a:solidFill>
                  <a:schemeClr val="accent6">
                    <a:lumMod val="50000"/>
                  </a:schemeClr>
                </a:solidFill>
              </a:rPr>
              <a:t>sav</a:t>
            </a:r>
            <a:r>
              <a:rPr lang="fr-FR" sz="4400" dirty="0">
                <a:solidFill>
                  <a:schemeClr val="accent2"/>
                </a:solidFill>
              </a:rPr>
              <a:t>ez</a:t>
            </a:r>
          </a:p>
          <a:p>
            <a:pPr marL="0" indent="0">
              <a:lnSpc>
                <a:spcPct val="100000"/>
              </a:lnSpc>
              <a:buFont typeface="Arial" panose="020B0604020202020204" pitchFamily="34" charset="0"/>
              <a:buNone/>
            </a:pPr>
            <a:r>
              <a:rPr lang="fr-FR" sz="4400" dirty="0"/>
              <a:t>Ils/elles  		</a:t>
            </a:r>
            <a:r>
              <a:rPr lang="fr-FR" sz="4800" dirty="0">
                <a:solidFill>
                  <a:schemeClr val="accent6">
                    <a:lumMod val="50000"/>
                  </a:schemeClr>
                </a:solidFill>
              </a:rPr>
              <a:t>sav</a:t>
            </a:r>
            <a:r>
              <a:rPr lang="fr-FR" sz="4800" dirty="0">
                <a:solidFill>
                  <a:schemeClr val="accent2"/>
                </a:solidFill>
              </a:rPr>
              <a:t>ent</a:t>
            </a:r>
            <a:endParaRPr lang="fr-FR" sz="4400" dirty="0">
              <a:solidFill>
                <a:schemeClr val="accent2"/>
              </a:solidFill>
            </a:endParaRPr>
          </a:p>
          <a:p>
            <a:pPr>
              <a:lnSpc>
                <a:spcPct val="150000"/>
              </a:lnSpc>
            </a:pPr>
            <a:endParaRPr lang="fr-FR" sz="3200" dirty="0"/>
          </a:p>
          <a:p>
            <a:endParaRPr lang="fr-FR" dirty="0"/>
          </a:p>
        </p:txBody>
      </p:sp>
      <p:cxnSp>
        <p:nvCxnSpPr>
          <p:cNvPr id="6" name="Connecteur droit 5">
            <a:extLst>
              <a:ext uri="{FF2B5EF4-FFF2-40B4-BE49-F238E27FC236}">
                <a16:creationId xmlns:a16="http://schemas.microsoft.com/office/drawing/2014/main" id="{D523AAFC-56D6-465B-A399-C79671CFE5E4}"/>
              </a:ext>
            </a:extLst>
          </p:cNvPr>
          <p:cNvCxnSpPr/>
          <p:nvPr/>
        </p:nvCxnSpPr>
        <p:spPr>
          <a:xfrm>
            <a:off x="5709726" y="2033337"/>
            <a:ext cx="0" cy="3874168"/>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4449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verbes aller et faire</a:t>
            </a:r>
          </a:p>
        </p:txBody>
      </p:sp>
      <p:sp>
        <p:nvSpPr>
          <p:cNvPr id="5" name="Espace réservé du contenu 2">
            <a:extLst>
              <a:ext uri="{FF2B5EF4-FFF2-40B4-BE49-F238E27FC236}">
                <a16:creationId xmlns:a16="http://schemas.microsoft.com/office/drawing/2014/main" id="{BE92C02A-7422-4CB9-86F5-A2482180482D}"/>
              </a:ext>
            </a:extLst>
          </p:cNvPr>
          <p:cNvSpPr>
            <a:spLocks noGrp="1"/>
          </p:cNvSpPr>
          <p:nvPr>
            <p:ph idx="1"/>
          </p:nvPr>
        </p:nvSpPr>
        <p:spPr>
          <a:xfrm>
            <a:off x="774031" y="1884320"/>
            <a:ext cx="4526280" cy="4351338"/>
          </a:xfrm>
        </p:spPr>
        <p:txBody>
          <a:bodyPr>
            <a:normAutofit lnSpcReduction="10000"/>
          </a:bodyPr>
          <a:lstStyle/>
          <a:p>
            <a:pPr marL="0" indent="0">
              <a:lnSpc>
                <a:spcPct val="100000"/>
              </a:lnSpc>
              <a:buNone/>
            </a:pPr>
            <a:r>
              <a:rPr lang="fr-FR" sz="3200" dirty="0">
                <a:solidFill>
                  <a:srgbClr val="FF0000"/>
                </a:solidFill>
              </a:rPr>
              <a:t>aller</a:t>
            </a:r>
            <a:r>
              <a:rPr lang="fr-FR" sz="3200" dirty="0"/>
              <a:t>	</a:t>
            </a:r>
          </a:p>
          <a:p>
            <a:pPr marL="0" indent="0">
              <a:lnSpc>
                <a:spcPct val="100000"/>
              </a:lnSpc>
              <a:buNone/>
            </a:pPr>
            <a:r>
              <a:rPr lang="fr-FR" sz="3200" dirty="0"/>
              <a:t>Je 	 		</a:t>
            </a:r>
            <a:r>
              <a:rPr lang="fr-FR" sz="3500" dirty="0">
                <a:solidFill>
                  <a:schemeClr val="accent6">
                    <a:lumMod val="50000"/>
                  </a:schemeClr>
                </a:solidFill>
              </a:rPr>
              <a:t>vai</a:t>
            </a:r>
            <a:r>
              <a:rPr lang="fr-FR" sz="3500" dirty="0">
                <a:solidFill>
                  <a:schemeClr val="accent2"/>
                </a:solidFill>
              </a:rPr>
              <a:t>s</a:t>
            </a:r>
            <a:endParaRPr lang="fr-FR" sz="3200" dirty="0">
              <a:solidFill>
                <a:schemeClr val="accent2"/>
              </a:solidFill>
            </a:endParaRPr>
          </a:p>
          <a:p>
            <a:pPr marL="0" indent="0">
              <a:lnSpc>
                <a:spcPct val="100000"/>
              </a:lnSpc>
              <a:buNone/>
            </a:pPr>
            <a:r>
              <a:rPr lang="fr-FR" sz="3200" dirty="0"/>
              <a:t>Tu  			</a:t>
            </a:r>
            <a:r>
              <a:rPr lang="fr-FR" sz="3500" dirty="0">
                <a:solidFill>
                  <a:schemeClr val="accent6">
                    <a:lumMod val="50000"/>
                  </a:schemeClr>
                </a:solidFill>
              </a:rPr>
              <a:t>va</a:t>
            </a:r>
            <a:r>
              <a:rPr lang="fr-FR" sz="3500" dirty="0">
                <a:solidFill>
                  <a:schemeClr val="accent2"/>
                </a:solidFill>
              </a:rPr>
              <a:t>s</a:t>
            </a:r>
            <a:endParaRPr lang="fr-FR" sz="3200" dirty="0">
              <a:solidFill>
                <a:schemeClr val="accent2"/>
              </a:solidFill>
            </a:endParaRPr>
          </a:p>
          <a:p>
            <a:pPr marL="0" indent="0">
              <a:lnSpc>
                <a:spcPct val="100000"/>
              </a:lnSpc>
              <a:buNone/>
            </a:pPr>
            <a:r>
              <a:rPr lang="fr-FR" sz="3200" dirty="0"/>
              <a:t>Il/elle/on  		</a:t>
            </a:r>
            <a:r>
              <a:rPr lang="fr-FR" sz="3500" dirty="0">
                <a:solidFill>
                  <a:schemeClr val="accent6">
                    <a:lumMod val="50000"/>
                  </a:schemeClr>
                </a:solidFill>
              </a:rPr>
              <a:t>va</a:t>
            </a:r>
            <a:endParaRPr lang="fr-FR" sz="3200" dirty="0">
              <a:solidFill>
                <a:schemeClr val="accent6">
                  <a:lumMod val="50000"/>
                </a:schemeClr>
              </a:solidFill>
            </a:endParaRPr>
          </a:p>
          <a:p>
            <a:pPr marL="0" indent="0">
              <a:lnSpc>
                <a:spcPct val="100000"/>
              </a:lnSpc>
              <a:buNone/>
            </a:pPr>
            <a:r>
              <a:rPr lang="fr-FR" sz="3200" dirty="0"/>
              <a:t>Nous  		</a:t>
            </a:r>
            <a:r>
              <a:rPr lang="fr-FR" sz="3500" dirty="0">
                <a:solidFill>
                  <a:schemeClr val="accent6">
                    <a:lumMod val="50000"/>
                  </a:schemeClr>
                </a:solidFill>
              </a:rPr>
              <a:t>all</a:t>
            </a:r>
            <a:r>
              <a:rPr lang="fr-FR" sz="3500" dirty="0">
                <a:solidFill>
                  <a:schemeClr val="accent2"/>
                </a:solidFill>
              </a:rPr>
              <a:t>ons</a:t>
            </a:r>
            <a:endParaRPr lang="fr-FR" sz="3200" dirty="0">
              <a:solidFill>
                <a:schemeClr val="accent2"/>
              </a:solidFill>
            </a:endParaRPr>
          </a:p>
          <a:p>
            <a:pPr marL="0" indent="0">
              <a:lnSpc>
                <a:spcPct val="100000"/>
              </a:lnSpc>
              <a:buNone/>
            </a:pPr>
            <a:r>
              <a:rPr lang="fr-FR" sz="3200" dirty="0"/>
              <a:t>Vous  		</a:t>
            </a:r>
            <a:r>
              <a:rPr lang="fr-FR" sz="3500" dirty="0">
                <a:solidFill>
                  <a:schemeClr val="accent6">
                    <a:lumMod val="50000"/>
                  </a:schemeClr>
                </a:solidFill>
              </a:rPr>
              <a:t>all</a:t>
            </a:r>
            <a:r>
              <a:rPr lang="fr-FR" sz="3500" dirty="0">
                <a:solidFill>
                  <a:schemeClr val="accent2"/>
                </a:solidFill>
              </a:rPr>
              <a:t>ez</a:t>
            </a:r>
            <a:endParaRPr lang="fr-FR" sz="3200" dirty="0">
              <a:solidFill>
                <a:schemeClr val="accent2"/>
              </a:solidFill>
            </a:endParaRPr>
          </a:p>
          <a:p>
            <a:pPr marL="0" indent="0">
              <a:lnSpc>
                <a:spcPct val="100000"/>
              </a:lnSpc>
              <a:buNone/>
            </a:pPr>
            <a:r>
              <a:rPr lang="fr-FR" sz="3200" dirty="0"/>
              <a:t>Ils/elles  		</a:t>
            </a:r>
            <a:r>
              <a:rPr lang="fr-FR" sz="3900" dirty="0">
                <a:solidFill>
                  <a:schemeClr val="accent6">
                    <a:lumMod val="50000"/>
                  </a:schemeClr>
                </a:solidFill>
              </a:rPr>
              <a:t>v</a:t>
            </a:r>
            <a:r>
              <a:rPr lang="fr-FR" sz="3900" dirty="0">
                <a:solidFill>
                  <a:schemeClr val="accent2"/>
                </a:solidFill>
              </a:rPr>
              <a:t>ont</a:t>
            </a:r>
            <a:endParaRPr lang="fr-FR" sz="3200" dirty="0">
              <a:solidFill>
                <a:schemeClr val="accent2"/>
              </a:solidFill>
            </a:endParaRPr>
          </a:p>
          <a:p>
            <a:pPr>
              <a:lnSpc>
                <a:spcPct val="150000"/>
              </a:lnSpc>
            </a:pPr>
            <a:endParaRPr lang="fr-FR" sz="3200" dirty="0"/>
          </a:p>
          <a:p>
            <a:endParaRPr lang="fr-FR" dirty="0"/>
          </a:p>
        </p:txBody>
      </p:sp>
      <p:sp>
        <p:nvSpPr>
          <p:cNvPr id="6" name="Espace réservé du contenu 2">
            <a:extLst>
              <a:ext uri="{FF2B5EF4-FFF2-40B4-BE49-F238E27FC236}">
                <a16:creationId xmlns:a16="http://schemas.microsoft.com/office/drawing/2014/main" id="{C5BECB5A-EC5E-4C87-BB5E-A67F5EE3AB56}"/>
              </a:ext>
            </a:extLst>
          </p:cNvPr>
          <p:cNvSpPr txBox="1">
            <a:spLocks/>
          </p:cNvSpPr>
          <p:nvPr/>
        </p:nvSpPr>
        <p:spPr>
          <a:xfrm>
            <a:off x="6096000" y="1690688"/>
            <a:ext cx="5029200" cy="46034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faire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fai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fai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fai</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fais</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faite</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f</a:t>
            </a:r>
            <a:r>
              <a:rPr lang="fr-FR" sz="3900" dirty="0">
                <a:solidFill>
                  <a:schemeClr val="accent2"/>
                </a:solidFill>
              </a:rPr>
              <a:t>ont</a:t>
            </a:r>
            <a:endParaRPr lang="fr-FR" sz="3200" dirty="0">
              <a:solidFill>
                <a:schemeClr val="accent2"/>
              </a:solidFill>
            </a:endParaRPr>
          </a:p>
          <a:p>
            <a:pPr>
              <a:lnSpc>
                <a:spcPct val="150000"/>
              </a:lnSpc>
            </a:pPr>
            <a:endParaRPr lang="fr-FR" sz="3200" dirty="0"/>
          </a:p>
          <a:p>
            <a:endParaRPr lang="fr-FR" dirty="0"/>
          </a:p>
        </p:txBody>
      </p:sp>
      <p:cxnSp>
        <p:nvCxnSpPr>
          <p:cNvPr id="7" name="Connecteur droit 6">
            <a:extLst>
              <a:ext uri="{FF2B5EF4-FFF2-40B4-BE49-F238E27FC236}">
                <a16:creationId xmlns:a16="http://schemas.microsoft.com/office/drawing/2014/main" id="{29629E81-519D-46F4-9088-7EE757004566}"/>
              </a:ext>
            </a:extLst>
          </p:cNvPr>
          <p:cNvCxnSpPr/>
          <p:nvPr/>
        </p:nvCxnSpPr>
        <p:spPr>
          <a:xfrm>
            <a:off x="5709726" y="2033337"/>
            <a:ext cx="0" cy="3874168"/>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23798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658FBC-395D-4274-9E2A-5F3FFB28224E}"/>
              </a:ext>
            </a:extLst>
          </p:cNvPr>
          <p:cNvSpPr>
            <a:spLocks noGrp="1"/>
          </p:cNvSpPr>
          <p:nvPr>
            <p:ph type="title"/>
          </p:nvPr>
        </p:nvSpPr>
        <p:spPr/>
        <p:txBody>
          <a:bodyPr/>
          <a:lstStyle/>
          <a:p>
            <a:r>
              <a:rPr lang="fr-FR" dirty="0"/>
              <a:t>les verbes dire et prendre.</a:t>
            </a:r>
          </a:p>
        </p:txBody>
      </p:sp>
      <p:sp>
        <p:nvSpPr>
          <p:cNvPr id="6" name="Espace réservé du contenu 2">
            <a:extLst>
              <a:ext uri="{FF2B5EF4-FFF2-40B4-BE49-F238E27FC236}">
                <a16:creationId xmlns:a16="http://schemas.microsoft.com/office/drawing/2014/main" id="{4F50AD9C-C264-4BCF-87E8-C4CB9D142B26}"/>
              </a:ext>
            </a:extLst>
          </p:cNvPr>
          <p:cNvSpPr txBox="1">
            <a:spLocks/>
          </p:cNvSpPr>
          <p:nvPr/>
        </p:nvSpPr>
        <p:spPr>
          <a:xfrm>
            <a:off x="724891" y="1594271"/>
            <a:ext cx="452628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dire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di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di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di</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dis</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dite</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dis</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
        <p:nvSpPr>
          <p:cNvPr id="7" name="Espace réservé du contenu 2">
            <a:extLst>
              <a:ext uri="{FF2B5EF4-FFF2-40B4-BE49-F238E27FC236}">
                <a16:creationId xmlns:a16="http://schemas.microsoft.com/office/drawing/2014/main" id="{62C2798E-415F-49FA-B8A6-CAF3550DDFB2}"/>
              </a:ext>
            </a:extLst>
          </p:cNvPr>
          <p:cNvSpPr txBox="1">
            <a:spLocks/>
          </p:cNvSpPr>
          <p:nvPr/>
        </p:nvSpPr>
        <p:spPr>
          <a:xfrm>
            <a:off x="5726041" y="1690688"/>
            <a:ext cx="5741068"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prendre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prend</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prend</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prend</a:t>
            </a:r>
            <a:endParaRPr lang="fr-FR" sz="3200" dirty="0">
              <a:solidFill>
                <a:schemeClr val="accent6">
                  <a:lumMod val="50000"/>
                </a:schemeClr>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pren</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pren</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pre</a:t>
            </a:r>
            <a:r>
              <a:rPr lang="fr-FR" sz="3900" dirty="0">
                <a:solidFill>
                  <a:srgbClr val="C00000"/>
                </a:solidFill>
              </a:rPr>
              <a:t>nn</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cxnSp>
        <p:nvCxnSpPr>
          <p:cNvPr id="8" name="Connecteur droit 7">
            <a:extLst>
              <a:ext uri="{FF2B5EF4-FFF2-40B4-BE49-F238E27FC236}">
                <a16:creationId xmlns:a16="http://schemas.microsoft.com/office/drawing/2014/main" id="{98A48182-96B8-45FB-B800-1D329A8A9831}"/>
              </a:ext>
            </a:extLst>
          </p:cNvPr>
          <p:cNvCxnSpPr/>
          <p:nvPr/>
        </p:nvCxnSpPr>
        <p:spPr>
          <a:xfrm>
            <a:off x="5511422" y="1779949"/>
            <a:ext cx="0" cy="3874168"/>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1800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802B70-5032-4875-9A99-FDBD9549AF92}"/>
              </a:ext>
            </a:extLst>
          </p:cNvPr>
          <p:cNvSpPr>
            <a:spLocks noGrp="1"/>
          </p:cNvSpPr>
          <p:nvPr>
            <p:ph type="title"/>
          </p:nvPr>
        </p:nvSpPr>
        <p:spPr/>
        <p:txBody>
          <a:bodyPr/>
          <a:lstStyle/>
          <a:p>
            <a:r>
              <a:rPr lang="fr-FR" dirty="0"/>
              <a:t>Exercice de rappel</a:t>
            </a:r>
          </a:p>
        </p:txBody>
      </p:sp>
      <p:pic>
        <p:nvPicPr>
          <p:cNvPr id="6" name="Espace réservé du contenu 5">
            <a:extLst>
              <a:ext uri="{FF2B5EF4-FFF2-40B4-BE49-F238E27FC236}">
                <a16:creationId xmlns:a16="http://schemas.microsoft.com/office/drawing/2014/main" id="{EB22A3E3-647B-4008-BE03-C1D4D5297545}"/>
              </a:ext>
            </a:extLst>
          </p:cNvPr>
          <p:cNvPicPr>
            <a:picLocks noGrp="1" noChangeAspect="1"/>
          </p:cNvPicPr>
          <p:nvPr>
            <p:ph idx="1"/>
          </p:nvPr>
        </p:nvPicPr>
        <p:blipFill>
          <a:blip r:embed="rId2"/>
          <a:stretch>
            <a:fillRect/>
          </a:stretch>
        </p:blipFill>
        <p:spPr>
          <a:xfrm>
            <a:off x="1405696" y="1970451"/>
            <a:ext cx="10548789" cy="2432290"/>
          </a:xfrm>
        </p:spPr>
      </p:pic>
      <p:sp>
        <p:nvSpPr>
          <p:cNvPr id="4" name="Espace réservé du pied de page 3">
            <a:extLst>
              <a:ext uri="{FF2B5EF4-FFF2-40B4-BE49-F238E27FC236}">
                <a16:creationId xmlns:a16="http://schemas.microsoft.com/office/drawing/2014/main" id="{8FE813EF-3129-4CB1-BFF8-5555FD2A45C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33973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658FBC-395D-4274-9E2A-5F3FFB28224E}"/>
              </a:ext>
            </a:extLst>
          </p:cNvPr>
          <p:cNvSpPr>
            <a:spLocks noGrp="1"/>
          </p:cNvSpPr>
          <p:nvPr>
            <p:ph type="title"/>
          </p:nvPr>
        </p:nvSpPr>
        <p:spPr/>
        <p:txBody>
          <a:bodyPr/>
          <a:lstStyle/>
          <a:p>
            <a:r>
              <a:rPr lang="fr-FR" dirty="0"/>
              <a:t>les verbes voir, pouvoir, savoir, partir</a:t>
            </a:r>
          </a:p>
        </p:txBody>
      </p:sp>
      <p:sp>
        <p:nvSpPr>
          <p:cNvPr id="4" name="Espace réservé du contenu 3">
            <a:extLst>
              <a:ext uri="{FF2B5EF4-FFF2-40B4-BE49-F238E27FC236}">
                <a16:creationId xmlns:a16="http://schemas.microsoft.com/office/drawing/2014/main" id="{00ACCBFF-6165-42B5-984F-6A2473C11BB5}"/>
              </a:ext>
            </a:extLst>
          </p:cNvPr>
          <p:cNvSpPr txBox="1">
            <a:spLocks noGrp="1"/>
          </p:cNvSpPr>
          <p:nvPr>
            <p:ph idx="1"/>
          </p:nvPr>
        </p:nvSpPr>
        <p:spPr>
          <a:xfrm>
            <a:off x="838200" y="1825625"/>
            <a:ext cx="3228474" cy="1421928"/>
          </a:xfrm>
          <a:prstGeom prst="rect">
            <a:avLst/>
          </a:prstGeom>
          <a:noFill/>
        </p:spPr>
        <p:txBody>
          <a:bodyPr wrap="square" rtlCol="0">
            <a:spAutoFit/>
          </a:bodyPr>
          <a:lstStyle/>
          <a:p>
            <a:r>
              <a:rPr lang="fr-FR" sz="3200" dirty="0"/>
              <a:t>Il faut aussi les apprendre par cœur.</a:t>
            </a:r>
          </a:p>
        </p:txBody>
      </p:sp>
      <p:sp>
        <p:nvSpPr>
          <p:cNvPr id="5" name="Espace réservé du contenu 2">
            <a:extLst>
              <a:ext uri="{FF2B5EF4-FFF2-40B4-BE49-F238E27FC236}">
                <a16:creationId xmlns:a16="http://schemas.microsoft.com/office/drawing/2014/main" id="{051AB426-A6F7-4AF4-8BC4-A9E288A364C4}"/>
              </a:ext>
            </a:extLst>
          </p:cNvPr>
          <p:cNvSpPr txBox="1">
            <a:spLocks/>
          </p:cNvSpPr>
          <p:nvPr/>
        </p:nvSpPr>
        <p:spPr>
          <a:xfrm>
            <a:off x="5211896" y="1709547"/>
            <a:ext cx="4491789" cy="433454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voir</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voi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voi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voi</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vo</a:t>
            </a:r>
            <a:r>
              <a:rPr lang="fr-FR" sz="3500" dirty="0">
                <a:solidFill>
                  <a:srgbClr val="FF0000"/>
                </a:solidFill>
              </a:rPr>
              <a:t>y</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vo</a:t>
            </a:r>
            <a:r>
              <a:rPr lang="fr-FR" sz="3500" dirty="0">
                <a:solidFill>
                  <a:srgbClr val="FF0000"/>
                </a:solidFill>
              </a:rPr>
              <a:t>y</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voi</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179160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6C3376-9502-47C3-98DC-050956AE42F6}"/>
              </a:ext>
            </a:extLst>
          </p:cNvPr>
          <p:cNvSpPr>
            <a:spLocks noGrp="1"/>
          </p:cNvSpPr>
          <p:nvPr>
            <p:ph type="title"/>
          </p:nvPr>
        </p:nvSpPr>
        <p:spPr/>
        <p:txBody>
          <a:bodyPr/>
          <a:lstStyle/>
          <a:p>
            <a:r>
              <a:rPr lang="fr-FR" dirty="0"/>
              <a:t>pouvoir</a:t>
            </a:r>
          </a:p>
        </p:txBody>
      </p:sp>
      <p:sp>
        <p:nvSpPr>
          <p:cNvPr id="6" name="Espace réservé du contenu 2">
            <a:extLst>
              <a:ext uri="{FF2B5EF4-FFF2-40B4-BE49-F238E27FC236}">
                <a16:creationId xmlns:a16="http://schemas.microsoft.com/office/drawing/2014/main" id="{83556692-4BD0-4B05-97B9-3C95B5420465}"/>
              </a:ext>
            </a:extLst>
          </p:cNvPr>
          <p:cNvSpPr txBox="1">
            <a:spLocks/>
          </p:cNvSpPr>
          <p:nvPr/>
        </p:nvSpPr>
        <p:spPr>
          <a:xfrm>
            <a:off x="5881437" y="1825625"/>
            <a:ext cx="4796589" cy="431708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pouvoir</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peu</a:t>
            </a:r>
            <a:r>
              <a:rPr lang="fr-FR" sz="3500" dirty="0">
                <a:solidFill>
                  <a:srgbClr val="FF0000"/>
                </a:solidFill>
              </a:rPr>
              <a:t>x</a:t>
            </a:r>
            <a:endParaRPr lang="fr-FR" sz="3200" dirty="0">
              <a:solidFill>
                <a:srgbClr val="FF0000"/>
              </a:solidFill>
            </a:endParaRPr>
          </a:p>
          <a:p>
            <a:pPr marL="0" indent="0">
              <a:lnSpc>
                <a:spcPct val="100000"/>
              </a:lnSpc>
              <a:buNone/>
            </a:pPr>
            <a:r>
              <a:rPr lang="fr-FR" sz="3200" dirty="0"/>
              <a:t>Tu  			</a:t>
            </a:r>
            <a:r>
              <a:rPr lang="fr-FR" sz="3500" dirty="0">
                <a:solidFill>
                  <a:schemeClr val="accent6">
                    <a:lumMod val="50000"/>
                  </a:schemeClr>
                </a:solidFill>
              </a:rPr>
              <a:t>peu</a:t>
            </a:r>
            <a:r>
              <a:rPr lang="fr-FR" sz="3500" dirty="0">
                <a:solidFill>
                  <a:srgbClr val="FF0000"/>
                </a:solidFill>
              </a:rPr>
              <a:t>x</a:t>
            </a:r>
            <a:endParaRPr lang="fr-FR" sz="3200" dirty="0">
              <a:solidFill>
                <a:schemeClr val="accent6">
                  <a:lumMod val="50000"/>
                </a:schemeClr>
              </a:solidFill>
            </a:endParaRPr>
          </a:p>
          <a:p>
            <a:pPr marL="0" indent="0">
              <a:lnSpc>
                <a:spcPct val="100000"/>
              </a:lnSpc>
              <a:buNone/>
            </a:pPr>
            <a:r>
              <a:rPr lang="fr-FR" sz="3200" dirty="0"/>
              <a:t>Il/elle/on  		</a:t>
            </a:r>
            <a:r>
              <a:rPr lang="fr-FR" sz="3500" dirty="0">
                <a:solidFill>
                  <a:schemeClr val="accent6">
                    <a:lumMod val="50000"/>
                  </a:schemeClr>
                </a:solidFill>
              </a:rPr>
              <a:t>peu</a:t>
            </a:r>
            <a:r>
              <a:rPr lang="fr-FR" sz="3500" dirty="0">
                <a:solidFill>
                  <a:srgbClr val="FF0000"/>
                </a:solidFill>
              </a:rPr>
              <a:t>t</a:t>
            </a:r>
            <a:endParaRPr lang="fr-FR" sz="3200" dirty="0">
              <a:solidFill>
                <a:schemeClr val="accent6">
                  <a:lumMod val="50000"/>
                </a:schemeClr>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pouv</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pouv</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peuv</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
        <p:nvSpPr>
          <p:cNvPr id="7" name="Espace réservé du contenu 3">
            <a:extLst>
              <a:ext uri="{FF2B5EF4-FFF2-40B4-BE49-F238E27FC236}">
                <a16:creationId xmlns:a16="http://schemas.microsoft.com/office/drawing/2014/main" id="{CFBA7A94-8DA9-4260-9F1C-EAF98BC083D5}"/>
              </a:ext>
            </a:extLst>
          </p:cNvPr>
          <p:cNvSpPr txBox="1">
            <a:spLocks noGrp="1"/>
          </p:cNvSpPr>
          <p:nvPr>
            <p:ph idx="1"/>
          </p:nvPr>
        </p:nvSpPr>
        <p:spPr>
          <a:xfrm>
            <a:off x="838200" y="1825625"/>
            <a:ext cx="3799901" cy="1421928"/>
          </a:xfrm>
          <a:prstGeom prst="rect">
            <a:avLst/>
          </a:prstGeom>
          <a:noFill/>
        </p:spPr>
        <p:txBody>
          <a:bodyPr wrap="square" rtlCol="0">
            <a:spAutoFit/>
          </a:bodyPr>
          <a:lstStyle/>
          <a:p>
            <a:r>
              <a:rPr lang="fr-FR" sz="3200" dirty="0"/>
              <a:t>Il faut aussi les apprendre par cœur.</a:t>
            </a:r>
          </a:p>
        </p:txBody>
      </p:sp>
    </p:spTree>
    <p:extLst>
      <p:ext uri="{BB962C8B-B14F-4D97-AF65-F5344CB8AC3E}">
        <p14:creationId xmlns:p14="http://schemas.microsoft.com/office/powerpoint/2010/main" val="191809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6C3376-9502-47C3-98DC-050956AE42F6}"/>
              </a:ext>
            </a:extLst>
          </p:cNvPr>
          <p:cNvSpPr>
            <a:spLocks noGrp="1"/>
          </p:cNvSpPr>
          <p:nvPr>
            <p:ph type="title"/>
          </p:nvPr>
        </p:nvSpPr>
        <p:spPr/>
        <p:txBody>
          <a:bodyPr/>
          <a:lstStyle/>
          <a:p>
            <a:r>
              <a:rPr lang="fr-FR" dirty="0"/>
              <a:t>savoir</a:t>
            </a:r>
          </a:p>
        </p:txBody>
      </p:sp>
      <p:sp>
        <p:nvSpPr>
          <p:cNvPr id="7" name="Espace réservé du contenu 3">
            <a:extLst>
              <a:ext uri="{FF2B5EF4-FFF2-40B4-BE49-F238E27FC236}">
                <a16:creationId xmlns:a16="http://schemas.microsoft.com/office/drawing/2014/main" id="{CFBA7A94-8DA9-4260-9F1C-EAF98BC083D5}"/>
              </a:ext>
            </a:extLst>
          </p:cNvPr>
          <p:cNvSpPr txBox="1">
            <a:spLocks noGrp="1"/>
          </p:cNvSpPr>
          <p:nvPr>
            <p:ph idx="1"/>
          </p:nvPr>
        </p:nvSpPr>
        <p:spPr>
          <a:xfrm>
            <a:off x="838200" y="1825625"/>
            <a:ext cx="3799901" cy="1421928"/>
          </a:xfrm>
          <a:prstGeom prst="rect">
            <a:avLst/>
          </a:prstGeom>
          <a:noFill/>
        </p:spPr>
        <p:txBody>
          <a:bodyPr wrap="square" rtlCol="0">
            <a:spAutoFit/>
          </a:bodyPr>
          <a:lstStyle/>
          <a:p>
            <a:r>
              <a:rPr lang="fr-FR" sz="3200" dirty="0"/>
              <a:t>Il faut aussi les apprendre par cœur.</a:t>
            </a:r>
          </a:p>
        </p:txBody>
      </p:sp>
      <p:sp>
        <p:nvSpPr>
          <p:cNvPr id="5" name="Espace réservé du contenu 2">
            <a:extLst>
              <a:ext uri="{FF2B5EF4-FFF2-40B4-BE49-F238E27FC236}">
                <a16:creationId xmlns:a16="http://schemas.microsoft.com/office/drawing/2014/main" id="{D4F3DD21-38FA-4ED6-A0A6-AB5932BA519B}"/>
              </a:ext>
            </a:extLst>
          </p:cNvPr>
          <p:cNvSpPr txBox="1">
            <a:spLocks/>
          </p:cNvSpPr>
          <p:nvPr/>
        </p:nvSpPr>
        <p:spPr>
          <a:xfrm>
            <a:off x="6191480" y="1101687"/>
            <a:ext cx="4527933" cy="522767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400" dirty="0">
                <a:solidFill>
                  <a:srgbClr val="FF0000"/>
                </a:solidFill>
              </a:rPr>
              <a:t>savoir</a:t>
            </a:r>
            <a:r>
              <a:rPr lang="fr-FR" sz="4400" dirty="0"/>
              <a:t>	</a:t>
            </a:r>
          </a:p>
          <a:p>
            <a:pPr marL="0" indent="0">
              <a:lnSpc>
                <a:spcPct val="100000"/>
              </a:lnSpc>
              <a:buFont typeface="Arial" panose="020B0604020202020204" pitchFamily="34" charset="0"/>
              <a:buNone/>
            </a:pPr>
            <a:r>
              <a:rPr lang="fr-FR" sz="4400" dirty="0"/>
              <a:t>Je 	 		</a:t>
            </a:r>
            <a:r>
              <a:rPr lang="fr-FR" sz="4400" dirty="0">
                <a:solidFill>
                  <a:schemeClr val="accent6">
                    <a:lumMod val="50000"/>
                  </a:schemeClr>
                </a:solidFill>
              </a:rPr>
              <a:t>sai</a:t>
            </a:r>
            <a:r>
              <a:rPr lang="fr-FR" sz="4400" dirty="0">
                <a:solidFill>
                  <a:schemeClr val="accent2"/>
                </a:solidFill>
              </a:rPr>
              <a:t>s</a:t>
            </a:r>
          </a:p>
          <a:p>
            <a:pPr marL="0" indent="0">
              <a:lnSpc>
                <a:spcPct val="100000"/>
              </a:lnSpc>
              <a:buNone/>
            </a:pPr>
            <a:r>
              <a:rPr lang="fr-FR" sz="4400" dirty="0"/>
              <a:t>Tu  			</a:t>
            </a:r>
            <a:r>
              <a:rPr lang="fr-FR" sz="4400" dirty="0">
                <a:solidFill>
                  <a:schemeClr val="accent6">
                    <a:lumMod val="50000"/>
                  </a:schemeClr>
                </a:solidFill>
              </a:rPr>
              <a:t>sai</a:t>
            </a:r>
            <a:r>
              <a:rPr lang="fr-FR" sz="4400" dirty="0">
                <a:solidFill>
                  <a:schemeClr val="accent2"/>
                </a:solidFill>
              </a:rPr>
              <a:t>s</a:t>
            </a:r>
          </a:p>
          <a:p>
            <a:pPr marL="0" indent="0">
              <a:lnSpc>
                <a:spcPct val="100000"/>
              </a:lnSpc>
              <a:buNone/>
            </a:pPr>
            <a:r>
              <a:rPr lang="fr-FR" sz="4400" dirty="0"/>
              <a:t>Il/elle/on  	</a:t>
            </a:r>
            <a:r>
              <a:rPr lang="fr-FR" sz="4400" dirty="0">
                <a:solidFill>
                  <a:schemeClr val="accent6">
                    <a:lumMod val="50000"/>
                  </a:schemeClr>
                </a:solidFill>
              </a:rPr>
              <a:t>sai</a:t>
            </a:r>
            <a:r>
              <a:rPr lang="fr-FR" sz="4400" dirty="0">
                <a:solidFill>
                  <a:schemeClr val="accent2"/>
                </a:solidFill>
              </a:rPr>
              <a:t>t</a:t>
            </a:r>
          </a:p>
          <a:p>
            <a:pPr marL="0" indent="0">
              <a:lnSpc>
                <a:spcPct val="100000"/>
              </a:lnSpc>
              <a:buFont typeface="Arial" panose="020B0604020202020204" pitchFamily="34" charset="0"/>
              <a:buNone/>
            </a:pPr>
            <a:r>
              <a:rPr lang="fr-FR" sz="4400" dirty="0"/>
              <a:t>Nous  		</a:t>
            </a:r>
            <a:r>
              <a:rPr lang="fr-FR" sz="4400" dirty="0">
                <a:solidFill>
                  <a:schemeClr val="accent6">
                    <a:lumMod val="50000"/>
                  </a:schemeClr>
                </a:solidFill>
              </a:rPr>
              <a:t>sav</a:t>
            </a:r>
            <a:r>
              <a:rPr lang="fr-FR" sz="4400" dirty="0">
                <a:solidFill>
                  <a:schemeClr val="accent2"/>
                </a:solidFill>
              </a:rPr>
              <a:t>ons</a:t>
            </a:r>
          </a:p>
          <a:p>
            <a:pPr marL="0" indent="0">
              <a:lnSpc>
                <a:spcPct val="100000"/>
              </a:lnSpc>
              <a:buFont typeface="Arial" panose="020B0604020202020204" pitchFamily="34" charset="0"/>
              <a:buNone/>
            </a:pPr>
            <a:r>
              <a:rPr lang="fr-FR" sz="4400" dirty="0"/>
              <a:t>Vous  		</a:t>
            </a:r>
            <a:r>
              <a:rPr lang="fr-FR" sz="4400" dirty="0">
                <a:solidFill>
                  <a:schemeClr val="accent6">
                    <a:lumMod val="50000"/>
                  </a:schemeClr>
                </a:solidFill>
              </a:rPr>
              <a:t>sav</a:t>
            </a:r>
            <a:r>
              <a:rPr lang="fr-FR" sz="4400" dirty="0">
                <a:solidFill>
                  <a:schemeClr val="accent2"/>
                </a:solidFill>
              </a:rPr>
              <a:t>ez</a:t>
            </a:r>
          </a:p>
          <a:p>
            <a:pPr marL="0" indent="0">
              <a:lnSpc>
                <a:spcPct val="100000"/>
              </a:lnSpc>
              <a:buFont typeface="Arial" panose="020B0604020202020204" pitchFamily="34" charset="0"/>
              <a:buNone/>
            </a:pPr>
            <a:r>
              <a:rPr lang="fr-FR" sz="4400" dirty="0"/>
              <a:t>Ils/elles  	</a:t>
            </a:r>
            <a:r>
              <a:rPr lang="fr-FR" sz="4800" dirty="0">
                <a:solidFill>
                  <a:schemeClr val="accent6">
                    <a:lumMod val="50000"/>
                  </a:schemeClr>
                </a:solidFill>
              </a:rPr>
              <a:t>sav</a:t>
            </a:r>
            <a:r>
              <a:rPr lang="fr-FR" sz="4800" dirty="0">
                <a:solidFill>
                  <a:schemeClr val="accent2"/>
                </a:solidFill>
              </a:rPr>
              <a:t>ent</a:t>
            </a:r>
            <a:endParaRPr lang="fr-FR" sz="44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510751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6C3376-9502-47C3-98DC-050956AE42F6}"/>
              </a:ext>
            </a:extLst>
          </p:cNvPr>
          <p:cNvSpPr>
            <a:spLocks noGrp="1"/>
          </p:cNvSpPr>
          <p:nvPr>
            <p:ph type="title"/>
          </p:nvPr>
        </p:nvSpPr>
        <p:spPr/>
        <p:txBody>
          <a:bodyPr/>
          <a:lstStyle/>
          <a:p>
            <a:r>
              <a:rPr lang="fr-FR" dirty="0"/>
              <a:t>partir</a:t>
            </a:r>
          </a:p>
        </p:txBody>
      </p:sp>
      <p:sp>
        <p:nvSpPr>
          <p:cNvPr id="7" name="Espace réservé du contenu 3">
            <a:extLst>
              <a:ext uri="{FF2B5EF4-FFF2-40B4-BE49-F238E27FC236}">
                <a16:creationId xmlns:a16="http://schemas.microsoft.com/office/drawing/2014/main" id="{CFBA7A94-8DA9-4260-9F1C-EAF98BC083D5}"/>
              </a:ext>
            </a:extLst>
          </p:cNvPr>
          <p:cNvSpPr txBox="1">
            <a:spLocks noGrp="1"/>
          </p:cNvSpPr>
          <p:nvPr>
            <p:ph idx="1"/>
          </p:nvPr>
        </p:nvSpPr>
        <p:spPr>
          <a:xfrm>
            <a:off x="838200" y="1825625"/>
            <a:ext cx="3799901" cy="1421928"/>
          </a:xfrm>
          <a:prstGeom prst="rect">
            <a:avLst/>
          </a:prstGeom>
          <a:noFill/>
        </p:spPr>
        <p:txBody>
          <a:bodyPr wrap="square" rtlCol="0">
            <a:spAutoFit/>
          </a:bodyPr>
          <a:lstStyle/>
          <a:p>
            <a:r>
              <a:rPr lang="fr-FR" sz="3200" dirty="0"/>
              <a:t>Il faut aussi les apprendre par cœur.</a:t>
            </a:r>
          </a:p>
        </p:txBody>
      </p:sp>
      <p:sp>
        <p:nvSpPr>
          <p:cNvPr id="6" name="Espace réservé du contenu 2">
            <a:extLst>
              <a:ext uri="{FF2B5EF4-FFF2-40B4-BE49-F238E27FC236}">
                <a16:creationId xmlns:a16="http://schemas.microsoft.com/office/drawing/2014/main" id="{B4A4F34E-F86C-424F-8AFB-D025F390A6F7}"/>
              </a:ext>
            </a:extLst>
          </p:cNvPr>
          <p:cNvSpPr txBox="1">
            <a:spLocks/>
          </p:cNvSpPr>
          <p:nvPr/>
        </p:nvSpPr>
        <p:spPr>
          <a:xfrm>
            <a:off x="5365215" y="757409"/>
            <a:ext cx="5049204" cy="53431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000">
                <a:solidFill>
                  <a:srgbClr val="FF0000"/>
                </a:solidFill>
              </a:rPr>
              <a:t>partir</a:t>
            </a:r>
            <a:r>
              <a:rPr lang="fr-FR" sz="4000"/>
              <a:t>	</a:t>
            </a:r>
          </a:p>
          <a:p>
            <a:pPr marL="0" indent="0">
              <a:lnSpc>
                <a:spcPct val="100000"/>
              </a:lnSpc>
              <a:buFont typeface="Arial" panose="020B0604020202020204" pitchFamily="34" charset="0"/>
              <a:buNone/>
            </a:pPr>
            <a:r>
              <a:rPr lang="fr-FR" sz="4000"/>
              <a:t>Je 	 		</a:t>
            </a:r>
            <a:r>
              <a:rPr lang="fr-FR" sz="4000">
                <a:solidFill>
                  <a:schemeClr val="accent6">
                    <a:lumMod val="50000"/>
                  </a:schemeClr>
                </a:solidFill>
              </a:rPr>
              <a:t>par</a:t>
            </a:r>
            <a:r>
              <a:rPr lang="fr-FR" sz="4000">
                <a:solidFill>
                  <a:schemeClr val="accent2"/>
                </a:solidFill>
              </a:rPr>
              <a:t>s</a:t>
            </a:r>
          </a:p>
          <a:p>
            <a:pPr marL="0" indent="0">
              <a:lnSpc>
                <a:spcPct val="100000"/>
              </a:lnSpc>
              <a:buFont typeface="Arial" panose="020B0604020202020204" pitchFamily="34" charset="0"/>
              <a:buNone/>
            </a:pPr>
            <a:r>
              <a:rPr lang="fr-FR" sz="4000"/>
              <a:t>Tu  			</a:t>
            </a:r>
            <a:r>
              <a:rPr lang="fr-FR" sz="4000">
                <a:solidFill>
                  <a:schemeClr val="accent6">
                    <a:lumMod val="50000"/>
                  </a:schemeClr>
                </a:solidFill>
              </a:rPr>
              <a:t>par</a:t>
            </a:r>
            <a:r>
              <a:rPr lang="fr-FR" sz="4000">
                <a:solidFill>
                  <a:schemeClr val="accent2"/>
                </a:solidFill>
              </a:rPr>
              <a:t>s</a:t>
            </a:r>
          </a:p>
          <a:p>
            <a:pPr marL="0" indent="0">
              <a:lnSpc>
                <a:spcPct val="100000"/>
              </a:lnSpc>
              <a:buFont typeface="Arial" panose="020B0604020202020204" pitchFamily="34" charset="0"/>
              <a:buNone/>
            </a:pPr>
            <a:r>
              <a:rPr lang="fr-FR" sz="4000"/>
              <a:t>Il/elle/on  	</a:t>
            </a:r>
            <a:r>
              <a:rPr lang="fr-FR" sz="4000">
                <a:solidFill>
                  <a:schemeClr val="accent6">
                    <a:lumMod val="50000"/>
                  </a:schemeClr>
                </a:solidFill>
              </a:rPr>
              <a:t>par</a:t>
            </a:r>
            <a:r>
              <a:rPr lang="fr-FR" sz="4000">
                <a:solidFill>
                  <a:schemeClr val="accent2"/>
                </a:solidFill>
              </a:rPr>
              <a:t>t</a:t>
            </a:r>
          </a:p>
          <a:p>
            <a:pPr marL="0" indent="0">
              <a:lnSpc>
                <a:spcPct val="100000"/>
              </a:lnSpc>
              <a:buFont typeface="Arial" panose="020B0604020202020204" pitchFamily="34" charset="0"/>
              <a:buNone/>
            </a:pPr>
            <a:r>
              <a:rPr lang="fr-FR" sz="4000"/>
              <a:t>Nous  		</a:t>
            </a:r>
            <a:r>
              <a:rPr lang="fr-FR" sz="4000">
                <a:solidFill>
                  <a:schemeClr val="accent6">
                    <a:lumMod val="50000"/>
                  </a:schemeClr>
                </a:solidFill>
              </a:rPr>
              <a:t>part</a:t>
            </a:r>
            <a:r>
              <a:rPr lang="fr-FR" sz="4000">
                <a:solidFill>
                  <a:schemeClr val="accent2"/>
                </a:solidFill>
              </a:rPr>
              <a:t>ons</a:t>
            </a:r>
          </a:p>
          <a:p>
            <a:pPr marL="0" indent="0">
              <a:lnSpc>
                <a:spcPct val="100000"/>
              </a:lnSpc>
              <a:buFont typeface="Arial" panose="020B0604020202020204" pitchFamily="34" charset="0"/>
              <a:buNone/>
            </a:pPr>
            <a:r>
              <a:rPr lang="fr-FR" sz="4000"/>
              <a:t>Vous  		</a:t>
            </a:r>
            <a:r>
              <a:rPr lang="fr-FR" sz="4000">
                <a:solidFill>
                  <a:schemeClr val="accent6">
                    <a:lumMod val="50000"/>
                  </a:schemeClr>
                </a:solidFill>
              </a:rPr>
              <a:t>part</a:t>
            </a:r>
            <a:r>
              <a:rPr lang="fr-FR" sz="4000">
                <a:solidFill>
                  <a:schemeClr val="accent2"/>
                </a:solidFill>
              </a:rPr>
              <a:t>ez</a:t>
            </a:r>
          </a:p>
          <a:p>
            <a:pPr marL="0" indent="0">
              <a:lnSpc>
                <a:spcPct val="100000"/>
              </a:lnSpc>
              <a:buFont typeface="Arial" panose="020B0604020202020204" pitchFamily="34" charset="0"/>
              <a:buNone/>
            </a:pPr>
            <a:r>
              <a:rPr lang="fr-FR" sz="4000"/>
              <a:t>Ils/elles  		</a:t>
            </a:r>
            <a:r>
              <a:rPr lang="fr-FR" sz="4000">
                <a:solidFill>
                  <a:schemeClr val="accent6">
                    <a:lumMod val="50000"/>
                  </a:schemeClr>
                </a:solidFill>
              </a:rPr>
              <a:t>part</a:t>
            </a:r>
            <a:r>
              <a:rPr lang="fr-FR" sz="4000">
                <a:solidFill>
                  <a:schemeClr val="accent2"/>
                </a:solidFill>
              </a:rPr>
              <a:t>ent</a:t>
            </a:r>
          </a:p>
          <a:p>
            <a:pPr>
              <a:lnSpc>
                <a:spcPct val="150000"/>
              </a:lnSpc>
            </a:pPr>
            <a:endParaRPr lang="fr-FR" sz="3200"/>
          </a:p>
          <a:p>
            <a:endParaRPr lang="fr-FR" dirty="0"/>
          </a:p>
        </p:txBody>
      </p:sp>
    </p:spTree>
    <p:extLst>
      <p:ext uri="{BB962C8B-B14F-4D97-AF65-F5344CB8AC3E}">
        <p14:creationId xmlns:p14="http://schemas.microsoft.com/office/powerpoint/2010/main" val="312170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3B4CCC-0654-4E6B-86C6-7A83B0FDA557}"/>
              </a:ext>
            </a:extLst>
          </p:cNvPr>
          <p:cNvSpPr>
            <a:spLocks noGrp="1"/>
          </p:cNvSpPr>
          <p:nvPr>
            <p:ph type="title"/>
          </p:nvPr>
        </p:nvSpPr>
        <p:spPr/>
        <p:txBody>
          <a:bodyPr/>
          <a:lstStyle/>
          <a:p>
            <a:r>
              <a:rPr lang="fr-FR" dirty="0"/>
              <a:t>La leçon : </a:t>
            </a:r>
          </a:p>
        </p:txBody>
      </p:sp>
      <p:pic>
        <p:nvPicPr>
          <p:cNvPr id="5" name="Espace réservé du contenu 4">
            <a:extLst>
              <a:ext uri="{FF2B5EF4-FFF2-40B4-BE49-F238E27FC236}">
                <a16:creationId xmlns:a16="http://schemas.microsoft.com/office/drawing/2014/main" id="{4AA8EF7A-A9B7-4B2B-AFB6-AEB4066EFCA9}"/>
              </a:ext>
            </a:extLst>
          </p:cNvPr>
          <p:cNvPicPr>
            <a:picLocks noGrp="1" noChangeAspect="1"/>
          </p:cNvPicPr>
          <p:nvPr>
            <p:ph idx="1"/>
          </p:nvPr>
        </p:nvPicPr>
        <p:blipFill>
          <a:blip r:embed="rId2"/>
          <a:stretch>
            <a:fillRect/>
          </a:stretch>
        </p:blipFill>
        <p:spPr>
          <a:xfrm>
            <a:off x="8968320" y="1637735"/>
            <a:ext cx="1963498" cy="1963498"/>
          </a:xfrm>
          <a:prstGeom prst="rect">
            <a:avLst/>
          </a:prstGeom>
        </p:spPr>
      </p:pic>
      <p:sp>
        <p:nvSpPr>
          <p:cNvPr id="4" name="Espace réservé du pied de page 3">
            <a:extLst>
              <a:ext uri="{FF2B5EF4-FFF2-40B4-BE49-F238E27FC236}">
                <a16:creationId xmlns:a16="http://schemas.microsoft.com/office/drawing/2014/main" id="{624FE3F7-8FE0-4B52-BBEB-EC3BB9E29EE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71325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tu</a:t>
            </a:r>
          </a:p>
        </p:txBody>
      </p:sp>
      <p:sp>
        <p:nvSpPr>
          <p:cNvPr id="4" name="Espace réservé du contenu 2"/>
          <p:cNvSpPr txBox="1">
            <a:spLocks/>
          </p:cNvSpPr>
          <p:nvPr/>
        </p:nvSpPr>
        <p:spPr>
          <a:xfrm>
            <a:off x="6004107" y="678792"/>
            <a:ext cx="2097496"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pouvoir</a:t>
            </a:r>
          </a:p>
        </p:txBody>
      </p:sp>
      <p:sp>
        <p:nvSpPr>
          <p:cNvPr id="5" name="Espace réservé du contenu 2"/>
          <p:cNvSpPr txBox="1">
            <a:spLocks/>
          </p:cNvSpPr>
          <p:nvPr/>
        </p:nvSpPr>
        <p:spPr>
          <a:xfrm>
            <a:off x="1749265" y="1860778"/>
            <a:ext cx="1652315" cy="1041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45300" y="2849822"/>
            <a:ext cx="218274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49663" y="3768154"/>
            <a:ext cx="1477690" cy="9020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1" y="4611494"/>
            <a:ext cx="2182744" cy="80297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peuvent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a:t>
            </a:r>
          </a:p>
        </p:txBody>
      </p:sp>
      <p:sp>
        <p:nvSpPr>
          <p:cNvPr id="13" name="Espace réservé du contenu 2"/>
          <p:cNvSpPr txBox="1">
            <a:spLocks/>
          </p:cNvSpPr>
          <p:nvPr/>
        </p:nvSpPr>
        <p:spPr>
          <a:xfrm>
            <a:off x="2166256" y="5523519"/>
            <a:ext cx="1923859" cy="91692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pouvez</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5" name="Espace réservé du contenu 2"/>
          <p:cNvSpPr txBox="1">
            <a:spLocks/>
          </p:cNvSpPr>
          <p:nvPr/>
        </p:nvSpPr>
        <p:spPr>
          <a:xfrm>
            <a:off x="5989063" y="2004355"/>
            <a:ext cx="1795799"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peuvent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17" name="Espace réservé du contenu 2"/>
          <p:cNvSpPr txBox="1">
            <a:spLocks/>
          </p:cNvSpPr>
          <p:nvPr/>
        </p:nvSpPr>
        <p:spPr>
          <a:xfrm>
            <a:off x="6204090" y="3110908"/>
            <a:ext cx="1365746" cy="91227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19" name="Espace réservé du contenu 2"/>
          <p:cNvSpPr txBox="1">
            <a:spLocks/>
          </p:cNvSpPr>
          <p:nvPr/>
        </p:nvSpPr>
        <p:spPr>
          <a:xfrm>
            <a:off x="6380671" y="4391054"/>
            <a:ext cx="2036216" cy="820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77383" y="5603104"/>
            <a:ext cx="1466879" cy="8897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542215" y="1046308"/>
            <a:ext cx="1500684"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22799" y="231702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772413" y="3366508"/>
            <a:ext cx="14486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703787" y="3367454"/>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10000962" y="2335003"/>
            <a:ext cx="1797432" cy="91227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29144" y="4410206"/>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91138" y="4522214"/>
            <a:ext cx="2009762" cy="98153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peuvent</a:t>
            </a:r>
          </a:p>
        </p:txBody>
      </p:sp>
      <p:sp>
        <p:nvSpPr>
          <p:cNvPr id="31" name="Espace réservé du contenu 2">
            <a:extLst>
              <a:ext uri="{FF2B5EF4-FFF2-40B4-BE49-F238E27FC236}">
                <a16:creationId xmlns:a16="http://schemas.microsoft.com/office/drawing/2014/main" id="{E4D7B5FF-AAEC-4272-BF0A-9B448F44B18C}"/>
              </a:ext>
            </a:extLst>
          </p:cNvPr>
          <p:cNvSpPr txBox="1">
            <a:spLocks/>
          </p:cNvSpPr>
          <p:nvPr/>
        </p:nvSpPr>
        <p:spPr>
          <a:xfrm>
            <a:off x="8416887" y="5473705"/>
            <a:ext cx="1279585"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 </a:t>
            </a:r>
          </a:p>
        </p:txBody>
      </p:sp>
      <p:sp>
        <p:nvSpPr>
          <p:cNvPr id="32" name="Espace réservé du contenu 2">
            <a:extLst>
              <a:ext uri="{FF2B5EF4-FFF2-40B4-BE49-F238E27FC236}">
                <a16:creationId xmlns:a16="http://schemas.microsoft.com/office/drawing/2014/main" id="{96568CC5-119A-497A-9424-BCB42732E1B9}"/>
              </a:ext>
            </a:extLst>
          </p:cNvPr>
          <p:cNvSpPr txBox="1">
            <a:spLocks/>
          </p:cNvSpPr>
          <p:nvPr/>
        </p:nvSpPr>
        <p:spPr>
          <a:xfrm>
            <a:off x="9731530" y="5523519"/>
            <a:ext cx="2009762" cy="98153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pouvons </a:t>
            </a:r>
          </a:p>
        </p:txBody>
      </p:sp>
    </p:spTree>
    <p:extLst>
      <p:ext uri="{BB962C8B-B14F-4D97-AF65-F5344CB8AC3E}">
        <p14:creationId xmlns:p14="http://schemas.microsoft.com/office/powerpoint/2010/main" val="3098057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tu</a:t>
            </a:r>
          </a:p>
        </p:txBody>
      </p:sp>
      <p:sp>
        <p:nvSpPr>
          <p:cNvPr id="4" name="Espace réservé du contenu 2"/>
          <p:cNvSpPr txBox="1">
            <a:spLocks/>
          </p:cNvSpPr>
          <p:nvPr/>
        </p:nvSpPr>
        <p:spPr>
          <a:xfrm>
            <a:off x="6004107" y="678792"/>
            <a:ext cx="209749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partir</a:t>
            </a:r>
          </a:p>
        </p:txBody>
      </p:sp>
      <p:sp>
        <p:nvSpPr>
          <p:cNvPr id="5" name="Espace réservé du contenu 2"/>
          <p:cNvSpPr txBox="1">
            <a:spLocks/>
          </p:cNvSpPr>
          <p:nvPr/>
        </p:nvSpPr>
        <p:spPr>
          <a:xfrm>
            <a:off x="1749265" y="1860778"/>
            <a:ext cx="1652315" cy="1041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45300" y="2849822"/>
            <a:ext cx="218274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49663" y="3768154"/>
            <a:ext cx="1477690" cy="9020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1" y="4611494"/>
            <a:ext cx="2182744" cy="8029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a:t>
            </a:r>
          </a:p>
        </p:txBody>
      </p:sp>
      <p:sp>
        <p:nvSpPr>
          <p:cNvPr id="13" name="Espace réservé du contenu 2"/>
          <p:cNvSpPr txBox="1">
            <a:spLocks/>
          </p:cNvSpPr>
          <p:nvPr/>
        </p:nvSpPr>
        <p:spPr>
          <a:xfrm>
            <a:off x="2166256" y="5523519"/>
            <a:ext cx="1923859" cy="916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partez</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5" name="Espace réservé du contenu 2"/>
          <p:cNvSpPr txBox="1">
            <a:spLocks/>
          </p:cNvSpPr>
          <p:nvPr/>
        </p:nvSpPr>
        <p:spPr>
          <a:xfrm>
            <a:off x="5989063" y="2004355"/>
            <a:ext cx="1795799"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partent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17" name="Espace réservé du contenu 2"/>
          <p:cNvSpPr txBox="1">
            <a:spLocks/>
          </p:cNvSpPr>
          <p:nvPr/>
        </p:nvSpPr>
        <p:spPr>
          <a:xfrm>
            <a:off x="6204090" y="3110908"/>
            <a:ext cx="1365746"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19" name="Espace réservé du contenu 2"/>
          <p:cNvSpPr txBox="1">
            <a:spLocks/>
          </p:cNvSpPr>
          <p:nvPr/>
        </p:nvSpPr>
        <p:spPr>
          <a:xfrm>
            <a:off x="6380671" y="4391054"/>
            <a:ext cx="2036216" cy="820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77383" y="5603104"/>
            <a:ext cx="1466879" cy="8897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542215" y="1046308"/>
            <a:ext cx="1500684"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22799" y="231702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772413" y="3366508"/>
            <a:ext cx="14486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703787" y="3367454"/>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10000962" y="2335003"/>
            <a:ext cx="17974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29144" y="4410206"/>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91138" y="4522214"/>
            <a:ext cx="2009762" cy="98153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partent </a:t>
            </a:r>
          </a:p>
        </p:txBody>
      </p:sp>
      <p:sp>
        <p:nvSpPr>
          <p:cNvPr id="31" name="Espace réservé du contenu 2">
            <a:extLst>
              <a:ext uri="{FF2B5EF4-FFF2-40B4-BE49-F238E27FC236}">
                <a16:creationId xmlns:a16="http://schemas.microsoft.com/office/drawing/2014/main" id="{E4D7B5FF-AAEC-4272-BF0A-9B448F44B18C}"/>
              </a:ext>
            </a:extLst>
          </p:cNvPr>
          <p:cNvSpPr txBox="1">
            <a:spLocks/>
          </p:cNvSpPr>
          <p:nvPr/>
        </p:nvSpPr>
        <p:spPr>
          <a:xfrm>
            <a:off x="8829143" y="5409224"/>
            <a:ext cx="1279585"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 </a:t>
            </a:r>
          </a:p>
        </p:txBody>
      </p:sp>
      <p:sp>
        <p:nvSpPr>
          <p:cNvPr id="32" name="Espace réservé du contenu 2">
            <a:extLst>
              <a:ext uri="{FF2B5EF4-FFF2-40B4-BE49-F238E27FC236}">
                <a16:creationId xmlns:a16="http://schemas.microsoft.com/office/drawing/2014/main" id="{96568CC5-119A-497A-9424-BCB42732E1B9}"/>
              </a:ext>
            </a:extLst>
          </p:cNvPr>
          <p:cNvSpPr txBox="1">
            <a:spLocks/>
          </p:cNvSpPr>
          <p:nvPr/>
        </p:nvSpPr>
        <p:spPr>
          <a:xfrm>
            <a:off x="10025744" y="5320926"/>
            <a:ext cx="2009762" cy="98153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partons </a:t>
            </a:r>
          </a:p>
        </p:txBody>
      </p:sp>
    </p:spTree>
    <p:extLst>
      <p:ext uri="{BB962C8B-B14F-4D97-AF65-F5344CB8AC3E}">
        <p14:creationId xmlns:p14="http://schemas.microsoft.com/office/powerpoint/2010/main" val="127229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je</a:t>
            </a:r>
          </a:p>
        </p:txBody>
      </p:sp>
      <p:sp>
        <p:nvSpPr>
          <p:cNvPr id="4" name="Espace réservé du contenu 2"/>
          <p:cNvSpPr txBox="1">
            <a:spLocks/>
          </p:cNvSpPr>
          <p:nvPr/>
        </p:nvSpPr>
        <p:spPr>
          <a:xfrm>
            <a:off x="6004107" y="678792"/>
            <a:ext cx="178032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savoir</a:t>
            </a:r>
          </a:p>
        </p:txBody>
      </p:sp>
      <p:sp>
        <p:nvSpPr>
          <p:cNvPr id="5" name="Espace réservé du contenu 2"/>
          <p:cNvSpPr txBox="1">
            <a:spLocks/>
          </p:cNvSpPr>
          <p:nvPr/>
        </p:nvSpPr>
        <p:spPr>
          <a:xfrm>
            <a:off x="1961792" y="1807744"/>
            <a:ext cx="145642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64811" y="2791138"/>
            <a:ext cx="22312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32395" y="3751845"/>
            <a:ext cx="1477690"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0" y="4660003"/>
            <a:ext cx="2113207" cy="7544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13" name="Espace réservé du contenu 2"/>
          <p:cNvSpPr txBox="1">
            <a:spLocks/>
          </p:cNvSpPr>
          <p:nvPr/>
        </p:nvSpPr>
        <p:spPr>
          <a:xfrm>
            <a:off x="2236735" y="5620710"/>
            <a:ext cx="185888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savons</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on</a:t>
            </a:r>
          </a:p>
        </p:txBody>
      </p:sp>
      <p:sp>
        <p:nvSpPr>
          <p:cNvPr id="15" name="Espace réservé du contenu 2"/>
          <p:cNvSpPr txBox="1">
            <a:spLocks/>
          </p:cNvSpPr>
          <p:nvPr/>
        </p:nvSpPr>
        <p:spPr>
          <a:xfrm>
            <a:off x="6317552" y="1926020"/>
            <a:ext cx="134360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a:t>
            </a:r>
          </a:p>
        </p:txBody>
      </p:sp>
      <p:sp>
        <p:nvSpPr>
          <p:cNvPr id="17" name="Espace réservé du contenu 2"/>
          <p:cNvSpPr txBox="1">
            <a:spLocks/>
          </p:cNvSpPr>
          <p:nvPr/>
        </p:nvSpPr>
        <p:spPr>
          <a:xfrm>
            <a:off x="6144542" y="3084528"/>
            <a:ext cx="143376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19" name="Espace réservé du contenu 2"/>
          <p:cNvSpPr txBox="1">
            <a:spLocks/>
          </p:cNvSpPr>
          <p:nvPr/>
        </p:nvSpPr>
        <p:spPr>
          <a:xfrm>
            <a:off x="6380671" y="4339621"/>
            <a:ext cx="198551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24712" y="5620710"/>
            <a:ext cx="153644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746421"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sait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31447" y="2042613"/>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659959" y="3092187"/>
            <a:ext cx="1949985"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savent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466836" y="3132060"/>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elles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9969334" y="2098157"/>
            <a:ext cx="1705306"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35162" y="4141553"/>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10687" y="4129778"/>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sait </a:t>
            </a:r>
          </a:p>
        </p:txBody>
      </p:sp>
      <p:sp>
        <p:nvSpPr>
          <p:cNvPr id="31" name="Espace réservé du contenu 2">
            <a:extLst>
              <a:ext uri="{FF2B5EF4-FFF2-40B4-BE49-F238E27FC236}">
                <a16:creationId xmlns:a16="http://schemas.microsoft.com/office/drawing/2014/main" id="{813FF70F-FA23-43FA-B5F6-E84541196986}"/>
              </a:ext>
            </a:extLst>
          </p:cNvPr>
          <p:cNvSpPr txBox="1">
            <a:spLocks/>
          </p:cNvSpPr>
          <p:nvPr/>
        </p:nvSpPr>
        <p:spPr>
          <a:xfrm>
            <a:off x="8829145" y="533468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32" name="Espace réservé du contenu 2">
            <a:extLst>
              <a:ext uri="{FF2B5EF4-FFF2-40B4-BE49-F238E27FC236}">
                <a16:creationId xmlns:a16="http://schemas.microsoft.com/office/drawing/2014/main" id="{3F1B7DAC-6CA5-4A7C-ABCB-289CE3B562B0}"/>
              </a:ext>
            </a:extLst>
          </p:cNvPr>
          <p:cNvSpPr txBox="1">
            <a:spLocks/>
          </p:cNvSpPr>
          <p:nvPr/>
        </p:nvSpPr>
        <p:spPr>
          <a:xfrm>
            <a:off x="9668392" y="5334685"/>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 </a:t>
            </a:r>
          </a:p>
        </p:txBody>
      </p:sp>
    </p:spTree>
    <p:extLst>
      <p:ext uri="{BB962C8B-B14F-4D97-AF65-F5344CB8AC3E}">
        <p14:creationId xmlns:p14="http://schemas.microsoft.com/office/powerpoint/2010/main" val="11191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906DB3-3603-4E80-A2AB-E96C78BA2552}"/>
              </a:ext>
            </a:extLst>
          </p:cNvPr>
          <p:cNvSpPr>
            <a:spLocks noGrp="1"/>
          </p:cNvSpPr>
          <p:nvPr>
            <p:ph type="title"/>
          </p:nvPr>
        </p:nvSpPr>
        <p:spPr/>
        <p:txBody>
          <a:bodyPr/>
          <a:lstStyle/>
          <a:p>
            <a:r>
              <a:rPr lang="fr-FR" dirty="0"/>
              <a:t>Exercices </a:t>
            </a:r>
          </a:p>
        </p:txBody>
      </p:sp>
      <p:sp>
        <p:nvSpPr>
          <p:cNvPr id="3" name="Espace réservé du contenu 2">
            <a:extLst>
              <a:ext uri="{FF2B5EF4-FFF2-40B4-BE49-F238E27FC236}">
                <a16:creationId xmlns:a16="http://schemas.microsoft.com/office/drawing/2014/main" id="{DC6710C3-A81F-40A3-8C15-E9CCFAADFB1D}"/>
              </a:ext>
            </a:extLst>
          </p:cNvPr>
          <p:cNvSpPr>
            <a:spLocks noGrp="1"/>
          </p:cNvSpPr>
          <p:nvPr>
            <p:ph idx="1"/>
          </p:nvPr>
        </p:nvSpPr>
        <p:spPr>
          <a:xfrm>
            <a:off x="838200" y="1825625"/>
            <a:ext cx="10868526" cy="4351338"/>
          </a:xfrm>
        </p:spPr>
        <p:txBody>
          <a:bodyPr/>
          <a:lstStyle/>
          <a:p>
            <a:pPr marL="0" indent="0">
              <a:lnSpc>
                <a:spcPct val="160000"/>
              </a:lnSpc>
              <a:buNone/>
            </a:pPr>
            <a:r>
              <a:rPr lang="fr-FR" sz="3600" dirty="0">
                <a:latin typeface="Arial" panose="020B0604020202020204" pitchFamily="34" charset="0"/>
                <a:cs typeface="Arial" panose="020B0604020202020204" pitchFamily="34" charset="0"/>
              </a:rPr>
              <a:t>Vous allez avoir des exercices.</a:t>
            </a:r>
          </a:p>
          <a:p>
            <a:pPr marL="0" indent="0">
              <a:lnSpc>
                <a:spcPct val="160000"/>
              </a:lnSpc>
              <a:buNone/>
            </a:pPr>
            <a:r>
              <a:rPr lang="fr-FR" sz="3600" dirty="0">
                <a:latin typeface="Arial" panose="020B0604020202020204" pitchFamily="34" charset="0"/>
                <a:cs typeface="Arial" panose="020B0604020202020204" pitchFamily="34" charset="0"/>
              </a:rPr>
              <a:t>Avant de vous les distribuer, nous allons lire les consignes ensemble. </a:t>
            </a:r>
          </a:p>
          <a:p>
            <a:pPr marL="0" indent="0">
              <a:lnSpc>
                <a:spcPct val="160000"/>
              </a:lnSpc>
              <a:buNone/>
            </a:pPr>
            <a:endParaRPr lang="fr-FR" sz="28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54E0002-D414-41B8-9E48-0CECA3214053}"/>
              </a:ext>
            </a:extLst>
          </p:cNvPr>
          <p:cNvSpPr>
            <a:spLocks noGrp="1"/>
          </p:cNvSpPr>
          <p:nvPr>
            <p:ph type="ftr" sz="quarter" idx="11"/>
          </p:nvPr>
        </p:nvSpPr>
        <p:spPr/>
        <p:txBody>
          <a:bodyPr/>
          <a:lstStyle/>
          <a:p>
            <a:r>
              <a:rPr lang="fr-FR" dirty="0"/>
              <a:t>www.dys-positif.fr</a:t>
            </a:r>
          </a:p>
        </p:txBody>
      </p:sp>
      <p:pic>
        <p:nvPicPr>
          <p:cNvPr id="1026" name="Picture 2">
            <a:extLst>
              <a:ext uri="{FF2B5EF4-FFF2-40B4-BE49-F238E27FC236}">
                <a16:creationId xmlns:a16="http://schemas.microsoft.com/office/drawing/2014/main" id="{31A27939-CD10-4ED3-A9AC-A4B5A1040E5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35076" y="542424"/>
            <a:ext cx="1579145" cy="1579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760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1" name="Image 10">
            <a:extLst>
              <a:ext uri="{FF2B5EF4-FFF2-40B4-BE49-F238E27FC236}">
                <a16:creationId xmlns:a16="http://schemas.microsoft.com/office/drawing/2014/main" id="{AE2692D4-0CE8-4557-9BDC-CF94CDA5570D}"/>
              </a:ext>
            </a:extLst>
          </p:cNvPr>
          <p:cNvPicPr>
            <a:picLocks noChangeAspect="1"/>
          </p:cNvPicPr>
          <p:nvPr/>
        </p:nvPicPr>
        <p:blipFill>
          <a:blip r:embed="rId3"/>
          <a:stretch>
            <a:fillRect/>
          </a:stretch>
        </p:blipFill>
        <p:spPr>
          <a:xfrm>
            <a:off x="1779875" y="805187"/>
            <a:ext cx="8223385" cy="2789505"/>
          </a:xfrm>
          <a:prstGeom prst="rect">
            <a:avLst/>
          </a:prstGeom>
        </p:spPr>
      </p:pic>
    </p:spTree>
    <p:extLst>
      <p:ext uri="{BB962C8B-B14F-4D97-AF65-F5344CB8AC3E}">
        <p14:creationId xmlns:p14="http://schemas.microsoft.com/office/powerpoint/2010/main" val="322167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10" name="Espace réservé du pied de page 9">
            <a:extLst>
              <a:ext uri="{FF2B5EF4-FFF2-40B4-BE49-F238E27FC236}">
                <a16:creationId xmlns:a16="http://schemas.microsoft.com/office/drawing/2014/main" id="{AE0370E8-A459-4456-985F-82CE46D66F4A}"/>
              </a:ext>
            </a:extLst>
          </p:cNvPr>
          <p:cNvSpPr>
            <a:spLocks noGrp="1"/>
          </p:cNvSpPr>
          <p:nvPr>
            <p:ph type="ftr" sz="quarter" idx="11"/>
          </p:nvPr>
        </p:nvSpPr>
        <p:spPr/>
        <p:txBody>
          <a:bodyPr/>
          <a:lstStyle/>
          <a:p>
            <a:r>
              <a:rPr lang="fr-FR"/>
              <a:t>www.dys-positif.fr</a:t>
            </a:r>
          </a:p>
        </p:txBody>
      </p:sp>
      <p:sp>
        <p:nvSpPr>
          <p:cNvPr id="6" name="Espace réservé du contenu 2">
            <a:extLst>
              <a:ext uri="{FF2B5EF4-FFF2-40B4-BE49-F238E27FC236}">
                <a16:creationId xmlns:a16="http://schemas.microsoft.com/office/drawing/2014/main" id="{3CB98AF9-D03A-47AB-BB81-EC1FA1E2E710}"/>
              </a:ext>
            </a:extLst>
          </p:cNvPr>
          <p:cNvSpPr txBox="1">
            <a:spLocks/>
          </p:cNvSpPr>
          <p:nvPr/>
        </p:nvSpPr>
        <p:spPr>
          <a:xfrm>
            <a:off x="2785045" y="1690688"/>
            <a:ext cx="452628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dire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di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di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di</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dis</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dite</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dis</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3395969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1" name="Image 10">
            <a:extLst>
              <a:ext uri="{FF2B5EF4-FFF2-40B4-BE49-F238E27FC236}">
                <a16:creationId xmlns:a16="http://schemas.microsoft.com/office/drawing/2014/main" id="{377B1F08-6404-4D73-A3CD-892CAD323A6D}"/>
              </a:ext>
            </a:extLst>
          </p:cNvPr>
          <p:cNvPicPr>
            <a:picLocks noChangeAspect="1"/>
          </p:cNvPicPr>
          <p:nvPr/>
        </p:nvPicPr>
        <p:blipFill>
          <a:blip r:embed="rId3"/>
          <a:stretch>
            <a:fillRect/>
          </a:stretch>
        </p:blipFill>
        <p:spPr>
          <a:xfrm>
            <a:off x="1372251" y="871518"/>
            <a:ext cx="7474293" cy="2958539"/>
          </a:xfrm>
          <a:prstGeom prst="rect">
            <a:avLst/>
          </a:prstGeom>
        </p:spPr>
      </p:pic>
    </p:spTree>
    <p:extLst>
      <p:ext uri="{BB962C8B-B14F-4D97-AF65-F5344CB8AC3E}">
        <p14:creationId xmlns:p14="http://schemas.microsoft.com/office/powerpoint/2010/main" val="43259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2" name="Image 11">
            <a:extLst>
              <a:ext uri="{FF2B5EF4-FFF2-40B4-BE49-F238E27FC236}">
                <a16:creationId xmlns:a16="http://schemas.microsoft.com/office/drawing/2014/main" id="{CE3D3C72-E768-43CB-90B0-63D45F40171E}"/>
              </a:ext>
            </a:extLst>
          </p:cNvPr>
          <p:cNvPicPr>
            <a:picLocks noChangeAspect="1"/>
          </p:cNvPicPr>
          <p:nvPr/>
        </p:nvPicPr>
        <p:blipFill>
          <a:blip r:embed="rId3"/>
          <a:stretch>
            <a:fillRect/>
          </a:stretch>
        </p:blipFill>
        <p:spPr>
          <a:xfrm>
            <a:off x="1529419" y="474408"/>
            <a:ext cx="7039957" cy="3515216"/>
          </a:xfrm>
          <a:prstGeom prst="rect">
            <a:avLst/>
          </a:prstGeom>
        </p:spPr>
      </p:pic>
    </p:spTree>
    <p:extLst>
      <p:ext uri="{BB962C8B-B14F-4D97-AF65-F5344CB8AC3E}">
        <p14:creationId xmlns:p14="http://schemas.microsoft.com/office/powerpoint/2010/main" val="119160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8" name="Espace réservé du pied de page 7">
            <a:extLst>
              <a:ext uri="{FF2B5EF4-FFF2-40B4-BE49-F238E27FC236}">
                <a16:creationId xmlns:a16="http://schemas.microsoft.com/office/drawing/2014/main" id="{DF05E6D9-ABE4-4A5E-A8A1-EC01869A3AF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travaillerons encore en conjugaison.</a:t>
            </a:r>
          </a:p>
          <a:p>
            <a:pPr marL="0" indent="0">
              <a:lnSpc>
                <a:spcPct val="150000"/>
              </a:lnSpc>
              <a:buNone/>
            </a:pPr>
            <a:r>
              <a:rPr lang="fr-FR" dirty="0">
                <a:latin typeface="Arial" panose="020B0604020202020204" pitchFamily="34" charset="0"/>
                <a:cs typeface="Arial" panose="020B0604020202020204" pitchFamily="34" charset="0"/>
              </a:rPr>
              <a:t> </a:t>
            </a:r>
          </a:p>
        </p:txBody>
      </p:sp>
      <p:sp>
        <p:nvSpPr>
          <p:cNvPr id="4" name="Espace réservé du pied de page 3">
            <a:extLst>
              <a:ext uri="{FF2B5EF4-FFF2-40B4-BE49-F238E27FC236}">
                <a16:creationId xmlns:a16="http://schemas.microsoft.com/office/drawing/2014/main" id="{E33EB82D-8301-4D1D-A4BC-C94D5834F528}"/>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sp>
        <p:nvSpPr>
          <p:cNvPr id="4" name="Espace réservé du pied de page 3">
            <a:extLst>
              <a:ext uri="{FF2B5EF4-FFF2-40B4-BE49-F238E27FC236}">
                <a16:creationId xmlns:a16="http://schemas.microsoft.com/office/drawing/2014/main" id="{9E9E74B0-A8A0-4461-802E-B0BDA1CC94FD}"/>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90742" y="978274"/>
            <a:ext cx="2701566" cy="713038"/>
          </a:xfrm>
        </p:spPr>
        <p:txBody>
          <a:bodyPr>
            <a:normAutofit fontScale="85000" lnSpcReduction="1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exploration</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aventure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endosser</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magistral</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sauf</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10786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uhaus 93" panose="04030905020B02020C02" pitchFamily="82" charset="0"/>
                <a:cs typeface="Arial" panose="020B0604020202020204" pitchFamily="34" charset="0"/>
              </a:rPr>
              <a:t>gagner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cimetière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836213" y="3216708"/>
            <a:ext cx="2828010" cy="109354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un moment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sapristi</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1228721" y="4091385"/>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mourir</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26461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farouche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462035" y="4531720"/>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enviait.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dirty="0">
                <a:solidFill>
                  <a:srgbClr val="CC0000"/>
                </a:solidFill>
                <a:latin typeface="AvenirNext LT Pro Regular" panose="020B0504020202020204" pitchFamily="34" charset="0"/>
                <a:cs typeface="Arial" panose="020B0604020202020204" pitchFamily="34" charset="0"/>
              </a:rPr>
              <a:t>prévenir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à voix basse</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6">
                    <a:lumMod val="75000"/>
                  </a:schemeClr>
                </a:solidFill>
                <a:latin typeface="Arial" panose="020B0604020202020204" pitchFamily="34" charset="0"/>
                <a:cs typeface="Arial" panose="020B0604020202020204" pitchFamily="34" charset="0"/>
              </a:rPr>
              <a:t>balade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langue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fleuve</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108190" y="455452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compagnie</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565402" y="1566107"/>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paresseux</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ligoter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grand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La police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solidFill>
                  <a:schemeClr val="accent5">
                    <a:lumMod val="75000"/>
                  </a:schemeClr>
                </a:solidFill>
                <a:latin typeface="Arial" panose="020B0604020202020204" pitchFamily="34" charset="0"/>
                <a:cs typeface="Arial" panose="020B0604020202020204" pitchFamily="34" charset="0"/>
              </a:rPr>
              <a:t>un esclave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des gants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une pendaison</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une occasion</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567892" y="4846221"/>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dirty="0">
                <a:latin typeface="Arial" panose="020B0604020202020204" pitchFamily="34" charset="0"/>
                <a:cs typeface="Arial" panose="020B0604020202020204" pitchFamily="34" charset="0"/>
              </a:rPr>
              <a:t>une pendaison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assommer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le sucre</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04701" y="240196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favorable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des combattants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docteur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040962" y="4200947"/>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aggraver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p:txBody>
          <a:bodyPr/>
          <a:lstStyle/>
          <a:p>
            <a:r>
              <a:rPr lang="fr-FR" dirty="0"/>
              <a:t>Aujourd’hui</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p:txBody>
          <a:bodyPr>
            <a:normAutofit/>
          </a:bodyPr>
          <a:lstStyle/>
          <a:p>
            <a:pPr marL="0" indent="0">
              <a:lnSpc>
                <a:spcPct val="150000"/>
              </a:lnSpc>
              <a:buNone/>
            </a:pPr>
            <a:r>
              <a:rPr lang="fr-FR" sz="3600" dirty="0">
                <a:latin typeface="Arial" panose="020B0604020202020204" pitchFamily="34" charset="0"/>
                <a:cs typeface="Arial" panose="020B0604020202020204" pitchFamily="34" charset="0"/>
              </a:rPr>
              <a:t>Nous allons relire le texte 22 et la suite.</a:t>
            </a:r>
          </a:p>
          <a:p>
            <a:pPr marL="0" indent="0">
              <a:lnSpc>
                <a:spcPct val="150000"/>
              </a:lnSpc>
              <a:buNone/>
            </a:pPr>
            <a:r>
              <a:rPr lang="fr-FR" sz="3600" dirty="0">
                <a:latin typeface="Arial" panose="020B0604020202020204" pitchFamily="34" charset="0"/>
                <a:cs typeface="Arial" panose="020B0604020202020204" pitchFamily="34" charset="0"/>
              </a:rPr>
              <a:t>La promesse. </a:t>
            </a:r>
          </a:p>
          <a:p>
            <a:pPr marL="0" indent="0">
              <a:lnSpc>
                <a:spcPct val="150000"/>
              </a:lnSpc>
              <a:buNone/>
            </a:pPr>
            <a:r>
              <a:rPr lang="fr-FR" sz="3600" dirty="0">
                <a:latin typeface="Arial" panose="020B0604020202020204" pitchFamily="34" charset="0"/>
                <a:cs typeface="Arial" panose="020B0604020202020204" pitchFamily="34" charset="0"/>
              </a:rPr>
              <a:t>Nous travaillerons en conjugaisons avec de nouveaux verbes du 3</a:t>
            </a:r>
            <a:r>
              <a:rPr lang="fr-FR" sz="3600" baseline="30000" dirty="0">
                <a:latin typeface="Arial" panose="020B0604020202020204" pitchFamily="34" charset="0"/>
                <a:cs typeface="Arial" panose="020B0604020202020204" pitchFamily="34" charset="0"/>
              </a:rPr>
              <a:t>ème</a:t>
            </a:r>
            <a:r>
              <a:rPr lang="fr-FR" sz="3600" dirty="0">
                <a:latin typeface="Arial" panose="020B0604020202020204" pitchFamily="34" charset="0"/>
                <a:cs typeface="Arial" panose="020B0604020202020204" pitchFamily="34" charset="0"/>
              </a:rPr>
              <a:t> groupe</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6CE25B9-860F-4DB9-9EAF-B3CB718A746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8705583" y="4828834"/>
            <a:ext cx="1718354" cy="1580885"/>
          </a:xfrm>
          <a:prstGeom prst="roundRect">
            <a:avLst/>
          </a:prstGeom>
          <a:solidFill>
            <a:schemeClr val="bg1"/>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69688" y="100138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pendaison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37773" y="4690576"/>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sapristi : interjection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69688" y="2905780"/>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perdre connaissance :</a:t>
            </a:r>
            <a:r>
              <a:rPr lang="fr-FR" sz="2800" dirty="0">
                <a:latin typeface="Arial" panose="020B0604020202020204" pitchFamily="34" charset="0"/>
                <a:cs typeface="Arial" panose="020B0604020202020204" pitchFamily="34" charset="0"/>
              </a:rPr>
              <a:t> verbe</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11625" y="378611"/>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pendaison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sz="1400" dirty="0">
                <a:solidFill>
                  <a:srgbClr val="000000"/>
                </a:solidFill>
                <a:latin typeface="Arial Unicode MS"/>
                <a:ea typeface="Arial Unicode MS"/>
                <a:cs typeface="Arial Unicode MS"/>
              </a:rPr>
              <a:t>Perdre connaissance</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2480820"/>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4749814"/>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7222793" cy="1171143"/>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Action de pendre quelqu'un ou de se pendre dans le but de donner la mort.</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36204" y="3594421"/>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s'évanouir ; tomber dans le coma.</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436204" y="5399247"/>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Juron familier marquant l'étonnement, l'impatience, l'exaspération.</a:t>
            </a:r>
          </a:p>
        </p:txBody>
      </p:sp>
      <p:sp>
        <p:nvSpPr>
          <p:cNvPr id="3" name="Espace réservé du pied de page 2">
            <a:extLst>
              <a:ext uri="{FF2B5EF4-FFF2-40B4-BE49-F238E27FC236}">
                <a16:creationId xmlns:a16="http://schemas.microsoft.com/office/drawing/2014/main" id="{BEECD67C-A606-4093-A6B4-6664B42ADEBA}"/>
              </a:ext>
            </a:extLst>
          </p:cNvPr>
          <p:cNvSpPr>
            <a:spLocks noGrp="1"/>
          </p:cNvSpPr>
          <p:nvPr>
            <p:ph type="ftr" sz="quarter" idx="11"/>
          </p:nvPr>
        </p:nvSpPr>
        <p:spPr/>
        <p:txBody>
          <a:bodyPr/>
          <a:lstStyle/>
          <a:p>
            <a:r>
              <a:rPr lang="fr-FR" dirty="0"/>
              <a:t>www.dys-positif.fr</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8581964" y="4883197"/>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sapristi</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Image 4">
            <a:extLst>
              <a:ext uri="{FF2B5EF4-FFF2-40B4-BE49-F238E27FC236}">
                <a16:creationId xmlns:a16="http://schemas.microsoft.com/office/drawing/2014/main" id="{F4F22068-0909-4391-A99D-66BC6CDBD236}"/>
              </a:ext>
            </a:extLst>
          </p:cNvPr>
          <p:cNvPicPr>
            <a:picLocks noChangeAspect="1"/>
          </p:cNvPicPr>
          <p:nvPr/>
        </p:nvPicPr>
        <p:blipFill>
          <a:blip r:embed="rId3"/>
          <a:stretch>
            <a:fillRect/>
          </a:stretch>
        </p:blipFill>
        <p:spPr>
          <a:xfrm>
            <a:off x="8927180" y="5287768"/>
            <a:ext cx="1275160" cy="1086379"/>
          </a:xfrm>
          <a:prstGeom prst="rect">
            <a:avLst/>
          </a:prstGeom>
        </p:spPr>
      </p:pic>
      <p:pic>
        <p:nvPicPr>
          <p:cNvPr id="7" name="Image 6">
            <a:extLst>
              <a:ext uri="{FF2B5EF4-FFF2-40B4-BE49-F238E27FC236}">
                <a16:creationId xmlns:a16="http://schemas.microsoft.com/office/drawing/2014/main" id="{C564D703-B349-482E-B435-8863C0A11112}"/>
              </a:ext>
            </a:extLst>
          </p:cNvPr>
          <p:cNvPicPr>
            <a:picLocks noChangeAspect="1"/>
          </p:cNvPicPr>
          <p:nvPr/>
        </p:nvPicPr>
        <p:blipFill>
          <a:blip r:embed="rId4"/>
          <a:stretch>
            <a:fillRect/>
          </a:stretch>
        </p:blipFill>
        <p:spPr>
          <a:xfrm>
            <a:off x="8889104" y="907262"/>
            <a:ext cx="1234437" cy="1087554"/>
          </a:xfrm>
          <a:prstGeom prst="rect">
            <a:avLst/>
          </a:prstGeom>
        </p:spPr>
      </p:pic>
      <p:pic>
        <p:nvPicPr>
          <p:cNvPr id="16" name="Image 15">
            <a:extLst>
              <a:ext uri="{FF2B5EF4-FFF2-40B4-BE49-F238E27FC236}">
                <a16:creationId xmlns:a16="http://schemas.microsoft.com/office/drawing/2014/main" id="{7747E79D-069C-4C50-A712-0D304F535DDB}"/>
              </a:ext>
            </a:extLst>
          </p:cNvPr>
          <p:cNvPicPr>
            <a:picLocks noChangeAspect="1"/>
          </p:cNvPicPr>
          <p:nvPr/>
        </p:nvPicPr>
        <p:blipFill>
          <a:blip r:embed="rId5"/>
          <a:stretch>
            <a:fillRect/>
          </a:stretch>
        </p:blipFill>
        <p:spPr>
          <a:xfrm>
            <a:off x="9559546" y="3415107"/>
            <a:ext cx="1462990" cy="705055"/>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0A9913-7268-49DC-8DFC-66A579E40CB7}"/>
              </a:ext>
            </a:extLst>
          </p:cNvPr>
          <p:cNvSpPr>
            <a:spLocks noGrp="1"/>
          </p:cNvSpPr>
          <p:nvPr>
            <p:ph type="title"/>
          </p:nvPr>
        </p:nvSpPr>
        <p:spPr/>
        <p:txBody>
          <a:bodyPr/>
          <a:lstStyle/>
          <a:p>
            <a:r>
              <a:rPr lang="fr-FR" dirty="0"/>
              <a:t>Rappelons nous :</a:t>
            </a:r>
          </a:p>
        </p:txBody>
      </p:sp>
      <p:sp>
        <p:nvSpPr>
          <p:cNvPr id="3" name="Espace réservé du contenu 2">
            <a:extLst>
              <a:ext uri="{FF2B5EF4-FFF2-40B4-BE49-F238E27FC236}">
                <a16:creationId xmlns:a16="http://schemas.microsoft.com/office/drawing/2014/main" id="{F29E018F-AA64-47A5-9ECB-C2FC2C56F56F}"/>
              </a:ext>
            </a:extLst>
          </p:cNvPr>
          <p:cNvSpPr>
            <a:spLocks noGrp="1"/>
          </p:cNvSpPr>
          <p:nvPr>
            <p:ph idx="1"/>
          </p:nvPr>
        </p:nvSpPr>
        <p:spPr/>
        <p:txBody>
          <a:bodyPr/>
          <a:lstStyle/>
          <a:p>
            <a:pPr marL="0" indent="0">
              <a:lnSpc>
                <a:spcPct val="200000"/>
              </a:lnSpc>
              <a:buNone/>
            </a:pPr>
            <a:r>
              <a:rPr lang="fr-FR" sz="3200" dirty="0">
                <a:latin typeface="Arial" panose="020B0604020202020204" pitchFamily="34" charset="0"/>
                <a:cs typeface="Arial" panose="020B0604020202020204" pitchFamily="34" charset="0"/>
              </a:rPr>
              <a:t>Tom et Huck était cachés, ils ont vu toute la scène. </a:t>
            </a:r>
          </a:p>
          <a:p>
            <a:pPr marL="0" indent="0">
              <a:lnSpc>
                <a:spcPct val="200000"/>
              </a:lnSpc>
              <a:buNone/>
            </a:pPr>
            <a:r>
              <a:rPr lang="fr-FR" sz="3200" dirty="0">
                <a:effectLst/>
                <a:latin typeface="Arial" panose="020B0604020202020204" pitchFamily="34" charset="0"/>
                <a:ea typeface="Calibri" panose="020F0502020204030204" pitchFamily="34" charset="0"/>
                <a:cs typeface="Arial" panose="020B0604020202020204" pitchFamily="34" charset="0"/>
              </a:rPr>
              <a:t>Voici la suite de l’histoire.</a:t>
            </a:r>
          </a:p>
          <a:p>
            <a:r>
              <a:rPr lang="fr-FR" dirty="0"/>
              <a:t>C’est la nuit…</a:t>
            </a:r>
          </a:p>
          <a:p>
            <a:r>
              <a:rPr lang="fr-FR" dirty="0"/>
              <a:t>Il viennent d’assister à un meurtre. </a:t>
            </a:r>
          </a:p>
        </p:txBody>
      </p:sp>
      <p:sp>
        <p:nvSpPr>
          <p:cNvPr id="4" name="Espace réservé du pied de page 3">
            <a:extLst>
              <a:ext uri="{FF2B5EF4-FFF2-40B4-BE49-F238E27FC236}">
                <a16:creationId xmlns:a16="http://schemas.microsoft.com/office/drawing/2014/main" id="{A638E188-88B4-4705-A140-3A1B454BE51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85293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494555" y="1516558"/>
            <a:ext cx="7810201" cy="2698450"/>
          </a:xfrm>
        </p:spPr>
        <p:txBody>
          <a:bodyPr>
            <a:noAutofit/>
          </a:bodyPr>
          <a:lstStyle/>
          <a:p>
            <a:pPr marL="0" indent="0">
              <a:lnSpc>
                <a:spcPct val="200000"/>
              </a:lnSpc>
              <a:spcBef>
                <a:spcPts val="0"/>
              </a:spcBef>
              <a:buNone/>
            </a:pPr>
            <a:r>
              <a:rPr lang="fr-FR" i="1" dirty="0">
                <a:latin typeface="Arial" panose="020B0604020202020204" pitchFamily="34" charset="0"/>
                <a:cs typeface="Arial" panose="020B0604020202020204" pitchFamily="34" charset="0"/>
              </a:rPr>
              <a:t>Tom et Huck ont pris la fuite.</a:t>
            </a:r>
          </a:p>
          <a:p>
            <a:pPr marL="0" indent="0">
              <a:lnSpc>
                <a:spcPct val="200000"/>
              </a:lnSpc>
              <a:spcBef>
                <a:spcPts val="0"/>
              </a:spcBef>
              <a:buNone/>
            </a:pPr>
            <a:r>
              <a:rPr lang="fr-FR" i="1" dirty="0">
                <a:latin typeface="Arial" panose="020B0604020202020204" pitchFamily="34" charset="0"/>
                <a:cs typeface="Arial" panose="020B0604020202020204" pitchFamily="34" charset="0"/>
              </a:rPr>
              <a:t> Après avoir couru longuement, ils s’arrêtent.</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30468" y="348634"/>
            <a:ext cx="566977" cy="951058"/>
          </a:xfrm>
          <a:prstGeom prst="rect">
            <a:avLst/>
          </a:prstGeom>
        </p:spPr>
      </p:pic>
      <p:sp>
        <p:nvSpPr>
          <p:cNvPr id="2" name="ZoneTexte 1">
            <a:extLst>
              <a:ext uri="{FF2B5EF4-FFF2-40B4-BE49-F238E27FC236}">
                <a16:creationId xmlns:a16="http://schemas.microsoft.com/office/drawing/2014/main" id="{7BE1F04B-0A9C-4A68-888E-664E1D07D0C1}"/>
              </a:ext>
            </a:extLst>
          </p:cNvPr>
          <p:cNvSpPr txBox="1"/>
          <p:nvPr/>
        </p:nvSpPr>
        <p:spPr>
          <a:xfrm>
            <a:off x="494555" y="160357"/>
            <a:ext cx="3722494" cy="523220"/>
          </a:xfrm>
          <a:prstGeom prst="rect">
            <a:avLst/>
          </a:prstGeom>
          <a:noFill/>
        </p:spPr>
        <p:txBody>
          <a:bodyPr wrap="none" rtlCol="0">
            <a:spAutoFit/>
          </a:bodyPr>
          <a:lstStyle/>
          <a:p>
            <a:r>
              <a:rPr lang="fr-FR" sz="2800" dirty="0">
                <a:latin typeface="Arial" panose="020B0604020202020204" pitchFamily="34" charset="0"/>
                <a:cs typeface="Arial" panose="020B0604020202020204" pitchFamily="34" charset="0"/>
              </a:rPr>
              <a:t>Le texte : la promesse</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53645" y="528072"/>
            <a:ext cx="11120613" cy="5457825"/>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 Dis donc, </a:t>
            </a:r>
            <a:r>
              <a:rPr lang="fr-FR" sz="3200" dirty="0" err="1">
                <a:latin typeface="Arial" panose="020B0604020202020204" pitchFamily="34" charset="0"/>
                <a:cs typeface="Arial" panose="020B0604020202020204" pitchFamily="34" charset="0"/>
              </a:rPr>
              <a:t>Huckleberry</a:t>
            </a:r>
            <a:r>
              <a:rPr lang="fr-FR" sz="3200" dirty="0">
                <a:latin typeface="Arial" panose="020B0604020202020204" pitchFamily="34" charset="0"/>
                <a:cs typeface="Arial" panose="020B0604020202020204" pitchFamily="34" charset="0"/>
              </a:rPr>
              <a:t>, fait Tom à voix basse. Comment tout cela va-t-il se terminer ?</a:t>
            </a:r>
          </a:p>
          <a:p>
            <a:pPr marL="0" indent="0">
              <a:lnSpc>
                <a:spcPct val="150000"/>
              </a:lnSpc>
              <a:buNone/>
            </a:pPr>
            <a:r>
              <a:rPr lang="fr-FR" sz="3200" dirty="0">
                <a:latin typeface="Arial" panose="020B0604020202020204" pitchFamily="34" charset="0"/>
                <a:cs typeface="Arial" panose="020B0604020202020204" pitchFamily="34" charset="0"/>
              </a:rPr>
              <a:t>– Par une bonne petite pendaison si jamais le docteur n’en réchappe pas.</a:t>
            </a:r>
          </a:p>
          <a:p>
            <a:pPr marL="0" indent="0">
              <a:lnSpc>
                <a:spcPct val="150000"/>
              </a:lnSpc>
              <a:buNone/>
            </a:pPr>
            <a:r>
              <a:rPr lang="fr-FR" sz="3200" dirty="0">
                <a:latin typeface="Arial" panose="020B0604020202020204" pitchFamily="34" charset="0"/>
                <a:cs typeface="Arial" panose="020B0604020202020204" pitchFamily="34" charset="0"/>
              </a:rPr>
              <a:t>– Tu crois ?</a:t>
            </a:r>
          </a:p>
          <a:p>
            <a:pPr marL="0" indent="0">
              <a:lnSpc>
                <a:spcPct val="150000"/>
              </a:lnSpc>
              <a:buNone/>
            </a:pPr>
            <a:r>
              <a:rPr lang="fr-FR" sz="3200" dirty="0">
                <a:latin typeface="Arial" panose="020B0604020202020204" pitchFamily="34" charset="0"/>
                <a:cs typeface="Arial" panose="020B0604020202020204" pitchFamily="34" charset="0"/>
              </a:rPr>
              <a:t>– J’en suis sûr.</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1685006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13278</TotalTime>
  <Words>1808</Words>
  <Application>Microsoft Office PowerPoint</Application>
  <PresentationFormat>Grand écran</PresentationFormat>
  <Paragraphs>389</Paragraphs>
  <Slides>46</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46</vt:i4>
      </vt:variant>
    </vt:vector>
  </HeadingPairs>
  <TitlesOfParts>
    <vt:vector size="62"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Aujourd’hui</vt:lpstr>
      <vt:lpstr>Les mots difficiles :</vt:lpstr>
      <vt:lpstr>Rappelons nous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J’ai bien compris :</vt:lpstr>
      <vt:lpstr>Lecture entrainement.</vt:lpstr>
      <vt:lpstr>Les scores :</vt:lpstr>
      <vt:lpstr>Les mots invariables de la semaine : </vt:lpstr>
      <vt:lpstr>Lecture rapide : chacun son tour</vt:lpstr>
      <vt:lpstr>Présentation PowerPoint</vt:lpstr>
      <vt:lpstr>Conjugaison</vt:lpstr>
      <vt:lpstr>Présentation PowerPoint</vt:lpstr>
      <vt:lpstr>partir et savoir </vt:lpstr>
      <vt:lpstr>les verbes aller et faire</vt:lpstr>
      <vt:lpstr>les verbes dire et prendre.</vt:lpstr>
      <vt:lpstr>les verbes voir, pouvoir, savoir, partir</vt:lpstr>
      <vt:lpstr>pouvoir</vt:lpstr>
      <vt:lpstr>savoir</vt:lpstr>
      <vt:lpstr>partir</vt:lpstr>
      <vt:lpstr>La leçon : </vt:lpstr>
      <vt:lpstr>Entrainement rapidité</vt:lpstr>
      <vt:lpstr>Entrainement rapidité</vt:lpstr>
      <vt:lpstr>Entrainement rapidité</vt:lpstr>
      <vt:lpstr>Exercices </vt:lpstr>
      <vt:lpstr>Présentation PowerPoint</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155</cp:revision>
  <dcterms:created xsi:type="dcterms:W3CDTF">2021-07-07T15:19:39Z</dcterms:created>
  <dcterms:modified xsi:type="dcterms:W3CDTF">2022-02-01T06:21:20Z</dcterms:modified>
</cp:coreProperties>
</file>