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43" r:id="rId2"/>
    <p:sldId id="257" r:id="rId3"/>
    <p:sldId id="589" r:id="rId4"/>
    <p:sldId id="637" r:id="rId5"/>
    <p:sldId id="613" r:id="rId6"/>
    <p:sldId id="523" r:id="rId7"/>
    <p:sldId id="267" r:id="rId8"/>
    <p:sldId id="521" r:id="rId9"/>
    <p:sldId id="617" r:id="rId10"/>
    <p:sldId id="618" r:id="rId11"/>
    <p:sldId id="619" r:id="rId12"/>
    <p:sldId id="621" r:id="rId13"/>
    <p:sldId id="268" r:id="rId14"/>
    <p:sldId id="525" r:id="rId15"/>
    <p:sldId id="367" r:id="rId16"/>
    <p:sldId id="510" r:id="rId17"/>
    <p:sldId id="389" r:id="rId18"/>
    <p:sldId id="512" r:id="rId19"/>
    <p:sldId id="269" r:id="rId20"/>
    <p:sldId id="285" r:id="rId21"/>
    <p:sldId id="639" r:id="rId22"/>
    <p:sldId id="293" r:id="rId23"/>
    <p:sldId id="641" r:id="rId24"/>
    <p:sldId id="643" r:id="rId25"/>
    <p:sldId id="640" r:id="rId26"/>
    <p:sldId id="468" r:id="rId27"/>
    <p:sldId id="427" r:id="rId28"/>
    <p:sldId id="634" r:id="rId29"/>
    <p:sldId id="647" r:id="rId30"/>
    <p:sldId id="648" r:id="rId31"/>
    <p:sldId id="649" r:id="rId32"/>
    <p:sldId id="644" r:id="rId33"/>
    <p:sldId id="645" r:id="rId34"/>
    <p:sldId id="646" r:id="rId35"/>
    <p:sldId id="608" r:id="rId36"/>
    <p:sldId id="609" r:id="rId37"/>
    <p:sldId id="610" r:id="rId38"/>
    <p:sldId id="611" r:id="rId39"/>
    <p:sldId id="612" r:id="rId4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1-16T05:53:46.36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338 784 24575,'-8'0'0,"0"0"0,-1 0 0,1 1 0,0 0 0,-1 0 0,1 1 0,0 0 0,0 1 0,0-1 0,1 2 0,-1-1 0,1 1 0,-1 0 0,1 1 0,1-1 0,-1 1 0,1 1 0,-1-1 0,1 1 0,1 0 0,-1 1 0,1-1 0,1 1 0,-1 0 0,1 1 0,0-1 0,0 0 0,1 1 0,0 0 0,1 0 0,0 0 0,0 0 0,-1 11 0,3-15 0,0 1 0,0-1 0,0 1 0,1-1 0,0 0 0,0 1 0,0-1 0,0 0 0,1 0 0,-1 0 0,1 0 0,0 0 0,1 0 0,-1-1 0,1 1 0,-1 0 0,1-1 0,0 0 0,0 0 0,0 0 0,1 0 0,-1 0 0,1-1 0,0 1 0,5 2 0,-1-1 0,1 1 0,-1-1 0,1 0 0,0-1 0,0 0 0,1-1 0,-1 0 0,0 0 0,1-1 0,18 1 0,-20-3 0,0 1 0,1-1 0,-1-1 0,0 1 0,1-2 0,-1 1 0,0-1 0,-1 0 0,1 0 0,0-1 0,-1 0 0,0-1 0,0 1 0,0-2 0,0 1 0,-1-1 0,0 1 0,0-2 0,-1 1 0,0-1 0,0 1 0,0-2 0,-1 1 0,0 0 0,0-1 0,-1 0 0,0 1 0,0-2 0,2-12 0,10-22 0,-11 33 0,0 0 0,0-1 0,-1 1 0,0-1 0,-1 0 0,0 0 0,-1 0 0,0-13 0,-16 65 0,15-40 0,-10 46 0,-17 46 0,21-78 0,0 1 0,-1-1 0,-1 0 0,-1-1 0,0 0 0,-18 22 0,9-17 0,0-1 0,-1 0 0,-30 21 0,40-33 0,1 0 0,-1-1 0,0 0 0,0 0 0,-1-1 0,0 0 0,1-1 0,-1 0 0,0-1 0,0 0 0,-13 1 0,20-3 0,0 0 0,1 0 0,-1-1 0,0 0 0,1 1 0,-1-1 0,1 0 0,-1 0 0,1 0 0,-1-1 0,1 1 0,0 0 0,-1-1 0,1 0 0,0 1 0,0-1 0,0 0 0,1 0 0,-1 0 0,0 0 0,1-1 0,-1 1 0,1 0 0,0-1 0,0 1 0,0-1 0,-2-4 0,-1-8 0,0-1 0,0 0 0,-1-26 0,2 20 0,-9-58 0,-13-150 0,24 202 0,2 0 0,1-1 0,1 1 0,1 0 0,2 0 0,11-33 0,-9 35 0,-1 0 0,-1 0 0,-2-1 0,0 0 0,-2 0 0,-1 0 0,-1 0 0,-1 0 0,-2 0 0,-1 0 0,0 0 0,-2 1 0,-14-40 0,11 51 0,-1 0 0,0 1 0,-1 0 0,-1 0 0,0 1 0,-17-14 0,45 44 0,0 0 0,-1 1 0,-1 1 0,-1 0 0,0 1 0,-2 1 0,12 26 0,33 55 0,-45-84 0,-7-11 0,0 0 0,1-1 0,-1 1 0,1-1 0,0 0 0,11 9 0,-14-14 0,-1 0 0,1 0 0,0-1 0,-1 1 0,1 0 0,0-1 0,-1 1 0,1-1 0,0 0 0,-1 0 0,1 0 0,0 1 0,0-2 0,0 1 0,-1 0 0,1 0 0,0 0 0,-1-1 0,1 1 0,0-1 0,-1 0 0,1 1 0,0-1 0,-1 0 0,1 0 0,-1 0 0,0 0 0,1 0 0,-1 0 0,0 0 0,1-1 0,-1 1 0,0 0 0,0-1 0,0 1 0,1-2 0,14-19 0,0 0 0,20-40 0,-24 40 0,0 1 0,2 0 0,22-26 0,-36 46 0,1 0 0,0 0 0,-1 0 0,1 0 0,0 0 0,0 0 0,0 0 0,0 0 0,0 0 0,0 1 0,0-1 0,0 0 0,0 1 0,0-1 0,0 1 0,0-1 0,1 1 0,-1 0 0,0-1 0,0 1 0,0 0 0,1 0 0,-1 0 0,0 0 0,0 0 0,1 0 0,-1 0 0,2 0 0,-2 2 0,0-1 0,1 0 0,-1 1 0,0-1 0,0 0 0,0 1 0,0 0 0,0-1 0,0 1 0,0-1 0,-1 1 0,1 0 0,-1 0 0,1-1 0,-1 1 0,1 2 0,1 11 0,-1-1 0,0 0 0,-1 22 0,-5-8 0,0 0 0,-2 0 0,-1-1 0,-1 0 0,-1 0 0,-18 31 0,16-35 0,1 0 0,1 1 0,1 0 0,2 0 0,0 1 0,1 0 0,-3 46 0,9-62 0,1 0 0,0 1 0,0-1 0,1 0 0,1 0 0,0 0 0,0-1 0,0 1 0,1-1 0,0 1 0,8 9 0,7 10 0,44 45 0,-45-53 0,0 1 0,-1 0 0,16 29 0,-28-41 0,0 0 0,-1 0 0,0 0 0,-1 0 0,0 1 0,0 0 0,-1 0 0,0-1 0,-1 1 0,0 0 0,-1 0 0,0 0 0,-1 0 0,0 0 0,0 0 0,-5 17 0,0-15-1365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05/01/2022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12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19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sens des affaires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Tom, maniant son pinceau avec beaucoup de désinvolture, reculait parfois pour juger de l’effet, ajoutait une touche de blanc par-ci, une autre par-là.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de plus en plus intéressé, suivait tous ses mouvements.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Dis donc, Tom, fit-il bientôt, laisse-moi badigeonner un peu.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réfléchit, parut accepter, puis se ravisa.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99" y="700087"/>
            <a:ext cx="11207489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Non, non, Ben, tu ne ferais pas l’affaire. Tu comprends, tante Polly tient beaucoup à ce que sa palissade soit blanchie proprement, surtout de ce côté qui donne sur la rue. Si c’était du côté du jardin, ça aurait moins d’importance.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5077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8"/>
            <a:ext cx="10795000" cy="4385480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faut que ce soit fait très soigneusement. Je suis sûr qu’il n’y a pas un type sur mille, ou même sur deux mille, capable de mener à bien ce travail.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6B9551-FB8E-4D0B-8813-FAB1C07053DA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 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Aventures de Tom Sawyer [1879]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2 -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92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171" y="277901"/>
            <a:ext cx="10515600" cy="1325563"/>
          </a:xfrm>
        </p:spPr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08" y="150136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1CB7B81-8A71-47D1-933C-C25E91A5A0A9}"/>
              </a:ext>
            </a:extLst>
          </p:cNvPr>
          <p:cNvSpPr txBox="1"/>
          <p:nvPr/>
        </p:nvSpPr>
        <p:spPr>
          <a:xfrm>
            <a:off x="499614" y="2329446"/>
            <a:ext cx="629575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Tom, en train de repeindre.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0238F7C-3047-4967-B220-32C90FABE0CB}"/>
              </a:ext>
            </a:extLst>
          </p:cNvPr>
          <p:cNvSpPr txBox="1"/>
          <p:nvPr/>
        </p:nvSpPr>
        <p:spPr>
          <a:xfrm>
            <a:off x="568507" y="3325469"/>
            <a:ext cx="629575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en train de manger une pomme.</a:t>
            </a:r>
          </a:p>
          <a:p>
            <a:endParaRPr lang="fr-FR" sz="2800" dirty="0"/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54BF02E-BC00-4EB6-9306-A391CCE92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7179" y="4218021"/>
            <a:ext cx="1321260" cy="132126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CA54F70-257F-4B48-8DEF-70880FB02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260" y="1682194"/>
            <a:ext cx="23907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est puni. Il doit repeindre la palissade.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une pomme à la main, vient narguer Tom.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- qui cherche à échapper à cette tâche - va convaincre Ben qu’il adore faire ce travail.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513524A-1E73-4D05-9017-E5CE6BCA2D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517" b="10700"/>
          <a:stretch/>
        </p:blipFill>
        <p:spPr>
          <a:xfrm>
            <a:off x="7177122" y="3210535"/>
            <a:ext cx="1730453" cy="22899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FB2B63F-6C20-4482-9306-AC49FE7B6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1223" y="3842592"/>
            <a:ext cx="1761008" cy="1761008"/>
          </a:xfrm>
          <a:prstGeom prst="rect">
            <a:avLst/>
          </a:prstGeom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E124C55C-B618-4AAB-8017-CFC2CB1FC0D4}"/>
              </a:ext>
            </a:extLst>
          </p:cNvPr>
          <p:cNvSpPr txBox="1">
            <a:spLocks/>
          </p:cNvSpPr>
          <p:nvPr/>
        </p:nvSpPr>
        <p:spPr>
          <a:xfrm>
            <a:off x="7699764" y="5753700"/>
            <a:ext cx="1592030" cy="87164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le narrateur</a:t>
            </a:r>
          </a:p>
          <a:p>
            <a:endParaRPr lang="fr-FR" dirty="0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0F91C916-25E5-440B-A652-62E0D9EFF129}"/>
              </a:ext>
            </a:extLst>
          </p:cNvPr>
          <p:cNvSpPr txBox="1">
            <a:spLocks/>
          </p:cNvSpPr>
          <p:nvPr/>
        </p:nvSpPr>
        <p:spPr>
          <a:xfrm>
            <a:off x="838200" y="1855692"/>
            <a:ext cx="10515600" cy="1512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Vous allez vous mettre par trois pour vous entrainer à lire.</a:t>
            </a:r>
          </a:p>
          <a:p>
            <a:endParaRPr lang="fr-FR" dirty="0"/>
          </a:p>
        </p:txBody>
      </p:sp>
      <p:pic>
        <p:nvPicPr>
          <p:cNvPr id="13" name="Picture 2" descr="Devinez la suite.... - Page 30">
            <a:extLst>
              <a:ext uri="{FF2B5EF4-FFF2-40B4-BE49-F238E27FC236}">
                <a16:creationId xmlns:a16="http://schemas.microsoft.com/office/drawing/2014/main" id="{AE936DE4-9B10-4206-BFA7-5A37A348F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9"/>
          <a:stretch/>
        </p:blipFill>
        <p:spPr bwMode="auto">
          <a:xfrm>
            <a:off x="4038600" y="3240602"/>
            <a:ext cx="1872736" cy="245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BB54335-C561-4134-A620-046057D5F6F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5489"/>
          <a:stretch/>
        </p:blipFill>
        <p:spPr>
          <a:xfrm>
            <a:off x="2095679" y="3240602"/>
            <a:ext cx="1489782" cy="2456901"/>
          </a:xfrm>
          <a:prstGeom prst="rect">
            <a:avLst/>
          </a:prstGeom>
        </p:spPr>
      </p:pic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209FF135-55AC-4457-9F53-FDC0EB1148D7}"/>
              </a:ext>
            </a:extLst>
          </p:cNvPr>
          <p:cNvSpPr txBox="1">
            <a:spLocks/>
          </p:cNvSpPr>
          <p:nvPr/>
        </p:nvSpPr>
        <p:spPr>
          <a:xfrm>
            <a:off x="2281645" y="5697333"/>
            <a:ext cx="1082457" cy="87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Ben.</a:t>
            </a:r>
          </a:p>
          <a:p>
            <a:endParaRPr lang="fr-FR" dirty="0"/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98259243-EC65-4709-A303-836EAE4B7F92}"/>
              </a:ext>
            </a:extLst>
          </p:cNvPr>
          <p:cNvSpPr txBox="1">
            <a:spLocks/>
          </p:cNvSpPr>
          <p:nvPr/>
        </p:nvSpPr>
        <p:spPr>
          <a:xfrm>
            <a:off x="4380979" y="5753700"/>
            <a:ext cx="917532" cy="87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Tom.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 build="p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674640" y="1843033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 (pas beaucoup)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peut-être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plutôt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6729" y="1522563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plusieurs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06911" y="2737866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43144" y="3852797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596164" y="3965337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9107747" y="3795928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pas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568399" y="5434682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2721417" y="383742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partout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fois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76854" y="2021274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00391" y="3916059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7706" y="4166764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621201" y="3044879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lorsque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là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partout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03864" y="5056963"/>
            <a:ext cx="229899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FAE6B4-4C53-4018-A544-31352DD24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4932"/>
            <a:ext cx="10515600" cy="582203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dirty="0"/>
              <a:t>Rappel sur les indicateurs du présent :</a:t>
            </a:r>
          </a:p>
          <a:p>
            <a:pPr>
              <a:lnSpc>
                <a:spcPct val="160000"/>
              </a:lnSpc>
            </a:pPr>
            <a:r>
              <a:rPr lang="fr-FR" sz="4400" dirty="0"/>
              <a:t>Ce matin, cet après midi, ce soir, cet été…</a:t>
            </a:r>
            <a:endParaRPr lang="fr-FR" sz="4400" u="sng" dirty="0"/>
          </a:p>
          <a:p>
            <a:pPr>
              <a:lnSpc>
                <a:spcPct val="160000"/>
              </a:lnSpc>
            </a:pPr>
            <a:r>
              <a:rPr lang="fr-FR" sz="4400" dirty="0"/>
              <a:t>Aujourd’hui, en ce moment, actuellement…</a:t>
            </a:r>
          </a:p>
          <a:p>
            <a:pPr>
              <a:lnSpc>
                <a:spcPct val="160000"/>
              </a:lnSpc>
            </a:pPr>
            <a:r>
              <a:rPr lang="fr-FR" sz="4400" dirty="0"/>
              <a:t>Chaque jour, tous les jours, toutes les semaines, tous les mois...</a:t>
            </a:r>
          </a:p>
          <a:p>
            <a:pPr>
              <a:lnSpc>
                <a:spcPct val="160000"/>
              </a:lnSpc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981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384923" y="2194650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s’est entrainé à lire les dialogues.</a:t>
            </a:r>
            <a:endParaRPr lang="fr-FR" sz="3200" i="1" dirty="0"/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 présent des verbes du 2</a:t>
            </a:r>
            <a:r>
              <a:rPr lang="fr-FR" sz="3200" baseline="30000" dirty="0"/>
              <a:t>ème</a:t>
            </a:r>
            <a:r>
              <a:rPr lang="fr-FR" sz="3200" dirty="0"/>
              <a:t> groupe.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9B5A4B-14BB-4F03-941C-46A41A612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: </a:t>
            </a:r>
            <a:br>
              <a:rPr lang="fr-FR" dirty="0"/>
            </a:br>
            <a:r>
              <a:rPr lang="fr-FR" dirty="0"/>
              <a:t>la conjugaison des verbes du 1</a:t>
            </a:r>
            <a:r>
              <a:rPr lang="fr-FR" baseline="30000" dirty="0"/>
              <a:t>er</a:t>
            </a:r>
            <a:r>
              <a:rPr lang="fr-FR" dirty="0"/>
              <a:t> groupe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A8F2E6-5B43-493D-8439-77C3C3E37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r>
              <a:rPr lang="fr-FR" dirty="0"/>
              <a:t>Je retire « er » et j’ajoute les terminaisons :</a:t>
            </a:r>
          </a:p>
          <a:p>
            <a:pPr marL="0" indent="0">
              <a:buNone/>
            </a:pPr>
            <a:r>
              <a:rPr lang="fr-FR" dirty="0"/>
              <a:t>		</a:t>
            </a:r>
            <a:r>
              <a:rPr lang="fr-FR" sz="3600" dirty="0"/>
              <a:t>e – es – e - </a:t>
            </a:r>
            <a:r>
              <a:rPr lang="fr-FR" sz="3600" dirty="0" err="1"/>
              <a:t>ons</a:t>
            </a:r>
            <a:r>
              <a:rPr lang="fr-FR" sz="3600" dirty="0"/>
              <a:t> – </a:t>
            </a:r>
            <a:r>
              <a:rPr lang="fr-FR" sz="3600" dirty="0" err="1"/>
              <a:t>ez</a:t>
            </a:r>
            <a:r>
              <a:rPr lang="fr-FR" sz="3600" dirty="0"/>
              <a:t> - </a:t>
            </a:r>
            <a:r>
              <a:rPr lang="fr-FR" sz="3600" dirty="0" err="1"/>
              <a:t>ent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259B4B-9B45-4404-BD31-7F8D42494C2F}"/>
              </a:ext>
            </a:extLst>
          </p:cNvPr>
          <p:cNvSpPr txBox="1"/>
          <p:nvPr/>
        </p:nvSpPr>
        <p:spPr>
          <a:xfrm>
            <a:off x="156009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Je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46ABEAB-D694-40D5-9F81-FB01D743B128}"/>
              </a:ext>
            </a:extLst>
          </p:cNvPr>
          <p:cNvSpPr txBox="1"/>
          <p:nvPr/>
        </p:nvSpPr>
        <p:spPr>
          <a:xfrm>
            <a:off x="2988509" y="3436346"/>
            <a:ext cx="15901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envi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F47587F-79A2-4373-AD9F-D5C05C8B221C}"/>
              </a:ext>
            </a:extLst>
          </p:cNvPr>
          <p:cNvSpPr txBox="1"/>
          <p:nvPr/>
        </p:nvSpPr>
        <p:spPr>
          <a:xfrm>
            <a:off x="372778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97E08EA-314D-410B-A097-5F271F99A042}"/>
              </a:ext>
            </a:extLst>
          </p:cNvPr>
          <p:cNvSpPr txBox="1"/>
          <p:nvPr/>
        </p:nvSpPr>
        <p:spPr>
          <a:xfrm>
            <a:off x="2648342" y="262731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54FEAF-001D-44CF-8B85-7F9A9E2CEC10}"/>
              </a:ext>
            </a:extLst>
          </p:cNvPr>
          <p:cNvSpPr txBox="1"/>
          <p:nvPr/>
        </p:nvSpPr>
        <p:spPr>
          <a:xfrm>
            <a:off x="1547328" y="3888205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tu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49E173-A565-4DD2-BBE1-1F3E1C312B11}"/>
              </a:ext>
            </a:extLst>
          </p:cNvPr>
          <p:cNvSpPr txBox="1"/>
          <p:nvPr/>
        </p:nvSpPr>
        <p:spPr>
          <a:xfrm>
            <a:off x="2991759" y="3921230"/>
            <a:ext cx="1586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envi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EC5CBA3-53EC-452F-85B7-98E84FF8F02D}"/>
              </a:ext>
            </a:extLst>
          </p:cNvPr>
          <p:cNvSpPr txBox="1"/>
          <p:nvPr/>
        </p:nvSpPr>
        <p:spPr>
          <a:xfrm>
            <a:off x="3727783" y="389248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9CF2E57-03F7-4F2A-9013-7C90963F6AE8}"/>
              </a:ext>
            </a:extLst>
          </p:cNvPr>
          <p:cNvSpPr txBox="1"/>
          <p:nvPr/>
        </p:nvSpPr>
        <p:spPr>
          <a:xfrm>
            <a:off x="3343511" y="262731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578224A-5F39-483F-8C25-B96A98BF9687}"/>
              </a:ext>
            </a:extLst>
          </p:cNvPr>
          <p:cNvSpPr txBox="1"/>
          <p:nvPr/>
        </p:nvSpPr>
        <p:spPr>
          <a:xfrm>
            <a:off x="1534562" y="4324057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488444-7964-4BA8-8413-B952447F9E30}"/>
              </a:ext>
            </a:extLst>
          </p:cNvPr>
          <p:cNvSpPr txBox="1"/>
          <p:nvPr/>
        </p:nvSpPr>
        <p:spPr>
          <a:xfrm>
            <a:off x="2988509" y="4333833"/>
            <a:ext cx="16737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envi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7C207AB-D096-452F-955D-08C1EE65BF95}"/>
              </a:ext>
            </a:extLst>
          </p:cNvPr>
          <p:cNvSpPr txBox="1"/>
          <p:nvPr/>
        </p:nvSpPr>
        <p:spPr>
          <a:xfrm>
            <a:off x="3727783" y="43163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99298BA-F2CE-46A3-81F1-8EACBCF7BF6D}"/>
              </a:ext>
            </a:extLst>
          </p:cNvPr>
          <p:cNvSpPr txBox="1"/>
          <p:nvPr/>
        </p:nvSpPr>
        <p:spPr>
          <a:xfrm>
            <a:off x="4169577" y="2640319"/>
            <a:ext cx="409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CD0CCF6-B370-4891-8CE4-23CF568AC33C}"/>
              </a:ext>
            </a:extLst>
          </p:cNvPr>
          <p:cNvSpPr txBox="1"/>
          <p:nvPr/>
        </p:nvSpPr>
        <p:spPr>
          <a:xfrm>
            <a:off x="1315345" y="4813733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nous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62E3154-1F20-4A48-BE34-7BD2E764B3CA}"/>
              </a:ext>
            </a:extLst>
          </p:cNvPr>
          <p:cNvSpPr txBox="1"/>
          <p:nvPr/>
        </p:nvSpPr>
        <p:spPr>
          <a:xfrm>
            <a:off x="2992959" y="4843694"/>
            <a:ext cx="9713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envi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945E38F-6D48-41DC-AC6F-50867EEE0B51}"/>
              </a:ext>
            </a:extLst>
          </p:cNvPr>
          <p:cNvSpPr txBox="1"/>
          <p:nvPr/>
        </p:nvSpPr>
        <p:spPr>
          <a:xfrm>
            <a:off x="3721965" y="48649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2C13DF3-0D68-48CD-A114-5AF6616B9D56}"/>
              </a:ext>
            </a:extLst>
          </p:cNvPr>
          <p:cNvSpPr txBox="1"/>
          <p:nvPr/>
        </p:nvSpPr>
        <p:spPr>
          <a:xfrm>
            <a:off x="1331090" y="5274340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vous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7CEF1E-AACD-460F-8872-4A67DB67F5B4}"/>
              </a:ext>
            </a:extLst>
          </p:cNvPr>
          <p:cNvSpPr txBox="1"/>
          <p:nvPr/>
        </p:nvSpPr>
        <p:spPr>
          <a:xfrm>
            <a:off x="3011263" y="5305205"/>
            <a:ext cx="9713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envi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769271-F1BC-4484-875C-21804CEF8591}"/>
              </a:ext>
            </a:extLst>
          </p:cNvPr>
          <p:cNvSpPr txBox="1"/>
          <p:nvPr/>
        </p:nvSpPr>
        <p:spPr>
          <a:xfrm>
            <a:off x="3746087" y="5286538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E037525-D957-4A02-8116-5F43C9E15C49}"/>
              </a:ext>
            </a:extLst>
          </p:cNvPr>
          <p:cNvSpPr txBox="1"/>
          <p:nvPr/>
        </p:nvSpPr>
        <p:spPr>
          <a:xfrm>
            <a:off x="3764391" y="5716203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B82891-2F2E-4D19-95DD-567871189C48}"/>
              </a:ext>
            </a:extLst>
          </p:cNvPr>
          <p:cNvSpPr txBox="1"/>
          <p:nvPr/>
        </p:nvSpPr>
        <p:spPr>
          <a:xfrm>
            <a:off x="2999136" y="5730502"/>
            <a:ext cx="8783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envi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0AFFCD1-F853-4180-A7AB-2F2F3EE74D56}"/>
              </a:ext>
            </a:extLst>
          </p:cNvPr>
          <p:cNvSpPr txBox="1"/>
          <p:nvPr/>
        </p:nvSpPr>
        <p:spPr>
          <a:xfrm>
            <a:off x="1517124" y="5692289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D6AEC9C-4F4D-439D-9472-84AF6FDBAB7D}"/>
              </a:ext>
            </a:extLst>
          </p:cNvPr>
          <p:cNvSpPr txBox="1"/>
          <p:nvPr/>
        </p:nvSpPr>
        <p:spPr>
          <a:xfrm>
            <a:off x="4758386" y="2640318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ons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47CF55A-00ED-42CB-91E4-C26BA8220C18}"/>
              </a:ext>
            </a:extLst>
          </p:cNvPr>
          <p:cNvSpPr txBox="1"/>
          <p:nvPr/>
        </p:nvSpPr>
        <p:spPr>
          <a:xfrm>
            <a:off x="5756082" y="2689603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ez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AEE45F-636D-4923-803D-732CDF659232}"/>
              </a:ext>
            </a:extLst>
          </p:cNvPr>
          <p:cNvSpPr txBox="1"/>
          <p:nvPr/>
        </p:nvSpPr>
        <p:spPr>
          <a:xfrm>
            <a:off x="6524626" y="2689603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ent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72 -0.00069 L 0.08359 0.1173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07407E-6 L 0.02656 0.1858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7037E-6 L -0.04049 0.24537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09089 0.32824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1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22222E-6 L -0.17305 0.37616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59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22222E-6 L -0.23607 0.43889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0" y="2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allAtOnce"/>
      <p:bldP spid="9" grpId="0"/>
      <p:bldP spid="11" grpId="0"/>
      <p:bldP spid="11" grpId="1"/>
      <p:bldP spid="13" grpId="0"/>
      <p:bldP spid="13" grpId="1"/>
      <p:bldP spid="14" grpId="0"/>
      <p:bldP spid="15" grpId="0"/>
      <p:bldP spid="16" grpId="0"/>
      <p:bldP spid="16" grpId="1"/>
      <p:bldP spid="18" grpId="0"/>
      <p:bldP spid="18" grpId="1"/>
      <p:bldP spid="19" grpId="0"/>
      <p:bldP spid="20" grpId="0"/>
      <p:bldP spid="21" grpId="0"/>
      <p:bldP spid="21" grpId="1"/>
      <p:bldP spid="4" grpId="0"/>
      <p:bldP spid="4" grpId="1"/>
      <p:bldP spid="17" grpId="0"/>
      <p:bldP spid="22" grpId="0"/>
      <p:bldP spid="23" grpId="0"/>
      <p:bldP spid="23" grpId="1"/>
      <p:bldP spid="5" grpId="0"/>
      <p:bldP spid="6" grpId="0"/>
      <p:bldP spid="7" grpId="0"/>
      <p:bldP spid="7" grpId="1"/>
      <p:bldP spid="10" grpId="0"/>
      <p:bldP spid="10" grpId="1"/>
      <p:bldP spid="12" grpId="0"/>
      <p:bldP spid="30" grpId="0"/>
      <p:bldP spid="31" grpId="0"/>
      <p:bldP spid="31" grpId="1"/>
      <p:bldP spid="33" grpId="0"/>
      <p:bldP spid="33" grpId="1"/>
      <p:bldP spid="35" grpId="0"/>
      <p:bldP spid="3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F2450F-B410-4B93-81B1-C8D5CB01A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358" y="497165"/>
            <a:ext cx="10515600" cy="655955"/>
          </a:xfrm>
        </p:spPr>
        <p:txBody>
          <a:bodyPr>
            <a:noAutofit/>
          </a:bodyPr>
          <a:lstStyle/>
          <a:p>
            <a:r>
              <a:rPr lang="fr-FR" sz="3200" dirty="0"/>
              <a:t>Nous avions aussi révisé la conjugaison des auxiliaires au présent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92C02A-7422-4CB9-86F5-A24821804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358" y="1401958"/>
            <a:ext cx="5486801" cy="568492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3200" dirty="0">
                <a:solidFill>
                  <a:srgbClr val="FF0000"/>
                </a:solidFill>
              </a:rPr>
              <a:t>Être</a:t>
            </a:r>
            <a:r>
              <a:rPr lang="fr-FR" sz="3200" dirty="0"/>
              <a:t>	</a:t>
            </a:r>
          </a:p>
          <a:p>
            <a:pPr>
              <a:lnSpc>
                <a:spcPct val="100000"/>
              </a:lnSpc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suis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es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Il/elle/on  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est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sommes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êtes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1">
                    <a:lumMod val="75000"/>
                  </a:schemeClr>
                </a:solidFill>
              </a:rPr>
              <a:t>sont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2EB967A-75B1-485F-A05F-2FF83C2599E5}"/>
              </a:ext>
            </a:extLst>
          </p:cNvPr>
          <p:cNvSpPr txBox="1">
            <a:spLocks/>
          </p:cNvSpPr>
          <p:nvPr/>
        </p:nvSpPr>
        <p:spPr>
          <a:xfrm>
            <a:off x="6536709" y="644155"/>
            <a:ext cx="3168716" cy="56849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</a:rPr>
              <a:t>avoir	</a:t>
            </a:r>
          </a:p>
          <a:p>
            <a:pPr>
              <a:lnSpc>
                <a:spcPct val="100000"/>
              </a:lnSpc>
            </a:pPr>
            <a:r>
              <a:rPr lang="fr-FR" sz="3200" dirty="0"/>
              <a:t>J’ 		 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ai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Tu  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Il/elle/on  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Nous  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avons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Vous 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avez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Ils/elles  	</a:t>
            </a:r>
            <a:r>
              <a:rPr lang="fr-FR" sz="3900" dirty="0">
                <a:solidFill>
                  <a:schemeClr val="accent1">
                    <a:lumMod val="75000"/>
                  </a:schemeClr>
                </a:solidFill>
              </a:rPr>
              <a:t>ont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049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aller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E92C02A-7422-4CB9-86F5-A24821804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031" y="1884320"/>
            <a:ext cx="4526280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3200" dirty="0">
                <a:solidFill>
                  <a:srgbClr val="FF0000"/>
                </a:solidFill>
              </a:rPr>
              <a:t>aller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vais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vas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va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allons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allez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vont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379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0490028-882D-4E63-A223-449D1A96EFAA}"/>
              </a:ext>
            </a:extLst>
          </p:cNvPr>
          <p:cNvSpPr txBox="1"/>
          <p:nvPr/>
        </p:nvSpPr>
        <p:spPr>
          <a:xfrm>
            <a:off x="631389" y="840445"/>
            <a:ext cx="10948923" cy="4082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verbes du deuxième groupe.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endParaRPr lang="fr-FR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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verbes du deuxième groupe finissent par « </a:t>
            </a:r>
            <a:r>
              <a:rPr lang="fr-FR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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tous les verbes en « </a:t>
            </a:r>
            <a:r>
              <a:rPr lang="fr-FR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 ne font pas partie du deuxième groupe.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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être du deuxième groupe, le verbe donne « issons » à la deuxième personne du pluriel.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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général, les verbes du deuxième groupe indiquent un changement.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54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51FFBF-9B3C-449F-B476-B291B8D1A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1746"/>
            <a:ext cx="10515600" cy="4351338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Tous les verbes du 2e groupe se conjuguent de la même manière au présent de l’indicatif.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On garde le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radical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 et on ajoute les terminaisons :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fr-FR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-</a:t>
            </a:r>
            <a:r>
              <a:rPr lang="fr-FR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-</a:t>
            </a:r>
            <a:r>
              <a:rPr lang="fr-FR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-issons , -issez , -issent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47222AD-255F-4FBD-9922-123FB29F5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013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8809" y="500044"/>
            <a:ext cx="10515600" cy="916963"/>
          </a:xfrm>
        </p:spPr>
        <p:txBody>
          <a:bodyPr>
            <a:normAutofit/>
          </a:bodyPr>
          <a:lstStyle/>
          <a:p>
            <a:r>
              <a:rPr lang="fr-FR" sz="3200" dirty="0"/>
              <a:t>Exemple : ralentir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25757AEA-6EE0-4F50-8392-9364F159BF7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28809" y="1841326"/>
            <a:ext cx="10656933" cy="480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Je 	 		ralent</a:t>
            </a:r>
            <a:r>
              <a:rPr lang="fr-FR" sz="4000" dirty="0">
                <a:solidFill>
                  <a:schemeClr val="accent2"/>
                </a:solidFill>
              </a:rPr>
              <a:t>is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Tu  			ralent</a:t>
            </a:r>
            <a:r>
              <a:rPr lang="fr-FR" sz="4000" dirty="0">
                <a:solidFill>
                  <a:schemeClr val="accent2"/>
                </a:solidFill>
              </a:rPr>
              <a:t>is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Il/elle/on  	ralent</a:t>
            </a:r>
            <a:r>
              <a:rPr lang="fr-FR" sz="4000" dirty="0">
                <a:solidFill>
                  <a:schemeClr val="accent2"/>
                </a:solidFill>
              </a:rPr>
              <a:t>it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Nous  		ralent</a:t>
            </a:r>
            <a:r>
              <a:rPr lang="fr-FR" sz="4000" dirty="0">
                <a:solidFill>
                  <a:schemeClr val="accent2">
                    <a:lumMod val="75000"/>
                  </a:schemeClr>
                </a:solidFill>
              </a:rPr>
              <a:t>iss</a:t>
            </a:r>
            <a:r>
              <a:rPr lang="fr-FR" sz="4000" dirty="0">
                <a:solidFill>
                  <a:schemeClr val="accent2"/>
                </a:solidFill>
              </a:rPr>
              <a:t>ons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Vous  		ralent</a:t>
            </a:r>
            <a:r>
              <a:rPr lang="fr-FR" sz="4000" dirty="0">
                <a:solidFill>
                  <a:schemeClr val="accent2">
                    <a:lumMod val="75000"/>
                  </a:schemeClr>
                </a:solidFill>
              </a:rPr>
              <a:t>iss</a:t>
            </a:r>
            <a:r>
              <a:rPr lang="fr-FR" sz="4000" dirty="0">
                <a:solidFill>
                  <a:schemeClr val="accent2"/>
                </a:solidFill>
              </a:rPr>
              <a:t>ez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Ils/elles  		ralent</a:t>
            </a:r>
            <a:r>
              <a:rPr lang="fr-FR" sz="4000" dirty="0">
                <a:solidFill>
                  <a:schemeClr val="accent2">
                    <a:lumMod val="75000"/>
                  </a:schemeClr>
                </a:solidFill>
              </a:rPr>
              <a:t>iss</a:t>
            </a:r>
            <a:r>
              <a:rPr lang="fr-FR" sz="4000" dirty="0">
                <a:solidFill>
                  <a:schemeClr val="accent2"/>
                </a:solidFill>
              </a:rPr>
              <a:t>ent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BB1E5B7-7382-4B5E-A9B4-F8BEE46D07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9" t="41518" r="4543" b="12849"/>
          <a:stretch/>
        </p:blipFill>
        <p:spPr bwMode="auto">
          <a:xfrm>
            <a:off x="8880953" y="1033398"/>
            <a:ext cx="1597070" cy="178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28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4EC1BE4-20E5-4ECB-8CBA-35092E14E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158" y="1254367"/>
            <a:ext cx="9283683" cy="217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9C105F8-1A89-4AD0-962B-14A99720E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958" y="1122701"/>
            <a:ext cx="9053876" cy="239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34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463256E-F738-44F0-BAA9-1D5BA07BF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916" y="1010156"/>
            <a:ext cx="9190167" cy="258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1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Un exercice pour voir ce qu’il vous revient.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C756BF-F382-4095-AC83-1DEAE5B58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591" y="2909204"/>
            <a:ext cx="8140543" cy="168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5BB4558-B477-4DA1-9397-55525C551C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939" y="1445159"/>
            <a:ext cx="9180076" cy="181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5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08F0137-E9A4-4A8F-B4AC-F0933289F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419" y="1178052"/>
            <a:ext cx="7620498" cy="257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18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D34A80-D282-492E-9A2A-E0864A3A0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lis la suite de l’histoire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BFB694-A2F8-4AD3-8AB1-F8B72CD4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En écoutant, vous vous construisez le film de l’histoire dans votre tête.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44DCF2C-8E0D-4002-B9FC-7E8B0AEB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56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5D7BF9-8305-4508-9CA4-DD82D2832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Avions nous trouvé la bonne suite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A53C463-EC34-4E8E-969D-0C874B2B8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130D0D-5F09-4FEB-AC4D-870D31E9A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525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5D7BF9-8305-4508-9CA4-DD82D2832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distribue le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A53C463-EC34-4E8E-969D-0C874B2B8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200000"/>
              </a:lnSpc>
            </a:pPr>
            <a:r>
              <a:rPr lang="fr-FR">
                <a:latin typeface="Arial" panose="020B0604020202020204" pitchFamily="34" charset="0"/>
                <a:cs typeface="Arial" panose="020B0604020202020204" pitchFamily="34" charset="0"/>
              </a:rPr>
              <a:t>Vous coloriez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2 couleurs les paroles des personnages.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130D0D-5F09-4FEB-AC4D-870D31E9A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081E8D6-18DB-4FAE-9F25-188D91C9E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048" y="2575925"/>
            <a:ext cx="1915699" cy="191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13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jouerez la scène et nous découvrirons la nouvelle poésie.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19 et la leçon à haute voix.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270777" y="1141379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peindre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347921" y="2092354"/>
            <a:ext cx="2908300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badigeonner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153400" y="837375"/>
            <a:ext cx="3523273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Évidemment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astuce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envier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8050" y="3103533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bateau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besognes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l’occasion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espiègle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7" y="5541283"/>
            <a:ext cx="437050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ses mouvements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travailler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palissade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698268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lendemain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10466" y="4170716"/>
            <a:ext cx="329201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soigneusement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5064" y="4784200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18798" y="432013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fleuve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vraiment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sucre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993112" y="2219585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explication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5" y="5767458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ingéniosité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7858" y="2344471"/>
            <a:ext cx="349610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proprement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Correction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B303E9A-7CF6-4EB8-9B05-BDC9EE079EFD}"/>
              </a:ext>
            </a:extLst>
          </p:cNvPr>
          <p:cNvSpPr txBox="1"/>
          <p:nvPr/>
        </p:nvSpPr>
        <p:spPr>
          <a:xfrm>
            <a:off x="1426530" y="2786208"/>
            <a:ext cx="8300059" cy="1867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conjugue le verbe 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finir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 présent :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…………..				nous …………..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………….				vous 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il/elle/on ………….			ils/elles …………..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C9DC747-A517-4AAC-90A7-5CA2A7A26346}"/>
              </a:ext>
            </a:extLst>
          </p:cNvPr>
          <p:cNvSpPr txBox="1"/>
          <p:nvPr/>
        </p:nvSpPr>
        <p:spPr>
          <a:xfrm>
            <a:off x="1887254" y="3258388"/>
            <a:ext cx="839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BECAB11-9163-4773-998D-72A7A2E131F6}"/>
              </a:ext>
            </a:extLst>
          </p:cNvPr>
          <p:cNvSpPr txBox="1"/>
          <p:nvPr/>
        </p:nvSpPr>
        <p:spPr>
          <a:xfrm>
            <a:off x="2250248" y="3268902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endParaRPr lang="fr-FR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15F1855-8658-41DD-B7F9-C3A396A3D7D7}"/>
              </a:ext>
            </a:extLst>
          </p:cNvPr>
          <p:cNvSpPr txBox="1"/>
          <p:nvPr/>
        </p:nvSpPr>
        <p:spPr>
          <a:xfrm>
            <a:off x="1887254" y="3730568"/>
            <a:ext cx="839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8BBC40F-06F2-4560-9EDA-6EBE087B040B}"/>
              </a:ext>
            </a:extLst>
          </p:cNvPr>
          <p:cNvSpPr txBox="1"/>
          <p:nvPr/>
        </p:nvSpPr>
        <p:spPr>
          <a:xfrm>
            <a:off x="2465411" y="4192233"/>
            <a:ext cx="839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07B7DF0-0AA3-4BF1-9418-85999D7ABDB5}"/>
              </a:ext>
            </a:extLst>
          </p:cNvPr>
          <p:cNvSpPr txBox="1"/>
          <p:nvPr/>
        </p:nvSpPr>
        <p:spPr>
          <a:xfrm>
            <a:off x="6586602" y="3258387"/>
            <a:ext cx="839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800DDF8-FBEE-4F0D-A4AE-A50458A91026}"/>
              </a:ext>
            </a:extLst>
          </p:cNvPr>
          <p:cNvSpPr txBox="1"/>
          <p:nvPr/>
        </p:nvSpPr>
        <p:spPr>
          <a:xfrm>
            <a:off x="6586602" y="3730568"/>
            <a:ext cx="839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7811420-F5BC-47E7-A923-566B60024CB3}"/>
              </a:ext>
            </a:extLst>
          </p:cNvPr>
          <p:cNvSpPr txBox="1"/>
          <p:nvPr/>
        </p:nvSpPr>
        <p:spPr>
          <a:xfrm>
            <a:off x="6943594" y="4192231"/>
            <a:ext cx="839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69F19A2-15DF-43FF-94B0-D63D69B103F8}"/>
              </a:ext>
            </a:extLst>
          </p:cNvPr>
          <p:cNvSpPr txBox="1"/>
          <p:nvPr/>
        </p:nvSpPr>
        <p:spPr>
          <a:xfrm>
            <a:off x="2250248" y="3730567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endParaRPr lang="fr-FR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D7F951F-8D69-4710-A0E1-FE64A8916D07}"/>
              </a:ext>
            </a:extLst>
          </p:cNvPr>
          <p:cNvSpPr txBox="1"/>
          <p:nvPr/>
        </p:nvSpPr>
        <p:spPr>
          <a:xfrm>
            <a:off x="2828405" y="4192230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endParaRPr lang="fr-FR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4284D83-4231-4BAA-96BE-55AA86F15DB6}"/>
              </a:ext>
            </a:extLst>
          </p:cNvPr>
          <p:cNvSpPr txBox="1"/>
          <p:nvPr/>
        </p:nvSpPr>
        <p:spPr>
          <a:xfrm>
            <a:off x="6943594" y="3258386"/>
            <a:ext cx="1411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issons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9DC949E-E1F9-48F7-A217-B644682F6EF9}"/>
              </a:ext>
            </a:extLst>
          </p:cNvPr>
          <p:cNvSpPr txBox="1"/>
          <p:nvPr/>
        </p:nvSpPr>
        <p:spPr>
          <a:xfrm>
            <a:off x="6943593" y="3732262"/>
            <a:ext cx="1749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issez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7B78EE90-C389-49CF-BD73-550BE00BEB1D}"/>
              </a:ext>
            </a:extLst>
          </p:cNvPr>
          <p:cNvSpPr txBox="1"/>
          <p:nvPr/>
        </p:nvSpPr>
        <p:spPr>
          <a:xfrm>
            <a:off x="7314937" y="4191385"/>
            <a:ext cx="1490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issent</a:t>
            </a:r>
          </a:p>
        </p:txBody>
      </p:sp>
    </p:spTree>
    <p:extLst>
      <p:ext uri="{BB962C8B-B14F-4D97-AF65-F5344CB8AC3E}">
        <p14:creationId xmlns:p14="http://schemas.microsoft.com/office/powerpoint/2010/main" val="355612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7" grpId="0"/>
      <p:bldP spid="14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relire le texte 19.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nous ferons des exercices sur les verbes du deuxième groupe au présent.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Et je vous lirai la fin de l’histoire.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8670724" y="2757677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3DF897C6-7B91-4EC1-BD9F-BFB293F7D887}"/>
              </a:ext>
            </a:extLst>
          </p:cNvPr>
          <p:cNvSpPr/>
          <p:nvPr/>
        </p:nvSpPr>
        <p:spPr>
          <a:xfrm>
            <a:off x="8639183" y="4789738"/>
            <a:ext cx="1718354" cy="1513632"/>
          </a:xfrm>
          <a:prstGeom prst="roundRect">
            <a:avLst/>
          </a:prstGeom>
          <a:noFill/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palissade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37773" y="4690576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se raviser : verbe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14373" y="278739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badigeonner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verbe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39183" y="441323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palissade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8621432" y="2769184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badigeonner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47498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Clôture faite d'une rangée serrée de perches ou de planches.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69688" y="3450921"/>
            <a:ext cx="783254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Revêtir une surface d'une couche de badigeon, de vernis, de chaux…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Changer d'avis, revenir sur sa décision.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14:cNvPr>
              <p14:cNvContentPartPr/>
              <p14:nvPr/>
            </p14:nvContentPartPr>
            <p14:xfrm>
              <a:off x="7752140" y="5077080"/>
              <a:ext cx="208080" cy="44064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89500" y="5014440"/>
                <a:ext cx="333720" cy="56628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8581964" y="48831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se raviser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211C25-AAF1-4EC2-B593-66D3006007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62485" y="933303"/>
            <a:ext cx="1394122" cy="110814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B704019-6040-4B50-9585-8F1BFBA4810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22796" y="3070989"/>
            <a:ext cx="1315624" cy="131562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C521782-9C21-4A2A-81D8-82D66F6A1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478" y="5353628"/>
            <a:ext cx="874260" cy="87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032" y="1196316"/>
            <a:ext cx="11771954" cy="5166384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Pour punir Tom, sa tante Polly l’a chargé de repeindre une palissade.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Le garçon cherche un moyen d’échapper à cette corvée.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Ben, un autre garçon, s’approche de lui une pomme dans la bouche.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5293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Tom, extrait chapitre 1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Eh… Je vais me baigner. T’as pas envie de venir ? Évidemment, tu aimes mieux travailler.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Que veux-tu dire par travailler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Mais je parle de ce que tu fais en ce moment.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fit Tom en se remettant à badigeonner, on peut appeler ça du travail si l’on veut. En tout cas, je sais que ce truc-là me va tout à fait.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Allons, allons, ne viens pas me raconter que tu aimes ça.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Je ne vois vraiment pas pourquoi je n’aimerais pas ça. On n’a pas tous les jours l’occasion de passer une palissade au lait de chaux, à notre âge.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Cette explication présentait la chose sous un jour nouveau. 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 cessa de grignoter sa pomme.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13469</TotalTime>
  <Words>1434</Words>
  <Application>Microsoft Office PowerPoint</Application>
  <PresentationFormat>Grand écran</PresentationFormat>
  <Paragraphs>292</Paragraphs>
  <Slides>39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55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Rappel</vt:lpstr>
      <vt:lpstr>Correction</vt:lpstr>
      <vt:lpstr>Aujourd’hui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personnages?</vt:lpstr>
      <vt:lpstr>J’ai bien compris :</vt:lpstr>
      <vt:lpstr>Lecture entrainement.</vt:lpstr>
      <vt:lpstr>Les mots invariables de la semaine : </vt:lpstr>
      <vt:lpstr>Lecture rapide : chacun son tour</vt:lpstr>
      <vt:lpstr>Présentation PowerPoint</vt:lpstr>
      <vt:lpstr>Présentation PowerPoint</vt:lpstr>
      <vt:lpstr>Rappel :  la conjugaison des verbes du 1er groupe</vt:lpstr>
      <vt:lpstr>Nous avions aussi révisé la conjugaison des auxiliaires au présent</vt:lpstr>
      <vt:lpstr>aller</vt:lpstr>
      <vt:lpstr>Présentation PowerPoint</vt:lpstr>
      <vt:lpstr>Présentation PowerPoint</vt:lpstr>
      <vt:lpstr>Exemple : ralentir</vt:lpstr>
      <vt:lpstr>Exercices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Je vous lis la suite de l’histoire</vt:lpstr>
      <vt:lpstr>Avions nous trouvé la bonne suite ?</vt:lpstr>
      <vt:lpstr>Je vous distribue le texte.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137</cp:revision>
  <dcterms:created xsi:type="dcterms:W3CDTF">2021-07-07T15:19:39Z</dcterms:created>
  <dcterms:modified xsi:type="dcterms:W3CDTF">2022-01-05T16:48:31Z</dcterms:modified>
</cp:coreProperties>
</file>