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343" r:id="rId2"/>
    <p:sldId id="257" r:id="rId3"/>
    <p:sldId id="589" r:id="rId4"/>
    <p:sldId id="637" r:id="rId5"/>
    <p:sldId id="613" r:id="rId6"/>
    <p:sldId id="523" r:id="rId7"/>
    <p:sldId id="267" r:id="rId8"/>
    <p:sldId id="521" r:id="rId9"/>
    <p:sldId id="617" r:id="rId10"/>
    <p:sldId id="618" r:id="rId11"/>
    <p:sldId id="619" r:id="rId12"/>
    <p:sldId id="621" r:id="rId13"/>
    <p:sldId id="495" r:id="rId14"/>
    <p:sldId id="268" r:id="rId15"/>
    <p:sldId id="525" r:id="rId16"/>
    <p:sldId id="367" r:id="rId17"/>
    <p:sldId id="510" r:id="rId18"/>
    <p:sldId id="389" r:id="rId19"/>
    <p:sldId id="512" r:id="rId20"/>
    <p:sldId id="638" r:id="rId21"/>
    <p:sldId id="269" r:id="rId22"/>
    <p:sldId id="285" r:id="rId23"/>
    <p:sldId id="639" r:id="rId24"/>
    <p:sldId id="293" r:id="rId25"/>
    <p:sldId id="294" r:id="rId26"/>
    <p:sldId id="641" r:id="rId27"/>
    <p:sldId id="642" r:id="rId28"/>
    <p:sldId id="643" r:id="rId29"/>
    <p:sldId id="640" r:id="rId30"/>
    <p:sldId id="468" r:id="rId31"/>
    <p:sldId id="427" r:id="rId32"/>
    <p:sldId id="634" r:id="rId33"/>
    <p:sldId id="608" r:id="rId34"/>
    <p:sldId id="609" r:id="rId35"/>
    <p:sldId id="610" r:id="rId36"/>
    <p:sldId id="611" r:id="rId37"/>
    <p:sldId id="612" r:id="rId3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ine ledoux" initials="al" lastIdx="27" clrIdx="0">
    <p:extLst>
      <p:ext uri="{19B8F6BF-5375-455C-9EA6-DF929625EA0E}">
        <p15:presenceInfo xmlns:p15="http://schemas.microsoft.com/office/powerpoint/2012/main" userId="c8bab70ecb5fafe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36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61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1-03T06:01:06.201"/>
    </inkml:context>
    <inkml:brush xml:id="br0">
      <inkml:brushProperty name="width" value="0.4" units="cm"/>
      <inkml:brushProperty name="height" value="0.8" units="cm"/>
      <inkml:brushProperty name="color" value="#A9D8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1 107,'13'5,"0"-2,0 1,0-2,1 0,-1 0,1-2,0 1,15-3,8 2,243 3,253 8,-91-3,-54-2,511 52,199-36,-705-25,-11 6,490-10,-325-34,99-3,-307 14,-87 4,757 11,-645 18,825 17,-587-6,4-31,-77-1,-153 21,785-12,-714-22,153-3,-535 34,1293 37,-1142-21,563 35,-164-49,54 2,-338 28,-37-2,926 11,-1218-41,142-1,162-21,-45 6,-73 8,265-27,-208 27,-186 8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1-03T06:01:09.257"/>
    </inkml:context>
    <inkml:brush xml:id="br0">
      <inkml:brushProperty name="width" value="0.4" units="cm"/>
      <inkml:brushProperty name="height" value="0.8" units="cm"/>
      <inkml:brushProperty name="color" value="#A9D8FF"/>
      <inkml:brushProperty name="tip" value="rectangle"/>
      <inkml:brushProperty name="rasterOp" value="maskPen"/>
      <inkml:brushProperty name="ignorePressure" value="1"/>
    </inkml:brush>
  </inkml:definitions>
  <inkml:trace contextRef="#ctx0" brushRef="#br0">0 133,'300'0,"1824"31,-735 6,1-35,-816-2,347 27,7 0,-831-27,417-8,-357-1,196-38,3-34,-38 8,-230 58,167-6,91 24,-140 1,1663-2,-1060-3,-30 19,13 9,-197-20,-514-12,0-3,124-30,-161 26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1-03T06:01:12.983"/>
    </inkml:context>
    <inkml:brush xml:id="br0">
      <inkml:brushProperty name="width" value="0.4" units="cm"/>
      <inkml:brushProperty name="height" value="0.8" units="cm"/>
      <inkml:brushProperty name="color" value="#A9D8FF"/>
      <inkml:brushProperty name="tip" value="rectangle"/>
      <inkml:brushProperty name="rasterOp" value="maskPen"/>
      <inkml:brushProperty name="ignorePressure" value="1"/>
    </inkml:brush>
  </inkml:definitions>
  <inkml:trace contextRef="#ctx0" brushRef="#br0">0 142,'119'-9,"-40"1,344-32,73-5,556 9,5 34,-668 3,292-3,647 5,-802 33,-3 32,430 33,239-95,-621-10,-232 12,27 1,-298-13,89-16,24-2,199 16,164-14,-391 8,158 9,-185 4,-106-1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1-03T06:01:22.905"/>
    </inkml:context>
    <inkml:brush xml:id="br0">
      <inkml:brushProperty name="width" value="0.4" units="cm"/>
      <inkml:brushProperty name="height" value="0.8" units="cm"/>
      <inkml:brushProperty name="color" value="#A2D762"/>
      <inkml:brushProperty name="tip" value="rectangle"/>
      <inkml:brushProperty name="rasterOp" value="maskPen"/>
      <inkml:brushProperty name="ignorePressure" value="1"/>
    </inkml:brush>
  </inkml:definitions>
  <inkml:trace contextRef="#ctx0" brushRef="#br0">0 300,'582'2,"860"-12,-698-72,-676 71,642-47,3 57,-376 3,-251-1,633-6,1-38,-525 22,782-53,387 75,-544 2,4565-3,-4397 24,-705 8,13 1,-105-18,142 3,207-19,-489 4,-1 2,69 16,-21-4,-74-13,469 66,-344-55,204-7,-182-24,313-68,-392 64,22-6,-64 13,1 1,-1 3,2 2,85 0,-91 10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1-03T06:01:29.142"/>
    </inkml:context>
    <inkml:brush xml:id="br0">
      <inkml:brushProperty name="width" value="0.4" units="cm"/>
      <inkml:brushProperty name="height" value="0.8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0 173,'201'15,"-43"0,381-10,-65-4,-318 7,159 28,-215-19,37 7,0-5,150 0,849-22,-1063 0,1-3,-1-4,0-2,106-33,-150 38,59-7,13-2,-100 16,-1 0,1 0,0 0,-1 0,1 0,0 0,-1-1,1 1,0 0,-1 0,1 0,0-1,-1 1,1 0,-1-1,1 1,-1 0,1-1,-1 1,1-1,-1 1,1-1,-1 1,1-1,-1 1,0-1,1 1,-1-1,0 0,1 1,-1-1,0 0,0 1,0-1,0 0,0-1,-1 1,0-1,0 1,0 0,-1-1,1 1,0 0,0 0,-1 0,1 0,0 0,-1 0,-1-1,-56-22,-197-45,9 3,219 59,-1 1,1 1,-1 1,0 2,-54 2,-148 26,128-12,-4 1,-210 16,86-29,-238 12,-293 22,510-10,17 0,212-25,-22 2,-1-2,0-1,0-3,1-2,-71-16,114 20,-101-31,-164-29,228 56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1-16T05:53:46.363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338 784 24575,'-8'0'0,"0"0"0,-1 0 0,1 1 0,0 0 0,-1 0 0,1 1 0,0 0 0,0 1 0,0-1 0,1 2 0,-1-1 0,1 1 0,-1 0 0,1 1 0,1-1 0,-1 1 0,1 1 0,-1-1 0,1 1 0,1 0 0,-1 1 0,1-1 0,1 1 0,-1 0 0,1 1 0,0-1 0,0 0 0,1 1 0,0 0 0,1 0 0,0 0 0,0 0 0,-1 11 0,3-15 0,0 1 0,0-1 0,0 1 0,1-1 0,0 0 0,0 1 0,0-1 0,0 0 0,1 0 0,-1 0 0,1 0 0,0 0 0,1 0 0,-1-1 0,1 1 0,-1 0 0,1-1 0,0 0 0,0 0 0,0 0 0,1 0 0,-1 0 0,1-1 0,0 1 0,5 2 0,-1-1 0,1 1 0,-1-1 0,1 0 0,0-1 0,0 0 0,1-1 0,-1 0 0,0 0 0,1-1 0,18 1 0,-20-3 0,0 1 0,1-1 0,-1-1 0,0 1 0,1-2 0,-1 1 0,0-1 0,-1 0 0,1 0 0,0-1 0,-1 0 0,0-1 0,0 1 0,0-2 0,0 1 0,-1-1 0,0 1 0,0-2 0,-1 1 0,0-1 0,0 1 0,0-2 0,-1 1 0,0 0 0,0-1 0,-1 0 0,0 1 0,0-2 0,2-12 0,10-22 0,-11 33 0,0 0 0,0-1 0,-1 1 0,0-1 0,-1 0 0,0 0 0,-1 0 0,0-13 0,-16 65 0,15-40 0,-10 46 0,-17 46 0,21-78 0,0 1 0,-1-1 0,-1 0 0,-1-1 0,0 0 0,-18 22 0,9-17 0,0-1 0,-1 0 0,-30 21 0,40-33 0,1 0 0,-1-1 0,0 0 0,0 0 0,-1-1 0,0 0 0,1-1 0,-1 0 0,0-1 0,0 0 0,-13 1 0,20-3 0,0 0 0,1 0 0,-1-1 0,0 0 0,1 1 0,-1-1 0,1 0 0,-1 0 0,1 0 0,-1-1 0,1 1 0,0 0 0,-1-1 0,1 0 0,0 1 0,0-1 0,0 0 0,1 0 0,-1 0 0,0 0 0,1-1 0,-1 1 0,1 0 0,0-1 0,0 1 0,0-1 0,-2-4 0,-1-8 0,0-1 0,0 0 0,-1-26 0,2 20 0,-9-58 0,-13-150 0,24 202 0,2 0 0,1-1 0,1 1 0,1 0 0,2 0 0,11-33 0,-9 35 0,-1 0 0,-1 0 0,-2-1 0,0 0 0,-2 0 0,-1 0 0,-1 0 0,-1 0 0,-2 0 0,-1 0 0,0 0 0,-2 1 0,-14-40 0,11 51 0,-1 0 0,0 1 0,-1 0 0,-1 0 0,0 1 0,-17-14 0,45 44 0,0 0 0,-1 1 0,-1 1 0,-1 0 0,0 1 0,-2 1 0,12 26 0,33 55 0,-45-84 0,-7-11 0,0 0 0,1-1 0,-1 1 0,1-1 0,0 0 0,11 9 0,-14-14 0,-1 0 0,1 0 0,0-1 0,-1 1 0,1 0 0,0-1 0,-1 1 0,1-1 0,0 0 0,-1 0 0,1 0 0,0 1 0,0-2 0,0 1 0,-1 0 0,1 0 0,0 0 0,-1-1 0,1 1 0,0-1 0,-1 0 0,1 1 0,0-1 0,-1 0 0,1 0 0,-1 0 0,0 0 0,1 0 0,-1 0 0,0 0 0,1-1 0,-1 1 0,0 0 0,0-1 0,0 1 0,1-2 0,14-19 0,0 0 0,20-40 0,-24 40 0,0 1 0,2 0 0,22-26 0,-36 46 0,1 0 0,0 0 0,-1 0 0,1 0 0,0 0 0,0 0 0,0 0 0,0 0 0,0 0 0,0 1 0,0-1 0,0 0 0,0 1 0,0-1 0,0 1 0,0-1 0,1 1 0,-1 0 0,0-1 0,0 1 0,0 0 0,1 0 0,-1 0 0,0 0 0,0 0 0,1 0 0,-1 0 0,2 0 0,-2 2 0,0-1 0,1 0 0,-1 1 0,0-1 0,0 0 0,0 1 0,0 0 0,0-1 0,0 1 0,0-1 0,-1 1 0,1 0 0,-1 0 0,1-1 0,-1 1 0,1 2 0,1 11 0,-1-1 0,0 0 0,-1 22 0,-5-8 0,0 0 0,-2 0 0,-1-1 0,-1 0 0,-1 0 0,-18 31 0,16-35 0,1 0 0,1 1 0,1 0 0,2 0 0,0 1 0,1 0 0,-3 46 0,9-62 0,1 0 0,0 1 0,0-1 0,1 0 0,1 0 0,0 0 0,0-1 0,0 1 0,1-1 0,0 1 0,8 9 0,7 10 0,44 45 0,-45-53 0,0 1 0,-1 0 0,16 29 0,-28-41 0,0 0 0,-1 0 0,0 0 0,-1 0 0,0 1 0,0 0 0,-1 0 0,0-1 0,-1 1 0,0 0 0,-1 0 0,0 0 0,-1 0 0,0 0 0,0 0 0,-5 17 0,0-15-1365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1C945B-39A5-4DB4-B1A5-574DD76DFD25}" type="datetimeFigureOut">
              <a:rPr lang="fr-FR" smtClean="0"/>
              <a:t>05/01/2022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F6604E-341A-4519-809B-E1568134DEE9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29614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AB6F0F-B100-404D-A594-882D708590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0C94CBD-9B86-483A-967A-FE6FC42228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714FBC5-7A8B-4900-9C85-0FD296B32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E99EA-305B-48C2-955C-4F15BACAD934}" type="datetime1">
              <a:rPr lang="fr-FR" smtClean="0"/>
              <a:t>05/01/2022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38BF6AE-EDA1-4BA4-B3AC-9529CE292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C00004C-69AE-4543-8C94-C17AC4F6D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6881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A28EC3-84D8-4032-AD17-2F4709882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61C4CA4-C498-4CD2-80FB-FF754B83F5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5906C46-AD03-42DF-8957-D286EAE10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A9147-9167-4762-8B25-8CC1FD948605}" type="datetime1">
              <a:rPr lang="fr-FR" smtClean="0"/>
              <a:t>05/01/2022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DC515FC-BEA7-48FA-A6DB-D9D364BE7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EBD4A6E-D8CA-4370-9C65-8AAED5591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6450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349CC8C-C4AA-43F0-BD23-7240FE06B4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A6AEA36-2C34-4616-8A0F-9F7DD17821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1FBD17-3999-44C0-B14C-3BCB85F7C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C7200-28AF-48C1-96F2-1AD46BFB81FB}" type="datetime1">
              <a:rPr lang="fr-FR" smtClean="0"/>
              <a:t>05/01/2022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3FC40F4-A67D-4FEC-BB81-0C39FE910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2636E5F-C438-4FE0-B3B1-703DBC336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7043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17AAF8-DF05-46EE-B472-546608ACB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EED8FFD-5CF6-452A-95A1-4B1F85DBFE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4BFF855-E999-4283-A833-23A5155D2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7A15E-83BA-4D6F-B29C-0E79A0C8A668}" type="datetime1">
              <a:rPr lang="fr-FR" smtClean="0"/>
              <a:t>05/01/2022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009FF0B-4502-45A4-BF9F-388BB8304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94FE35-A6A1-4820-ADDD-D1830C4C1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0537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962A0B-E786-4300-8CD1-7DE29CDD3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D2C54A0-F916-4E0F-BCBB-A2F024D94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FF58586-786A-49D0-8F78-F5C8236AF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60CD3-276E-48A2-BEB0-077524E44A51}" type="datetime1">
              <a:rPr lang="fr-FR" smtClean="0"/>
              <a:t>05/01/2022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704028-0553-4A43-B470-421D63E08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AD231F6-E175-47FD-A578-5E35A1B07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51049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EBBA8E-387F-4BEE-9A5C-C5A021E87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C340089-670A-44DC-9B21-A9BB7F7DDD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DC76ED8-04F3-4733-A721-56732E20B1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4335BB2-44CA-44C8-83B5-9B956A8A6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F9634-5EA8-4788-8981-926CBB6AF8D5}" type="datetime1">
              <a:rPr lang="fr-FR" smtClean="0"/>
              <a:t>05/01/2022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4326505-9CB1-4E62-A00F-D5AF507C9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9FE55AD-BD3B-4E3B-9EC8-53730A083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51794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E70E86-6B92-4C47-9A63-821DAEA19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0C7C42-A8E2-4E55-9E77-35C6A9B22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CE53314-7A1A-44CE-88A7-C942247DF6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810F398-8E57-4186-B94E-0D22D4E42A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6376583-496C-48F3-BC20-141328BF39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1DEF66A-9709-47CB-90C5-4330F2CF8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207D6-EFBC-4CCC-B53C-075F5959C58A}" type="datetime1">
              <a:rPr lang="fr-FR" smtClean="0"/>
              <a:t>05/01/2022</a:t>
            </a:fld>
            <a:endParaRPr lang="fr-FR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7860900-ABFD-4AC8-B724-751BD5667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201324E-C3BA-4FC1-9A08-1AE33BBB1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201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0DAD87-408F-46D2-99E9-CE36A5711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B798947-4EBE-47F7-9E78-0CAAD48DC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6ACEC-7F2E-476A-9C7D-A42F3B8FA5DC}" type="datetime1">
              <a:rPr lang="fr-FR" smtClean="0"/>
              <a:t>05/01/2022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002BBFC-7A3D-407C-AB20-8DD37370A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FF9EB60-382E-469E-8BB6-F37BABAF4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03360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50A2D88-665A-4E9C-BC83-5755B89A0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7711E-4B0B-4AF2-9127-0B3DC78E6C9D}" type="datetime1">
              <a:rPr lang="fr-FR" smtClean="0"/>
              <a:t>05/01/2022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F477C43-096E-45F8-8AB0-BC3220F08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C2F0D7F-7E0E-4263-BAB6-4823394CA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2657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1DC728-CB44-4CF8-8011-0302E0655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49F61C-389C-4186-BA2E-122812CB8C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1BD9EC1-7D0A-405F-93F6-29EB878ED0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6C1C02C-21AA-4EBC-891E-1A8DC597B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A95CA-AC3F-45C0-BD4B-169FF353C437}" type="datetime1">
              <a:rPr lang="fr-FR" smtClean="0"/>
              <a:t>05/01/2022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2FD5D96-B10D-42F7-8138-70E53A7C1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C6450D5-A741-4B1C-A31A-B6A613B97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83451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E46BD8-25F5-471D-9557-14B262094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705CE5B-7DED-4ECD-8E6C-97B004E620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26595E8-A305-4648-B754-396E3B768C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6C9DD33-A6DE-4424-90C8-494D29642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03ACE-2CFE-446B-A2C7-9E2D739D6B59}" type="datetime1">
              <a:rPr lang="fr-FR" smtClean="0"/>
              <a:t>05/01/2022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8738339-AA99-47D7-823F-A79ADA2DA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94AC332-9A75-4236-A480-B1F399585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0815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B2BAFF4-0459-414D-88F4-39E47F2D8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A8ED41F-ED98-4607-8853-56675B9890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377A596-7AFA-44FC-B3DF-6CAAC9D000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80EF23-4F1E-4754-948C-BC3E5C202ADE}" type="datetime1">
              <a:rPr lang="fr-FR" smtClean="0"/>
              <a:t>05/01/2022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FD743C0-BA24-4DEF-8A21-7562B2805D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8BA955-1941-4ABE-8CC3-B43B8DB0E5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00982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2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customXml" Target="../ink/ink4.xml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3.xml"/><Relationship Id="rId11" Type="http://schemas.openxmlformats.org/officeDocument/2006/relationships/image" Target="../media/image8.png"/><Relationship Id="rId5" Type="http://schemas.openxmlformats.org/officeDocument/2006/relationships/image" Target="../media/image5.png"/><Relationship Id="rId10" Type="http://schemas.openxmlformats.org/officeDocument/2006/relationships/customXml" Target="../ink/ink5.xml"/><Relationship Id="rId4" Type="http://schemas.openxmlformats.org/officeDocument/2006/relationships/customXml" Target="../ink/ink2.xml"/><Relationship Id="rId9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ustomXml" Target="../ink/ink6.xml"/><Relationship Id="rId12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11" Type="http://schemas.openxmlformats.org/officeDocument/2006/relationships/image" Target="../media/image11.png"/><Relationship Id="rId10" Type="http://schemas.openxmlformats.org/officeDocument/2006/relationships/image" Target="../media/image10.png"/><Relationship Id="rId9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F14924-574F-4232-8F06-D29E2ECB7D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0489" y="667753"/>
            <a:ext cx="9144000" cy="1362325"/>
          </a:xfrm>
        </p:spPr>
        <p:txBody>
          <a:bodyPr>
            <a:normAutofit fontScale="90000"/>
          </a:bodyPr>
          <a:lstStyle/>
          <a:p>
            <a:r>
              <a:rPr lang="fr-FR" sz="6600" dirty="0"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  <a:br>
              <a:rPr lang="fr-FR" sz="6600" dirty="0"/>
            </a:br>
            <a:endParaRPr lang="fr-FR" sz="6600" dirty="0">
              <a:solidFill>
                <a:srgbClr val="FF0000"/>
              </a:solidFill>
            </a:endParaRP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C5A3FDE-59D0-4058-BC93-BA4EED8AFA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924092"/>
            <a:ext cx="9144000" cy="2985249"/>
          </a:xfrm>
        </p:spPr>
        <p:txBody>
          <a:bodyPr>
            <a:normAutofit/>
          </a:bodyPr>
          <a:lstStyle/>
          <a:p>
            <a:endParaRPr lang="fr-FR" sz="4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Texte 19</a:t>
            </a: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Le sens des affaires 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B23EC4B5-2950-49EC-9837-4C09BCDB426E}"/>
              </a:ext>
            </a:extLst>
          </p:cNvPr>
          <p:cNvCxnSpPr/>
          <p:nvPr/>
        </p:nvCxnSpPr>
        <p:spPr>
          <a:xfrm>
            <a:off x="4724399" y="2477085"/>
            <a:ext cx="2803358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E0351F2C-B94C-42AF-90A4-BF11A1097F8B}"/>
              </a:ext>
            </a:extLst>
          </p:cNvPr>
          <p:cNvCxnSpPr/>
          <p:nvPr/>
        </p:nvCxnSpPr>
        <p:spPr>
          <a:xfrm>
            <a:off x="1419726" y="279484"/>
            <a:ext cx="0" cy="6460958"/>
          </a:xfrm>
          <a:prstGeom prst="line">
            <a:avLst/>
          </a:prstGeom>
          <a:ln>
            <a:solidFill>
              <a:srgbClr val="C853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A69193A5-1634-4443-B437-E3B9112FDD39}"/>
              </a:ext>
            </a:extLst>
          </p:cNvPr>
          <p:cNvSpPr txBox="1"/>
          <p:nvPr/>
        </p:nvSpPr>
        <p:spPr>
          <a:xfrm>
            <a:off x="0" y="531628"/>
            <a:ext cx="17104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NOM - Prénom</a:t>
            </a:r>
          </a:p>
          <a:p>
            <a:r>
              <a:rPr lang="fr-FR" sz="1600" dirty="0"/>
              <a:t>Classe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CF1636-40A1-401A-AE7A-51222AFF5D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72274" y="945363"/>
            <a:ext cx="930730" cy="608997"/>
          </a:xfrm>
          <a:prstGeom prst="rect">
            <a:avLst/>
          </a:prstGeom>
        </p:spPr>
      </p:pic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C02A06CB-ABD8-42F5-B39B-61156DEE7F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204727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7F939A-BD7B-4133-8DEB-22704B1AE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8500" y="700087"/>
            <a:ext cx="10795000" cy="5457825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Tom, maniant son pinceau avec beaucoup de désinvolture, reculait parfois pour juger de l’effet, ajoutait une touche de blanc par-ci, une autre par-là.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Ben, de plus en plus intéressé, suivait tous ses mouvements.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« Dis donc, Tom, fit-il bientôt, laisse-moi badigeonner un peu. »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Tom réfléchit, parut accepter, puis se ravisa.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4167201-1BB5-44BE-AC8A-5907331E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883212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7F939A-BD7B-4133-8DEB-22704B1AE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8499" y="700087"/>
            <a:ext cx="11207489" cy="5457825"/>
          </a:xfrm>
        </p:spPr>
        <p:txBody>
          <a:bodyPr>
            <a:normAutofit/>
          </a:bodyPr>
          <a:lstStyle/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« Non, non, Ben, tu ne ferais pas l’affaire. Tu comprends, tante Polly tient beaucoup à ce que sa palissade soit blanchie proprement, surtout de ce côté qui donne sur la rue. Si c’était du côté du jardin, ça aurait moins d’importance.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4167201-1BB5-44BE-AC8A-5907331E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050771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7F939A-BD7B-4133-8DEB-22704B1AE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8500" y="700088"/>
            <a:ext cx="10795000" cy="4385480"/>
          </a:xfrm>
        </p:spPr>
        <p:txBody>
          <a:bodyPr>
            <a:normAutofit/>
          </a:bodyPr>
          <a:lstStyle/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Il faut que ce soit fait très soigneusement. Je suis sûr qu’il n’y a pas un type sur mille, ou même sur deux mille, capable de mener à bien ce travail.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4167201-1BB5-44BE-AC8A-5907331E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36B9551-FB8E-4D0B-8813-FAB1C07053DA}"/>
              </a:ext>
            </a:extLst>
          </p:cNvPr>
          <p:cNvSpPr txBox="1"/>
          <p:nvPr/>
        </p:nvSpPr>
        <p:spPr>
          <a:xfrm>
            <a:off x="5234314" y="4790008"/>
            <a:ext cx="6097044" cy="14992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D’après Mark Twain, </a:t>
            </a:r>
          </a:p>
          <a:p>
            <a:pPr algn="r">
              <a:lnSpc>
                <a:spcPct val="150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Aventures de Tom Sawyer [1879]</a:t>
            </a:r>
          </a:p>
          <a:p>
            <a:pPr algn="r">
              <a:lnSpc>
                <a:spcPct val="150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Chapitre 2 -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74924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ângulo de cantos arredondados 195">
            <a:extLst>
              <a:ext uri="{FF2B5EF4-FFF2-40B4-BE49-F238E27FC236}">
                <a16:creationId xmlns:a16="http://schemas.microsoft.com/office/drawing/2014/main" id="{FD7D2989-198B-4A7D-8D67-330257032255}"/>
              </a:ext>
            </a:extLst>
          </p:cNvPr>
          <p:cNvSpPr/>
          <p:nvPr/>
        </p:nvSpPr>
        <p:spPr>
          <a:xfrm>
            <a:off x="9396404" y="3016566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3" name="CaixaDeTexto 109">
            <a:extLst>
              <a:ext uri="{FF2B5EF4-FFF2-40B4-BE49-F238E27FC236}">
                <a16:creationId xmlns:a16="http://schemas.microsoft.com/office/drawing/2014/main" id="{8E384E50-3182-4DCA-A3BF-9540B385B789}"/>
              </a:ext>
            </a:extLst>
          </p:cNvPr>
          <p:cNvSpPr txBox="1"/>
          <p:nvPr/>
        </p:nvSpPr>
        <p:spPr>
          <a:xfrm>
            <a:off x="9291117" y="2994082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Quand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Retângulo de cantos arredondados 195">
            <a:extLst>
              <a:ext uri="{FF2B5EF4-FFF2-40B4-BE49-F238E27FC236}">
                <a16:creationId xmlns:a16="http://schemas.microsoft.com/office/drawing/2014/main" id="{EE231E35-1C0C-437C-A2AF-F3194AB4D78F}"/>
              </a:ext>
            </a:extLst>
          </p:cNvPr>
          <p:cNvSpPr/>
          <p:nvPr/>
        </p:nvSpPr>
        <p:spPr>
          <a:xfrm>
            <a:off x="7395902" y="1942549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1" name="CaixaDeTexto 109">
            <a:extLst>
              <a:ext uri="{FF2B5EF4-FFF2-40B4-BE49-F238E27FC236}">
                <a16:creationId xmlns:a16="http://schemas.microsoft.com/office/drawing/2014/main" id="{0D8E6958-5E6B-411C-AAAA-B83B902483EF}"/>
              </a:ext>
            </a:extLst>
          </p:cNvPr>
          <p:cNvSpPr txBox="1"/>
          <p:nvPr/>
        </p:nvSpPr>
        <p:spPr>
          <a:xfrm>
            <a:off x="7290615" y="1920065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Quoi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tângulo de cantos arredondados 195">
            <a:extLst>
              <a:ext uri="{FF2B5EF4-FFF2-40B4-BE49-F238E27FC236}">
                <a16:creationId xmlns:a16="http://schemas.microsoft.com/office/drawing/2014/main" id="{1C42A4F7-3206-401F-917A-80224E90E182}"/>
              </a:ext>
            </a:extLst>
          </p:cNvPr>
          <p:cNvSpPr/>
          <p:nvPr/>
        </p:nvSpPr>
        <p:spPr>
          <a:xfrm>
            <a:off x="9337718" y="958433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4B93D50-F4FB-4DF3-ABE9-81BA1CD6CA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On se pose des questions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FCB9069-51E6-4733-AC38-04904F41E2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3998205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FR" dirty="0"/>
              <a:t>Qui ?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Quoi ?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Quand ?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Où ?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Pourquoi ?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275C695-9796-4F1C-A2DF-612B889E2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9C5CE89F-7AEE-40FB-93A1-06D1321CE9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47722" y="1349797"/>
            <a:ext cx="1003504" cy="1003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31FC0F15-42D4-4E73-8262-66856C8586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8073" y="2313996"/>
            <a:ext cx="1023421" cy="1023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2D0347D0-2871-4D17-8131-3D32FB530B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31819" y="3406885"/>
            <a:ext cx="890688" cy="890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ixaDeTexto 109">
            <a:extLst>
              <a:ext uri="{FF2B5EF4-FFF2-40B4-BE49-F238E27FC236}">
                <a16:creationId xmlns:a16="http://schemas.microsoft.com/office/drawing/2014/main" id="{EBEC4C53-1BFD-4CD9-85FC-96709E2CA9FF}"/>
              </a:ext>
            </a:extLst>
          </p:cNvPr>
          <p:cNvSpPr txBox="1"/>
          <p:nvPr/>
        </p:nvSpPr>
        <p:spPr>
          <a:xfrm>
            <a:off x="9246209" y="963968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Qui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Retângulo de cantos arredondados 195">
            <a:extLst>
              <a:ext uri="{FF2B5EF4-FFF2-40B4-BE49-F238E27FC236}">
                <a16:creationId xmlns:a16="http://schemas.microsoft.com/office/drawing/2014/main" id="{EB92064C-F80D-42B8-ACD3-9072F4595321}"/>
              </a:ext>
            </a:extLst>
          </p:cNvPr>
          <p:cNvSpPr/>
          <p:nvPr/>
        </p:nvSpPr>
        <p:spPr>
          <a:xfrm>
            <a:off x="7439518" y="3759512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5" name="CaixaDeTexto 109">
            <a:extLst>
              <a:ext uri="{FF2B5EF4-FFF2-40B4-BE49-F238E27FC236}">
                <a16:creationId xmlns:a16="http://schemas.microsoft.com/office/drawing/2014/main" id="{2625C0CF-FE83-4323-B3E2-AFA828EECB6B}"/>
              </a:ext>
            </a:extLst>
          </p:cNvPr>
          <p:cNvSpPr txBox="1"/>
          <p:nvPr/>
        </p:nvSpPr>
        <p:spPr>
          <a:xfrm>
            <a:off x="7334231" y="3737028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Où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Retângulo de cantos arredondados 195">
            <a:extLst>
              <a:ext uri="{FF2B5EF4-FFF2-40B4-BE49-F238E27FC236}">
                <a16:creationId xmlns:a16="http://schemas.microsoft.com/office/drawing/2014/main" id="{6FB51AFA-0AF4-4B80-9BDE-4CF61D055016}"/>
              </a:ext>
            </a:extLst>
          </p:cNvPr>
          <p:cNvSpPr/>
          <p:nvPr/>
        </p:nvSpPr>
        <p:spPr>
          <a:xfrm>
            <a:off x="9396404" y="4801753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7" name="CaixaDeTexto 109">
            <a:extLst>
              <a:ext uri="{FF2B5EF4-FFF2-40B4-BE49-F238E27FC236}">
                <a16:creationId xmlns:a16="http://schemas.microsoft.com/office/drawing/2014/main" id="{73422BF9-353C-450C-B342-8A75332601F0}"/>
              </a:ext>
            </a:extLst>
          </p:cNvPr>
          <p:cNvSpPr txBox="1"/>
          <p:nvPr/>
        </p:nvSpPr>
        <p:spPr>
          <a:xfrm>
            <a:off x="9291117" y="4779269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Pourquoi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32" name="Picture 8">
            <a:extLst>
              <a:ext uri="{FF2B5EF4-FFF2-40B4-BE49-F238E27FC236}">
                <a16:creationId xmlns:a16="http://schemas.microsoft.com/office/drawing/2014/main" id="{67F38A09-176C-498C-92FB-EE25C27692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06573" y="4041785"/>
            <a:ext cx="660709" cy="660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155162AF-5828-49B7-BC15-03E018B10C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62715" y="4298024"/>
            <a:ext cx="743858" cy="743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E1EF7E43-E050-4AFC-9F05-6ED3E06704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48488" y="5175576"/>
            <a:ext cx="1001387" cy="1001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1706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0" grpId="0" animBg="1"/>
      <p:bldP spid="11" grpId="0"/>
      <p:bldP spid="8" grpId="0" animBg="1"/>
      <p:bldP spid="2" grpId="0"/>
      <p:bldP spid="3" grpId="0" build="p"/>
      <p:bldP spid="9" grpId="0"/>
      <p:bldP spid="14" grpId="0" animBg="1"/>
      <p:bldP spid="15" grpId="0"/>
      <p:bldP spid="16" grpId="0" animBg="1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F4CCE56-746A-499A-9FFA-981053F6AD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5171" y="277901"/>
            <a:ext cx="10515600" cy="1325563"/>
          </a:xfrm>
        </p:spPr>
        <p:txBody>
          <a:bodyPr/>
          <a:lstStyle/>
          <a:p>
            <a:r>
              <a:rPr lang="fr-FR" dirty="0"/>
              <a:t>Les personnages?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AD45F2C-584C-4810-906B-959117DB79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8508" y="1501365"/>
            <a:ext cx="10515600" cy="779212"/>
          </a:xfrm>
        </p:spPr>
        <p:txBody>
          <a:bodyPr/>
          <a:lstStyle/>
          <a:p>
            <a:r>
              <a:rPr lang="fr-FR" dirty="0"/>
              <a:t>Qui sont les personnages?</a:t>
            </a:r>
          </a:p>
          <a:p>
            <a:endParaRPr lang="fr-FR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1CB7B81-8A71-47D1-933C-C25E91A5A0A9}"/>
              </a:ext>
            </a:extLst>
          </p:cNvPr>
          <p:cNvSpPr txBox="1"/>
          <p:nvPr/>
        </p:nvSpPr>
        <p:spPr>
          <a:xfrm>
            <a:off x="499614" y="2329446"/>
            <a:ext cx="6295753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Tom, en train de repeindre.</a:t>
            </a:r>
          </a:p>
          <a:p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800" dirty="0"/>
          </a:p>
          <a:p>
            <a:endParaRPr lang="fr-FR" dirty="0"/>
          </a:p>
        </p:txBody>
      </p:sp>
      <p:sp>
        <p:nvSpPr>
          <p:cNvPr id="6" name="AutoShape 2" descr="Poséidon | Wiki Créer votre mythologie | Fandom">
            <a:extLst>
              <a:ext uri="{FF2B5EF4-FFF2-40B4-BE49-F238E27FC236}">
                <a16:creationId xmlns:a16="http://schemas.microsoft.com/office/drawing/2014/main" id="{9552C556-708C-46BD-9195-AC06F27B2F7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A931962-D9FB-4269-93CB-214F68D891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36535" y="592388"/>
            <a:ext cx="1798476" cy="1438781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50238F7C-3047-4967-B220-32C90FABE0CB}"/>
              </a:ext>
            </a:extLst>
          </p:cNvPr>
          <p:cNvSpPr txBox="1"/>
          <p:nvPr/>
        </p:nvSpPr>
        <p:spPr>
          <a:xfrm>
            <a:off x="568507" y="3325469"/>
            <a:ext cx="6295753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Ben, en train de manger une pomme.</a:t>
            </a:r>
          </a:p>
          <a:p>
            <a:endParaRPr lang="fr-FR" sz="2800" dirty="0"/>
          </a:p>
          <a:p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54BF02E-BC00-4EB6-9306-A391CCE928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7179" y="4218021"/>
            <a:ext cx="1321260" cy="132126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2CA54F70-257F-4B48-8DEF-70880FB02D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4260" y="1682194"/>
            <a:ext cx="2390775" cy="19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36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870A10E-C16C-45F2-903A-F0AA7C19ED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46467"/>
            <a:ext cx="10515600" cy="1325563"/>
          </a:xfrm>
        </p:spPr>
        <p:txBody>
          <a:bodyPr>
            <a:normAutofit/>
          </a:bodyPr>
          <a:lstStyle/>
          <a:p>
            <a:r>
              <a:rPr lang="fr-FR" dirty="0"/>
              <a:t>J’ai bien compris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AB5913C-0601-4C50-B6E0-2E6FF0D9FC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271" y="1616619"/>
            <a:ext cx="11074400" cy="4787899"/>
          </a:xfrm>
        </p:spPr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Tom est puni. Il doit repeindre la palissade.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Ben, une pomme à la main, vient narguer Tom.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Tom - qui cherche à échapper à cette tâche - va convaincre Ben qu’il adore faire ce travail.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90166E9-ED37-44BD-AC09-997EDBD6AC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9412" y="490918"/>
            <a:ext cx="1798476" cy="1469263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309C698-DB6A-4B91-8850-31F795395F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39012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D0EFE2-749C-4C53-B977-7BE77EB1E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Lecture entrainement.</a:t>
            </a:r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E9F5A2CC-C318-46B4-A999-4C2D1AADF1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1293" y="365125"/>
            <a:ext cx="1272507" cy="1272507"/>
          </a:xfrm>
          <a:prstGeom prst="rect">
            <a:avLst/>
          </a:prstGeom>
        </p:spPr>
      </p:pic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1A998C5-E0DF-452E-8C20-710072ED04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B513524A-1E73-4D05-9017-E5CE6BCA2D1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2517" b="10700"/>
          <a:stretch/>
        </p:blipFill>
        <p:spPr>
          <a:xfrm>
            <a:off x="7177122" y="3210535"/>
            <a:ext cx="1730453" cy="2289904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FFB2B63F-6C20-4482-9306-AC49FE7B6B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1223" y="3842592"/>
            <a:ext cx="1761008" cy="1761008"/>
          </a:xfrm>
          <a:prstGeom prst="rect">
            <a:avLst/>
          </a:prstGeom>
        </p:spPr>
      </p:pic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E124C55C-B618-4AAB-8017-CFC2CB1FC0D4}"/>
              </a:ext>
            </a:extLst>
          </p:cNvPr>
          <p:cNvSpPr txBox="1">
            <a:spLocks/>
          </p:cNvSpPr>
          <p:nvPr/>
        </p:nvSpPr>
        <p:spPr>
          <a:xfrm>
            <a:off x="7699764" y="5753700"/>
            <a:ext cx="1592030" cy="871646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dirty="0"/>
              <a:t>le narrateur</a:t>
            </a:r>
          </a:p>
          <a:p>
            <a:endParaRPr lang="fr-FR" dirty="0"/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0F91C916-25E5-440B-A652-62E0D9EFF129}"/>
              </a:ext>
            </a:extLst>
          </p:cNvPr>
          <p:cNvSpPr txBox="1">
            <a:spLocks/>
          </p:cNvSpPr>
          <p:nvPr/>
        </p:nvSpPr>
        <p:spPr>
          <a:xfrm>
            <a:off x="838200" y="1855692"/>
            <a:ext cx="10515600" cy="15125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dirty="0"/>
              <a:t>Vous allez vous mettre par trois pour vous entrainer à lire.</a:t>
            </a:r>
          </a:p>
          <a:p>
            <a:endParaRPr lang="fr-FR" dirty="0"/>
          </a:p>
        </p:txBody>
      </p:sp>
      <p:pic>
        <p:nvPicPr>
          <p:cNvPr id="13" name="Picture 2" descr="Devinez la suite.... - Page 30">
            <a:extLst>
              <a:ext uri="{FF2B5EF4-FFF2-40B4-BE49-F238E27FC236}">
                <a16:creationId xmlns:a16="http://schemas.microsoft.com/office/drawing/2014/main" id="{AE936DE4-9B10-4206-BFA7-5A37A348FF8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99"/>
          <a:stretch/>
        </p:blipFill>
        <p:spPr bwMode="auto">
          <a:xfrm>
            <a:off x="4038600" y="3240602"/>
            <a:ext cx="1872736" cy="2456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BBB54335-C561-4134-A620-046057D5F6F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55489"/>
          <a:stretch/>
        </p:blipFill>
        <p:spPr>
          <a:xfrm>
            <a:off x="2095679" y="3240602"/>
            <a:ext cx="1489782" cy="2456901"/>
          </a:xfrm>
          <a:prstGeom prst="rect">
            <a:avLst/>
          </a:prstGeom>
        </p:spPr>
      </p:pic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209FF135-55AC-4457-9F53-FDC0EB1148D7}"/>
              </a:ext>
            </a:extLst>
          </p:cNvPr>
          <p:cNvSpPr txBox="1">
            <a:spLocks/>
          </p:cNvSpPr>
          <p:nvPr/>
        </p:nvSpPr>
        <p:spPr>
          <a:xfrm>
            <a:off x="2281645" y="5697333"/>
            <a:ext cx="1082457" cy="8716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dirty="0"/>
              <a:t>Ben.</a:t>
            </a:r>
          </a:p>
          <a:p>
            <a:endParaRPr lang="fr-FR" dirty="0"/>
          </a:p>
        </p:txBody>
      </p:sp>
      <p:sp>
        <p:nvSpPr>
          <p:cNvPr id="16" name="Espace réservé du contenu 2">
            <a:extLst>
              <a:ext uri="{FF2B5EF4-FFF2-40B4-BE49-F238E27FC236}">
                <a16:creationId xmlns:a16="http://schemas.microsoft.com/office/drawing/2014/main" id="{98259243-EC65-4709-A303-836EAE4B7F92}"/>
              </a:ext>
            </a:extLst>
          </p:cNvPr>
          <p:cNvSpPr txBox="1">
            <a:spLocks/>
          </p:cNvSpPr>
          <p:nvPr/>
        </p:nvSpPr>
        <p:spPr>
          <a:xfrm>
            <a:off x="4380979" y="5753700"/>
            <a:ext cx="917532" cy="8716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dirty="0"/>
              <a:t>Tom.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1508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2" grpId="0" build="p"/>
      <p:bldP spid="15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53B63C-D5EC-47DE-845D-B86C906B6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mots invariables de la semaine : 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1132189" y="3749033"/>
            <a:ext cx="10616211" cy="196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AE0370E8-A459-4456-985F-82CE46D66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F4D5AF3-F070-4E8B-AC13-AC2A7F8CBA8C}"/>
              </a:ext>
            </a:extLst>
          </p:cNvPr>
          <p:cNvSpPr txBox="1"/>
          <p:nvPr/>
        </p:nvSpPr>
        <p:spPr>
          <a:xfrm>
            <a:off x="1674640" y="1843033"/>
            <a:ext cx="3659360" cy="4403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personne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peu (pas beaucoup)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peut-être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plus 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plusieurs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plutôt</a:t>
            </a:r>
          </a:p>
        </p:txBody>
      </p:sp>
    </p:spTree>
    <p:extLst>
      <p:ext uri="{BB962C8B-B14F-4D97-AF65-F5344CB8AC3E}">
        <p14:creationId xmlns:p14="http://schemas.microsoft.com/office/powerpoint/2010/main" val="630800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3367" y="145826"/>
            <a:ext cx="10515600" cy="1325563"/>
          </a:xfrm>
        </p:spPr>
        <p:txBody>
          <a:bodyPr/>
          <a:lstStyle/>
          <a:p>
            <a:r>
              <a:rPr lang="fr-FR" dirty="0"/>
              <a:t>Lecture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76729" y="1522563"/>
            <a:ext cx="2469209" cy="726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parfois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12480" y="1785478"/>
            <a:ext cx="2368819" cy="84538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plusieurs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754788" y="1241880"/>
            <a:ext cx="2964899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b="1" dirty="0">
                <a:latin typeface="CrayonL" panose="00000500000000000000" pitchFamily="2" charset="0"/>
                <a:cs typeface="Arial" panose="020B0604020202020204" pitchFamily="34" charset="0"/>
              </a:rPr>
              <a:t>plusieurs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410367" y="2882547"/>
            <a:ext cx="2298991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Caveat" panose="00000500000000000000" pitchFamily="2" charset="0"/>
                <a:cs typeface="Arial" panose="020B0604020202020204" pitchFamily="34" charset="0"/>
              </a:rPr>
              <a:t>plutôt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5706911" y="2737866"/>
            <a:ext cx="3302000" cy="9506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Baskerville Old Face" panose="02020602080505020303" pitchFamily="18" charset="0"/>
                <a:cs typeface="Arial" panose="020B0604020202020204" pitchFamily="34" charset="0"/>
              </a:rPr>
              <a:t>peu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2617067" y="2533615"/>
            <a:ext cx="2599674" cy="7519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personne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8962598" y="1569778"/>
            <a:ext cx="2699019" cy="56299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peu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244950" y="4308260"/>
            <a:ext cx="3235827" cy="894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pendant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2443144" y="3852797"/>
            <a:ext cx="3153020" cy="9661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peut-être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D3FBA76B-75EE-45D4-86BE-B2DF09EB9F63}"/>
              </a:ext>
            </a:extLst>
          </p:cNvPr>
          <p:cNvSpPr txBox="1">
            <a:spLocks/>
          </p:cNvSpPr>
          <p:nvPr/>
        </p:nvSpPr>
        <p:spPr>
          <a:xfrm>
            <a:off x="5596164" y="3965337"/>
            <a:ext cx="2298990" cy="924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plus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9107747" y="3795928"/>
            <a:ext cx="2298991" cy="10033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plus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776637" y="5164473"/>
            <a:ext cx="2389130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Bahnschrift Condensed" panose="020B0502040204020203" pitchFamily="34" charset="0"/>
                <a:cs typeface="Arial" panose="020B0604020202020204" pitchFamily="34" charset="0"/>
              </a:rPr>
              <a:t>pas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2865084" y="5272454"/>
            <a:ext cx="3103070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peut-être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5568399" y="5434682"/>
            <a:ext cx="3758517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personne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8802347" y="2586659"/>
            <a:ext cx="2332642" cy="10535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pendant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C67F94BA-6ED9-4E5B-8FBD-FE4BC3C559F6}"/>
              </a:ext>
            </a:extLst>
          </p:cNvPr>
          <p:cNvSpPr txBox="1">
            <a:spLocks/>
          </p:cNvSpPr>
          <p:nvPr/>
        </p:nvSpPr>
        <p:spPr>
          <a:xfrm>
            <a:off x="8802347" y="4955028"/>
            <a:ext cx="2909792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plutôt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0E0707C-FEE9-4533-AA01-FB7DDA4C1E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4283760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27529" y="1468280"/>
            <a:ext cx="2469209" cy="726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plus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2721417" y="383742"/>
            <a:ext cx="3557701" cy="8453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longtemps 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624233" y="1147517"/>
            <a:ext cx="2551737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b="1" dirty="0">
                <a:latin typeface="Calibri" panose="020F0502020204030204" pitchFamily="34" charset="0"/>
                <a:cs typeface="Calibri" panose="020F0502020204030204" pitchFamily="34" charset="0"/>
              </a:rPr>
              <a:t>partout</a:t>
            </a:r>
            <a:endParaRPr lang="fr-FR" sz="4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410367" y="2882547"/>
            <a:ext cx="2298991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Bahnschrift SemiLight" panose="020B0502040204020203" pitchFamily="34" charset="0"/>
                <a:cs typeface="Arial" panose="020B0604020202020204" pitchFamily="34" charset="0"/>
              </a:rPr>
              <a:t>mais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353949" y="2524901"/>
            <a:ext cx="2469209" cy="9692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6">
                    <a:lumMod val="75000"/>
                  </a:schemeClr>
                </a:solidFill>
                <a:latin typeface="Baskerville Old Face" panose="02020602080505020303" pitchFamily="18" charset="0"/>
                <a:cs typeface="Arial" panose="020B0604020202020204" pitchFamily="34" charset="0"/>
              </a:rPr>
              <a:t>fois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3376854" y="2021274"/>
            <a:ext cx="2298991" cy="61894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ici</a:t>
            </a: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4600391" y="3916059"/>
            <a:ext cx="3103069" cy="5629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b="1" dirty="0">
                <a:latin typeface="CrayonL" panose="00000500000000000000" pitchFamily="2" charset="0"/>
                <a:cs typeface="Arial" panose="020B0604020202020204" pitchFamily="34" charset="0"/>
              </a:rPr>
              <a:t>longtemps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377706" y="4166764"/>
            <a:ext cx="3235827" cy="894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peut-être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2621201" y="3044879"/>
            <a:ext cx="3153020" cy="9661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peu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D3FBA76B-75EE-45D4-86BE-B2DF09EB9F63}"/>
              </a:ext>
            </a:extLst>
          </p:cNvPr>
          <p:cNvSpPr txBox="1">
            <a:spLocks/>
          </p:cNvSpPr>
          <p:nvPr/>
        </p:nvSpPr>
        <p:spPr>
          <a:xfrm>
            <a:off x="8586864" y="387760"/>
            <a:ext cx="2298990" cy="924573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lorsque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8962598" y="3849906"/>
            <a:ext cx="2298991" cy="10033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hier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776637" y="5164473"/>
            <a:ext cx="2389130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Bahnschrift Condensed" panose="020B0502040204020203" pitchFamily="34" charset="0"/>
                <a:cs typeface="Arial" panose="020B0604020202020204" pitchFamily="34" charset="0"/>
              </a:rPr>
              <a:t>là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483280" y="5352637"/>
            <a:ext cx="3103070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partout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903864" y="5056963"/>
            <a:ext cx="2298990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jamais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9202854" y="2241743"/>
            <a:ext cx="2332642" cy="10535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plutôt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C67F94BA-6ED9-4E5B-8FBD-FE4BC3C559F6}"/>
              </a:ext>
            </a:extLst>
          </p:cNvPr>
          <p:cNvSpPr txBox="1">
            <a:spLocks/>
          </p:cNvSpPr>
          <p:nvPr/>
        </p:nvSpPr>
        <p:spPr>
          <a:xfrm>
            <a:off x="9430958" y="4908934"/>
            <a:ext cx="2909792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parfois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0E0707C-FEE9-4533-AA01-FB7DDA4C1E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2261099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41B47-2347-4737-A023-BFB42ABE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281953"/>
            <a:ext cx="10515600" cy="928010"/>
          </a:xfrm>
        </p:spPr>
        <p:txBody>
          <a:bodyPr>
            <a:no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Rappel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6B0763F-253A-41EE-B0FC-964DB5073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250" y="1209963"/>
            <a:ext cx="10515600" cy="928009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De la dernière séance, que vous revient-il ?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B35EA7A-75B5-4302-882C-1118997BF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C8E61FD7-BB94-4DB8-B482-1F2DD24D5515}"/>
              </a:ext>
            </a:extLst>
          </p:cNvPr>
          <p:cNvSpPr txBox="1">
            <a:spLocks/>
          </p:cNvSpPr>
          <p:nvPr/>
        </p:nvSpPr>
        <p:spPr>
          <a:xfrm>
            <a:off x="401546" y="2194649"/>
            <a:ext cx="11422153" cy="43813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fr-FR" sz="3200" dirty="0"/>
              <a:t>On a lu un nouvel extrait du livre Tom SAWYER,</a:t>
            </a:r>
            <a:r>
              <a:rPr lang="fr-FR" dirty="0"/>
              <a:t> </a:t>
            </a:r>
            <a:r>
              <a:rPr lang="fr-FR" i="1" dirty="0"/>
              <a:t>Le sens des affaires </a:t>
            </a:r>
            <a:endParaRPr lang="fr-FR" sz="3200" i="1" dirty="0"/>
          </a:p>
          <a:p>
            <a:pPr>
              <a:lnSpc>
                <a:spcPct val="150000"/>
              </a:lnSpc>
            </a:pPr>
            <a:r>
              <a:rPr lang="fr-FR" sz="3200" dirty="0"/>
              <a:t>On a travaillé sur le dialogue.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59C8C59-11C1-49B0-B672-2BDC7F47CD0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04451" y="1153286"/>
            <a:ext cx="330113" cy="542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27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C0B98405-F858-45F3-8C4F-445781177605}"/>
              </a:ext>
            </a:extLst>
          </p:cNvPr>
          <p:cNvSpPr txBox="1"/>
          <p:nvPr/>
        </p:nvSpPr>
        <p:spPr>
          <a:xfrm>
            <a:off x="1100889" y="1943100"/>
            <a:ext cx="9077827" cy="2970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3200" dirty="0"/>
              <a:t>Nous avons travaillé sur les verbes du présent.</a:t>
            </a:r>
          </a:p>
          <a:p>
            <a:pPr>
              <a:lnSpc>
                <a:spcPct val="150000"/>
              </a:lnSpc>
            </a:pPr>
            <a:endParaRPr lang="fr-FR" sz="3200" dirty="0"/>
          </a:p>
          <a:p>
            <a:pPr>
              <a:lnSpc>
                <a:spcPct val="150000"/>
              </a:lnSpc>
            </a:pPr>
            <a:r>
              <a:rPr lang="fr-FR" sz="3200" dirty="0"/>
              <a:t>Nous avions insisté sur les verbes du 1</a:t>
            </a:r>
            <a:r>
              <a:rPr lang="fr-FR" sz="3200" baseline="30000" dirty="0"/>
              <a:t>er</a:t>
            </a:r>
            <a:r>
              <a:rPr lang="fr-FR" sz="3200" dirty="0"/>
              <a:t> groupe : ceux qui finissent par « er »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3359546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2FAE6B4-4C53-4018-A544-31352DD248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54932"/>
            <a:ext cx="10515600" cy="5822031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r-FR" dirty="0"/>
              <a:t>Rappel sur les indicateurs du présent :</a:t>
            </a:r>
          </a:p>
          <a:p>
            <a:pPr>
              <a:lnSpc>
                <a:spcPct val="160000"/>
              </a:lnSpc>
            </a:pPr>
            <a:r>
              <a:rPr lang="fr-FR" sz="4400" dirty="0"/>
              <a:t>Ce matin, cet après midi, ce soir, cet été…</a:t>
            </a:r>
            <a:endParaRPr lang="fr-FR" sz="4400" u="sng" dirty="0"/>
          </a:p>
          <a:p>
            <a:pPr>
              <a:lnSpc>
                <a:spcPct val="160000"/>
              </a:lnSpc>
            </a:pPr>
            <a:r>
              <a:rPr lang="fr-FR" sz="4400" dirty="0"/>
              <a:t>Aujourd’hui, en ce moment, actuellement…</a:t>
            </a:r>
          </a:p>
          <a:p>
            <a:pPr>
              <a:lnSpc>
                <a:spcPct val="160000"/>
              </a:lnSpc>
            </a:pPr>
            <a:r>
              <a:rPr lang="fr-FR" sz="4400" dirty="0"/>
              <a:t>Chaque jour, tous les jours, toutes les semaines, tous les mois...</a:t>
            </a:r>
          </a:p>
          <a:p>
            <a:pPr>
              <a:lnSpc>
                <a:spcPct val="160000"/>
              </a:lnSpc>
            </a:pPr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09815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D9B5A4B-14BB-4F03-941C-46A41A612D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Rappel : </a:t>
            </a:r>
            <a:br>
              <a:rPr lang="fr-FR" dirty="0"/>
            </a:br>
            <a:r>
              <a:rPr lang="fr-FR" dirty="0"/>
              <a:t>la conjugaison des verbes du 1</a:t>
            </a:r>
            <a:r>
              <a:rPr lang="fr-FR" baseline="30000" dirty="0"/>
              <a:t>er</a:t>
            </a:r>
            <a:r>
              <a:rPr lang="fr-FR" dirty="0"/>
              <a:t> groupe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0A8F2E6-5B43-493D-8439-77C3C3E372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603375"/>
          </a:xfrm>
        </p:spPr>
        <p:txBody>
          <a:bodyPr/>
          <a:lstStyle/>
          <a:p>
            <a:r>
              <a:rPr lang="fr-FR" dirty="0"/>
              <a:t>Je retire « er » et j’ajoute les terminaisons :</a:t>
            </a:r>
          </a:p>
          <a:p>
            <a:pPr marL="0" indent="0">
              <a:buNone/>
            </a:pPr>
            <a:r>
              <a:rPr lang="fr-FR" dirty="0"/>
              <a:t>		</a:t>
            </a:r>
            <a:r>
              <a:rPr lang="fr-FR" sz="3600" dirty="0"/>
              <a:t>e – es – e - </a:t>
            </a:r>
            <a:r>
              <a:rPr lang="fr-FR" sz="3600" dirty="0" err="1"/>
              <a:t>ons</a:t>
            </a:r>
            <a:r>
              <a:rPr lang="fr-FR" sz="3600" dirty="0"/>
              <a:t> – </a:t>
            </a:r>
            <a:r>
              <a:rPr lang="fr-FR" sz="3600" dirty="0" err="1"/>
              <a:t>ez</a:t>
            </a:r>
            <a:r>
              <a:rPr lang="fr-FR" sz="3600" dirty="0"/>
              <a:t> - </a:t>
            </a:r>
            <a:r>
              <a:rPr lang="fr-FR" sz="3600" dirty="0" err="1"/>
              <a:t>ent</a:t>
            </a:r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0259B4B-9B45-4404-BD31-7F8D42494C2F}"/>
              </a:ext>
            </a:extLst>
          </p:cNvPr>
          <p:cNvSpPr txBox="1"/>
          <p:nvPr/>
        </p:nvSpPr>
        <p:spPr>
          <a:xfrm>
            <a:off x="1560094" y="3429000"/>
            <a:ext cx="6463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Je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E46ABEAB-D694-40D5-9F81-FB01D743B128}"/>
              </a:ext>
            </a:extLst>
          </p:cNvPr>
          <p:cNvSpPr txBox="1"/>
          <p:nvPr/>
        </p:nvSpPr>
        <p:spPr>
          <a:xfrm>
            <a:off x="2988509" y="3436346"/>
            <a:ext cx="15901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envi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0F47587F-79A2-4373-AD9F-D5C05C8B221C}"/>
              </a:ext>
            </a:extLst>
          </p:cNvPr>
          <p:cNvSpPr txBox="1"/>
          <p:nvPr/>
        </p:nvSpPr>
        <p:spPr>
          <a:xfrm>
            <a:off x="3727784" y="3429000"/>
            <a:ext cx="6463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chemeClr val="accent1"/>
                </a:solidFill>
              </a:rPr>
              <a:t>er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C97E08EA-314D-410B-A097-5F271F99A042}"/>
              </a:ext>
            </a:extLst>
          </p:cNvPr>
          <p:cNvSpPr txBox="1"/>
          <p:nvPr/>
        </p:nvSpPr>
        <p:spPr>
          <a:xfrm>
            <a:off x="2648342" y="2627312"/>
            <a:ext cx="6463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e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1C54FEAF-001D-44CF-8B85-7F9A9E2CEC10}"/>
              </a:ext>
            </a:extLst>
          </p:cNvPr>
          <p:cNvSpPr txBox="1"/>
          <p:nvPr/>
        </p:nvSpPr>
        <p:spPr>
          <a:xfrm>
            <a:off x="1547328" y="3888205"/>
            <a:ext cx="6463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tu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6149E173-A565-4DD2-BBE1-1F3E1C312B11}"/>
              </a:ext>
            </a:extLst>
          </p:cNvPr>
          <p:cNvSpPr txBox="1"/>
          <p:nvPr/>
        </p:nvSpPr>
        <p:spPr>
          <a:xfrm>
            <a:off x="2991759" y="3921230"/>
            <a:ext cx="15868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envi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DEC5CBA3-53EC-452F-85B7-98E84FF8F02D}"/>
              </a:ext>
            </a:extLst>
          </p:cNvPr>
          <p:cNvSpPr txBox="1"/>
          <p:nvPr/>
        </p:nvSpPr>
        <p:spPr>
          <a:xfrm>
            <a:off x="3727783" y="3892482"/>
            <a:ext cx="6463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chemeClr val="accent1"/>
                </a:solidFill>
              </a:rPr>
              <a:t>er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09CF2E57-03F7-4F2A-9013-7C90963F6AE8}"/>
              </a:ext>
            </a:extLst>
          </p:cNvPr>
          <p:cNvSpPr txBox="1"/>
          <p:nvPr/>
        </p:nvSpPr>
        <p:spPr>
          <a:xfrm>
            <a:off x="3343511" y="2627312"/>
            <a:ext cx="6463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es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3578224A-5F39-483F-8C25-B96A98BF9687}"/>
              </a:ext>
            </a:extLst>
          </p:cNvPr>
          <p:cNvSpPr txBox="1"/>
          <p:nvPr/>
        </p:nvSpPr>
        <p:spPr>
          <a:xfrm>
            <a:off x="1534562" y="4324057"/>
            <a:ext cx="6463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il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7F488444-7964-4BA8-8413-B952447F9E30}"/>
              </a:ext>
            </a:extLst>
          </p:cNvPr>
          <p:cNvSpPr txBox="1"/>
          <p:nvPr/>
        </p:nvSpPr>
        <p:spPr>
          <a:xfrm>
            <a:off x="2988509" y="4333833"/>
            <a:ext cx="167375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envi</a:t>
            </a: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17C207AB-D096-452F-955D-08C1EE65BF95}"/>
              </a:ext>
            </a:extLst>
          </p:cNvPr>
          <p:cNvSpPr txBox="1"/>
          <p:nvPr/>
        </p:nvSpPr>
        <p:spPr>
          <a:xfrm>
            <a:off x="3727783" y="4316354"/>
            <a:ext cx="6463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chemeClr val="accent1"/>
                </a:solidFill>
              </a:rPr>
              <a:t>er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99298BA-F2CE-46A3-81F1-8EACBCF7BF6D}"/>
              </a:ext>
            </a:extLst>
          </p:cNvPr>
          <p:cNvSpPr txBox="1"/>
          <p:nvPr/>
        </p:nvSpPr>
        <p:spPr>
          <a:xfrm>
            <a:off x="4169577" y="2640319"/>
            <a:ext cx="4090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e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BCD0CCF6-B370-4891-8CE4-23CF568AC33C}"/>
              </a:ext>
            </a:extLst>
          </p:cNvPr>
          <p:cNvSpPr txBox="1"/>
          <p:nvPr/>
        </p:nvSpPr>
        <p:spPr>
          <a:xfrm>
            <a:off x="1315345" y="4813733"/>
            <a:ext cx="108715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nous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B62E3154-1F20-4A48-BE34-7BD2E764B3CA}"/>
              </a:ext>
            </a:extLst>
          </p:cNvPr>
          <p:cNvSpPr txBox="1"/>
          <p:nvPr/>
        </p:nvSpPr>
        <p:spPr>
          <a:xfrm>
            <a:off x="2992959" y="4843694"/>
            <a:ext cx="97135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envi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945E38F-6D48-41DC-AC6F-50867EEE0B51}"/>
              </a:ext>
            </a:extLst>
          </p:cNvPr>
          <p:cNvSpPr txBox="1"/>
          <p:nvPr/>
        </p:nvSpPr>
        <p:spPr>
          <a:xfrm>
            <a:off x="3721965" y="4864954"/>
            <a:ext cx="6463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chemeClr val="accent1"/>
                </a:solidFill>
              </a:rPr>
              <a:t>er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2C13DF3-0D68-48CD-A114-5AF6616B9D56}"/>
              </a:ext>
            </a:extLst>
          </p:cNvPr>
          <p:cNvSpPr txBox="1"/>
          <p:nvPr/>
        </p:nvSpPr>
        <p:spPr>
          <a:xfrm>
            <a:off x="1331090" y="5274340"/>
            <a:ext cx="108715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vous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67CEF1E-AACD-460F-8872-4A67DB67F5B4}"/>
              </a:ext>
            </a:extLst>
          </p:cNvPr>
          <p:cNvSpPr txBox="1"/>
          <p:nvPr/>
        </p:nvSpPr>
        <p:spPr>
          <a:xfrm>
            <a:off x="3011263" y="5305205"/>
            <a:ext cx="97135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envi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A769271-F1BC-4484-875C-21804CEF8591}"/>
              </a:ext>
            </a:extLst>
          </p:cNvPr>
          <p:cNvSpPr txBox="1"/>
          <p:nvPr/>
        </p:nvSpPr>
        <p:spPr>
          <a:xfrm>
            <a:off x="3746087" y="5286538"/>
            <a:ext cx="6463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chemeClr val="accent1"/>
                </a:solidFill>
              </a:rPr>
              <a:t>er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9E037525-D957-4A02-8116-5F43C9E15C49}"/>
              </a:ext>
            </a:extLst>
          </p:cNvPr>
          <p:cNvSpPr txBox="1"/>
          <p:nvPr/>
        </p:nvSpPr>
        <p:spPr>
          <a:xfrm>
            <a:off x="3764391" y="5716203"/>
            <a:ext cx="6463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>
                <a:solidFill>
                  <a:schemeClr val="accent1"/>
                </a:solidFill>
              </a:rPr>
              <a:t>er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AB82891-2F2E-4D19-95DD-567871189C48}"/>
              </a:ext>
            </a:extLst>
          </p:cNvPr>
          <p:cNvSpPr txBox="1"/>
          <p:nvPr/>
        </p:nvSpPr>
        <p:spPr>
          <a:xfrm>
            <a:off x="2999136" y="5730502"/>
            <a:ext cx="87838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envi</a:t>
            </a: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60AFFCD1-F853-4180-A7AB-2F2F3EE74D56}"/>
              </a:ext>
            </a:extLst>
          </p:cNvPr>
          <p:cNvSpPr txBox="1"/>
          <p:nvPr/>
        </p:nvSpPr>
        <p:spPr>
          <a:xfrm>
            <a:off x="1517124" y="5692289"/>
            <a:ext cx="64633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ils</a:t>
            </a:r>
            <a:r>
              <a:rPr lang="fr-FR" sz="320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CD6AEC9C-4F4D-439D-9472-84AF6FDBAB7D}"/>
              </a:ext>
            </a:extLst>
          </p:cNvPr>
          <p:cNvSpPr txBox="1"/>
          <p:nvPr/>
        </p:nvSpPr>
        <p:spPr>
          <a:xfrm>
            <a:off x="4758386" y="2640318"/>
            <a:ext cx="836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err="1">
                <a:solidFill>
                  <a:schemeClr val="accent6">
                    <a:lumMod val="75000"/>
                  </a:schemeClr>
                </a:solidFill>
              </a:rPr>
              <a:t>ons</a:t>
            </a: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E47CF55A-00ED-42CB-91E4-C26BA8220C18}"/>
              </a:ext>
            </a:extLst>
          </p:cNvPr>
          <p:cNvSpPr txBox="1"/>
          <p:nvPr/>
        </p:nvSpPr>
        <p:spPr>
          <a:xfrm>
            <a:off x="5756082" y="2689603"/>
            <a:ext cx="836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err="1">
                <a:solidFill>
                  <a:schemeClr val="accent6">
                    <a:lumMod val="75000"/>
                  </a:schemeClr>
                </a:solidFill>
              </a:rPr>
              <a:t>ez</a:t>
            </a: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93AEE45F-636D-4923-803D-732CDF659232}"/>
              </a:ext>
            </a:extLst>
          </p:cNvPr>
          <p:cNvSpPr txBox="1"/>
          <p:nvPr/>
        </p:nvSpPr>
        <p:spPr>
          <a:xfrm>
            <a:off x="6524626" y="2689603"/>
            <a:ext cx="836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err="1">
                <a:solidFill>
                  <a:schemeClr val="accent6">
                    <a:lumMod val="75000"/>
                  </a:schemeClr>
                </a:solidFill>
              </a:rPr>
              <a:t>ent</a:t>
            </a: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72 -0.00069 L 0.08359 0.11737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09" y="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4.07407E-6 L 0.02656 0.18588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8" y="9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3.7037E-6 L -0.04049 0.24537 " pathEditMode="relative" rAng="0" ptsTypes="AA">
                                      <p:cBhvr>
                                        <p:cTn id="8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31" y="12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6 L -0.09089 0.32824 " pathEditMode="relative" rAng="0" ptsTypes="AA">
                                      <p:cBhvr>
                                        <p:cTn id="11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44" y="16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2.22222E-6 L -0.17305 0.37616 " pathEditMode="relative" rAng="0" ptsTypes="AA">
                                      <p:cBhvr>
                                        <p:cTn id="13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59" y="18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2.22222E-6 L -0.23607 0.43889 " pathEditMode="relative" rAng="0" ptsTypes="AA">
                                      <p:cBhvr>
                                        <p:cTn id="16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10" y="21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8" grpId="0" build="allAtOnce"/>
      <p:bldP spid="9" grpId="0"/>
      <p:bldP spid="11" grpId="0"/>
      <p:bldP spid="11" grpId="1"/>
      <p:bldP spid="13" grpId="0"/>
      <p:bldP spid="13" grpId="1"/>
      <p:bldP spid="14" grpId="0"/>
      <p:bldP spid="15" grpId="0"/>
      <p:bldP spid="16" grpId="0"/>
      <p:bldP spid="16" grpId="1"/>
      <p:bldP spid="18" grpId="0"/>
      <p:bldP spid="18" grpId="1"/>
      <p:bldP spid="19" grpId="0"/>
      <p:bldP spid="20" grpId="0"/>
      <p:bldP spid="21" grpId="0"/>
      <p:bldP spid="21" grpId="1"/>
      <p:bldP spid="4" grpId="0"/>
      <p:bldP spid="4" grpId="1"/>
      <p:bldP spid="17" grpId="0"/>
      <p:bldP spid="22" grpId="0"/>
      <p:bldP spid="23" grpId="0"/>
      <p:bldP spid="23" grpId="1"/>
      <p:bldP spid="5" grpId="0"/>
      <p:bldP spid="6" grpId="0"/>
      <p:bldP spid="7" grpId="0"/>
      <p:bldP spid="7" grpId="1"/>
      <p:bldP spid="10" grpId="0"/>
      <p:bldP spid="10" grpId="1"/>
      <p:bldP spid="12" grpId="0"/>
      <p:bldP spid="30" grpId="0"/>
      <p:bldP spid="31" grpId="0"/>
      <p:bldP spid="31" grpId="1"/>
      <p:bldP spid="33" grpId="0"/>
      <p:bldP spid="33" grpId="1"/>
      <p:bldP spid="35" grpId="0"/>
      <p:bldP spid="35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AF2450F-B410-4B93-81B1-C8D5CB01A3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358" y="497165"/>
            <a:ext cx="10515600" cy="655955"/>
          </a:xfrm>
        </p:spPr>
        <p:txBody>
          <a:bodyPr>
            <a:noAutofit/>
          </a:bodyPr>
          <a:lstStyle/>
          <a:p>
            <a:r>
              <a:rPr lang="fr-FR" sz="3200" dirty="0"/>
              <a:t>Nous avions aussi révisé la conjugaison des auxiliaires au présent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E92C02A-7422-4CB9-86F5-A248218048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2358" y="1401958"/>
            <a:ext cx="5486801" cy="5684920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fr-FR" sz="3200" dirty="0">
                <a:solidFill>
                  <a:srgbClr val="FF0000"/>
                </a:solidFill>
              </a:rPr>
              <a:t>Être</a:t>
            </a:r>
            <a:r>
              <a:rPr lang="fr-FR" sz="3200" dirty="0"/>
              <a:t>	</a:t>
            </a:r>
          </a:p>
          <a:p>
            <a:pPr>
              <a:lnSpc>
                <a:spcPct val="100000"/>
              </a:lnSpc>
            </a:pPr>
            <a:r>
              <a:rPr lang="fr-FR" sz="3200" dirty="0"/>
              <a:t>Je 	 		</a:t>
            </a:r>
            <a:r>
              <a:rPr lang="fr-FR" sz="3500" dirty="0">
                <a:solidFill>
                  <a:schemeClr val="accent1">
                    <a:lumMod val="75000"/>
                  </a:schemeClr>
                </a:solidFill>
              </a:rPr>
              <a:t>suis</a:t>
            </a:r>
            <a:endParaRPr lang="fr-FR" sz="3200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fr-FR" sz="3200" dirty="0"/>
              <a:t>Tu  			</a:t>
            </a:r>
            <a:r>
              <a:rPr lang="fr-FR" sz="3500" dirty="0">
                <a:solidFill>
                  <a:schemeClr val="accent1">
                    <a:lumMod val="75000"/>
                  </a:schemeClr>
                </a:solidFill>
              </a:rPr>
              <a:t>es</a:t>
            </a:r>
            <a:endParaRPr lang="fr-FR" sz="3200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fr-FR" sz="3200" dirty="0"/>
              <a:t>Il/elle/on  	</a:t>
            </a:r>
            <a:r>
              <a:rPr lang="fr-FR" sz="3500" dirty="0">
                <a:solidFill>
                  <a:schemeClr val="accent1">
                    <a:lumMod val="75000"/>
                  </a:schemeClr>
                </a:solidFill>
              </a:rPr>
              <a:t>est</a:t>
            </a:r>
            <a:endParaRPr lang="fr-FR" sz="3200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fr-FR" sz="3200" dirty="0"/>
              <a:t>Nous  		</a:t>
            </a:r>
            <a:r>
              <a:rPr lang="fr-FR" sz="3500" dirty="0">
                <a:solidFill>
                  <a:schemeClr val="accent1">
                    <a:lumMod val="75000"/>
                  </a:schemeClr>
                </a:solidFill>
              </a:rPr>
              <a:t>sommes</a:t>
            </a:r>
            <a:endParaRPr lang="fr-FR" sz="3200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fr-FR" sz="3200" dirty="0"/>
              <a:t>Vous  		</a:t>
            </a:r>
            <a:r>
              <a:rPr lang="fr-FR" sz="3500" dirty="0">
                <a:solidFill>
                  <a:schemeClr val="accent1">
                    <a:lumMod val="75000"/>
                  </a:schemeClr>
                </a:solidFill>
              </a:rPr>
              <a:t>êtes</a:t>
            </a:r>
            <a:endParaRPr lang="fr-FR" sz="3200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fr-FR" sz="3200" dirty="0"/>
              <a:t>Ils/elles  		</a:t>
            </a:r>
            <a:r>
              <a:rPr lang="fr-FR" sz="3900" dirty="0">
                <a:solidFill>
                  <a:schemeClr val="accent1">
                    <a:lumMod val="75000"/>
                  </a:schemeClr>
                </a:solidFill>
              </a:rPr>
              <a:t>sont</a:t>
            </a:r>
            <a:endParaRPr lang="fr-FR" sz="3200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fr-FR" sz="3200" dirty="0"/>
          </a:p>
          <a:p>
            <a:endParaRPr lang="fr-FR" dirty="0"/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32EB967A-75B1-485F-A05F-2FF83C2599E5}"/>
              </a:ext>
            </a:extLst>
          </p:cNvPr>
          <p:cNvSpPr txBox="1">
            <a:spLocks/>
          </p:cNvSpPr>
          <p:nvPr/>
        </p:nvSpPr>
        <p:spPr>
          <a:xfrm>
            <a:off x="6536709" y="644155"/>
            <a:ext cx="3168716" cy="568492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endParaRPr lang="fr-FR" sz="3200" dirty="0"/>
          </a:p>
          <a:p>
            <a:pPr marL="0" indent="0">
              <a:lnSpc>
                <a:spcPct val="100000"/>
              </a:lnSpc>
              <a:buNone/>
            </a:pPr>
            <a:endParaRPr lang="fr-FR" sz="32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3200" dirty="0">
                <a:solidFill>
                  <a:srgbClr val="FF0000"/>
                </a:solidFill>
              </a:rPr>
              <a:t>avoir	</a:t>
            </a:r>
          </a:p>
          <a:p>
            <a:pPr>
              <a:lnSpc>
                <a:spcPct val="100000"/>
              </a:lnSpc>
            </a:pPr>
            <a:r>
              <a:rPr lang="fr-FR" sz="3200" dirty="0"/>
              <a:t>J’ 		 </a:t>
            </a:r>
            <a:r>
              <a:rPr lang="fr-FR" sz="3500" dirty="0">
                <a:solidFill>
                  <a:schemeClr val="accent1">
                    <a:lumMod val="75000"/>
                  </a:schemeClr>
                </a:solidFill>
              </a:rPr>
              <a:t>ai</a:t>
            </a:r>
            <a:endParaRPr lang="fr-FR" sz="3200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fr-FR" sz="3200" dirty="0"/>
              <a:t>Tu  		</a:t>
            </a:r>
            <a:r>
              <a:rPr lang="fr-FR" sz="3500" dirty="0">
                <a:solidFill>
                  <a:schemeClr val="accent1">
                    <a:lumMod val="75000"/>
                  </a:schemeClr>
                </a:solidFill>
              </a:rPr>
              <a:t>as</a:t>
            </a:r>
            <a:endParaRPr lang="fr-FR" sz="3200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fr-FR" sz="3200" dirty="0"/>
              <a:t>Il/elle/on  </a:t>
            </a:r>
            <a:r>
              <a:rPr lang="fr-FR" sz="3500" dirty="0">
                <a:solidFill>
                  <a:schemeClr val="accent1">
                    <a:lumMod val="75000"/>
                  </a:schemeClr>
                </a:solidFill>
              </a:rPr>
              <a:t>a</a:t>
            </a:r>
            <a:endParaRPr lang="fr-FR" sz="3200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fr-FR" sz="3200" dirty="0"/>
              <a:t>Nous  	</a:t>
            </a:r>
            <a:r>
              <a:rPr lang="fr-FR" sz="3500" dirty="0">
                <a:solidFill>
                  <a:schemeClr val="accent1">
                    <a:lumMod val="75000"/>
                  </a:schemeClr>
                </a:solidFill>
              </a:rPr>
              <a:t>avons</a:t>
            </a:r>
            <a:endParaRPr lang="fr-FR" sz="3200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fr-FR" sz="3200" dirty="0"/>
              <a:t>Vous 	</a:t>
            </a:r>
            <a:r>
              <a:rPr lang="fr-FR" sz="3500" dirty="0">
                <a:solidFill>
                  <a:schemeClr val="accent1">
                    <a:lumMod val="75000"/>
                  </a:schemeClr>
                </a:solidFill>
              </a:rPr>
              <a:t>avez</a:t>
            </a:r>
            <a:endParaRPr lang="fr-FR" sz="3200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fr-FR" sz="3200" dirty="0"/>
              <a:t>Ils/elles  	</a:t>
            </a:r>
            <a:r>
              <a:rPr lang="fr-FR" sz="3900" dirty="0">
                <a:solidFill>
                  <a:schemeClr val="accent1">
                    <a:lumMod val="75000"/>
                  </a:schemeClr>
                </a:solidFill>
              </a:rPr>
              <a:t>ont</a:t>
            </a:r>
            <a:endParaRPr lang="fr-FR" sz="3200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fr-FR" sz="3200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90492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aller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E92C02A-7422-4CB9-86F5-A248218048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4031" y="1884320"/>
            <a:ext cx="4526280" cy="4351338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fr-FR" sz="3200" dirty="0">
                <a:solidFill>
                  <a:srgbClr val="FF0000"/>
                </a:solidFill>
              </a:rPr>
              <a:t>aller</a:t>
            </a:r>
            <a:r>
              <a:rPr lang="fr-FR" sz="3200" dirty="0"/>
              <a:t>	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r-FR" sz="3200" dirty="0"/>
              <a:t>Je 	 	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</a:rPr>
              <a:t>vais</a:t>
            </a:r>
            <a:endParaRPr lang="fr-FR" sz="3200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fr-FR" sz="3200" dirty="0"/>
              <a:t>Tu  		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</a:rPr>
              <a:t>vas</a:t>
            </a:r>
            <a:endParaRPr lang="fr-FR" sz="3200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fr-FR" sz="3200" dirty="0"/>
              <a:t>Il/elle/on  	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</a:rPr>
              <a:t>va</a:t>
            </a:r>
            <a:endParaRPr lang="fr-FR" sz="3200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fr-FR" sz="3200" dirty="0"/>
              <a:t>Nous  	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</a:rPr>
              <a:t>allons</a:t>
            </a:r>
            <a:endParaRPr lang="fr-FR" sz="3200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fr-FR" sz="3200" dirty="0"/>
              <a:t>Vous  		</a:t>
            </a:r>
            <a:r>
              <a:rPr lang="fr-FR" sz="3500" dirty="0">
                <a:solidFill>
                  <a:schemeClr val="accent6">
                    <a:lumMod val="50000"/>
                  </a:schemeClr>
                </a:solidFill>
              </a:rPr>
              <a:t>allez</a:t>
            </a:r>
            <a:endParaRPr lang="fr-FR" sz="3200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fr-FR" sz="3200" dirty="0"/>
              <a:t>Ils/elles  		</a:t>
            </a:r>
            <a:r>
              <a:rPr lang="fr-FR" sz="3900" dirty="0">
                <a:solidFill>
                  <a:schemeClr val="accent6">
                    <a:lumMod val="50000"/>
                  </a:schemeClr>
                </a:solidFill>
              </a:rPr>
              <a:t>vont</a:t>
            </a:r>
            <a:endParaRPr lang="fr-FR" sz="3200" dirty="0">
              <a:solidFill>
                <a:schemeClr val="accent6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fr-FR" sz="3200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23798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28809" y="500044"/>
            <a:ext cx="10515600" cy="916963"/>
          </a:xfrm>
        </p:spPr>
        <p:txBody>
          <a:bodyPr>
            <a:normAutofit fontScale="90000"/>
          </a:bodyPr>
          <a:lstStyle/>
          <a:p>
            <a:r>
              <a:rPr lang="fr-FR" sz="3200" dirty="0"/>
              <a:t>Aujourd’hui nous allons continuer ce travail  avec les verbes du deuxième groupe :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25757AEA-6EE0-4F50-8392-9364F159BF7E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528809" y="1841326"/>
            <a:ext cx="7444007" cy="2304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4000" dirty="0"/>
              <a:t>Les verbes du deuxième groupe :</a:t>
            </a:r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r-FR" sz="4000" dirty="0">
                <a:solidFill>
                  <a:schemeClr val="accent2"/>
                </a:solidFill>
              </a:rPr>
              <a:t>Que vous revient-il ? </a:t>
            </a:r>
          </a:p>
          <a:p>
            <a:pPr>
              <a:lnSpc>
                <a:spcPct val="150000"/>
              </a:lnSpc>
            </a:pPr>
            <a:endParaRPr lang="fr-FR" sz="3200" dirty="0"/>
          </a:p>
          <a:p>
            <a:endParaRPr lang="fr-FR" dirty="0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C45D31B6-3FD8-4445-B9C6-10A6E203D0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5444" y="1761733"/>
            <a:ext cx="2240332" cy="2240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D8CDF4ED-51EA-4173-B305-E0AF4F7F18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4117" y="3488384"/>
            <a:ext cx="7074063" cy="2806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715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41B47-2347-4737-A023-BFB42ABE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281953"/>
            <a:ext cx="10515600" cy="928010"/>
          </a:xfrm>
        </p:spPr>
        <p:txBody>
          <a:bodyPr>
            <a:no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Correction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B35EA7A-75B5-4302-882C-1118997BF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4BECAB11-9163-4773-998D-72A7A2E131F6}"/>
              </a:ext>
            </a:extLst>
          </p:cNvPr>
          <p:cNvSpPr txBox="1"/>
          <p:nvPr/>
        </p:nvSpPr>
        <p:spPr>
          <a:xfrm>
            <a:off x="663879" y="2748512"/>
            <a:ext cx="6547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F0490028-882D-4E63-A223-449D1A96EFAA}"/>
              </a:ext>
            </a:extLst>
          </p:cNvPr>
          <p:cNvSpPr txBox="1"/>
          <p:nvPr/>
        </p:nvSpPr>
        <p:spPr>
          <a:xfrm>
            <a:off x="663879" y="1209963"/>
            <a:ext cx="10590757" cy="46977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600"/>
              </a:spcAft>
            </a:pPr>
            <a:r>
              <a:rPr lang="fr-FR" sz="20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Quizz : les verbes du deuxième groupe.</a:t>
            </a:r>
            <a:endParaRPr lang="fr-FR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600"/>
              </a:spcAft>
            </a:pPr>
            <a:r>
              <a:rPr lang="fr-FR" sz="20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Coche si c’est vrai.</a:t>
            </a:r>
            <a:endParaRPr lang="fr-FR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600"/>
              </a:spcAft>
            </a:pPr>
            <a:r>
              <a:rPr lang="fr-FR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</a:t>
            </a:r>
            <a:r>
              <a:rPr lang="fr-FR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les verbes du deuxième groupe finissent par « </a:t>
            </a:r>
            <a:r>
              <a:rPr lang="fr-FR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ir</a:t>
            </a:r>
            <a:r>
              <a:rPr lang="fr-FR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».</a:t>
            </a:r>
            <a:endParaRPr lang="fr-FR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600"/>
              </a:spcAft>
            </a:pPr>
            <a:r>
              <a:rPr lang="fr-FR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</a:t>
            </a:r>
            <a:r>
              <a:rPr lang="fr-FR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tous les verbes en « </a:t>
            </a:r>
            <a:r>
              <a:rPr lang="fr-FR" sz="2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ir</a:t>
            </a:r>
            <a:r>
              <a:rPr lang="fr-FR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» ne font pas partie du deuxième groupe.</a:t>
            </a:r>
            <a:endParaRPr lang="fr-FR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600"/>
              </a:spcAft>
            </a:pPr>
            <a:r>
              <a:rPr lang="fr-FR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</a:t>
            </a:r>
            <a:r>
              <a:rPr lang="fr-FR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pour être du deuxième groupe, le verbe donne « issons » à la deuxième personne du pluriel.</a:t>
            </a:r>
            <a:endParaRPr lang="fr-FR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600"/>
              </a:spcAft>
            </a:pPr>
            <a:r>
              <a:rPr lang="fr-FR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</a:t>
            </a:r>
            <a:r>
              <a:rPr lang="fr-FR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en général, les verbes du deuxième groupe indiquent un changement.</a:t>
            </a:r>
            <a:endParaRPr lang="fr-FR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7892A799-1EDF-481B-98FF-ADC0C4D22D08}"/>
              </a:ext>
            </a:extLst>
          </p:cNvPr>
          <p:cNvSpPr txBox="1"/>
          <p:nvPr/>
        </p:nvSpPr>
        <p:spPr>
          <a:xfrm>
            <a:off x="663879" y="3429000"/>
            <a:ext cx="6547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3AA8EC1A-AC28-4E30-AE76-232B9A559300}"/>
              </a:ext>
            </a:extLst>
          </p:cNvPr>
          <p:cNvSpPr txBox="1"/>
          <p:nvPr/>
        </p:nvSpPr>
        <p:spPr>
          <a:xfrm>
            <a:off x="663879" y="4138187"/>
            <a:ext cx="6547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97D96A7C-53A4-431A-92CF-DC66496FD4DE}"/>
              </a:ext>
            </a:extLst>
          </p:cNvPr>
          <p:cNvSpPr txBox="1"/>
          <p:nvPr/>
        </p:nvSpPr>
        <p:spPr>
          <a:xfrm>
            <a:off x="663879" y="5417204"/>
            <a:ext cx="6547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809545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24" grpId="0" build="p"/>
      <p:bldP spid="25" grpId="0"/>
      <p:bldP spid="26" grpId="0"/>
      <p:bldP spid="2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2AEA97A-21C3-44AF-9610-44C2CF99F0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729" y="660704"/>
            <a:ext cx="10515600" cy="5740096"/>
          </a:xfrm>
        </p:spPr>
        <p:txBody>
          <a:bodyPr/>
          <a:lstStyle/>
          <a:p>
            <a:r>
              <a:rPr lang="fr-FR" dirty="0"/>
              <a:t>Collons le quizz en guise de leçon.</a:t>
            </a:r>
          </a:p>
          <a:p>
            <a:endParaRPr lang="fr-FR" dirty="0"/>
          </a:p>
          <a:p>
            <a:r>
              <a:rPr lang="fr-FR" dirty="0"/>
              <a:t>Quelques exemples de verbes du 2</a:t>
            </a:r>
            <a:r>
              <a:rPr lang="fr-FR" baseline="30000" dirty="0"/>
              <a:t>ème</a:t>
            </a:r>
            <a:r>
              <a:rPr lang="fr-FR" dirty="0"/>
              <a:t> groupe :</a:t>
            </a:r>
          </a:p>
          <a:p>
            <a:pPr marL="0" indent="0">
              <a:buNone/>
            </a:pPr>
            <a:r>
              <a:rPr lang="fr-FR" dirty="0"/>
              <a:t>- blanchir </a:t>
            </a:r>
          </a:p>
          <a:p>
            <a:pPr>
              <a:buFontTx/>
              <a:buChar char="-"/>
            </a:pPr>
            <a:r>
              <a:rPr lang="fr-FR" dirty="0"/>
              <a:t>vernir </a:t>
            </a:r>
          </a:p>
          <a:p>
            <a:pPr>
              <a:buFontTx/>
              <a:buChar char="-"/>
            </a:pPr>
            <a:r>
              <a:rPr lang="fr-FR" dirty="0"/>
              <a:t>grandir</a:t>
            </a:r>
          </a:p>
          <a:p>
            <a:pPr>
              <a:buFontTx/>
              <a:buChar char="-"/>
            </a:pPr>
            <a:r>
              <a:rPr lang="fr-FR" dirty="0"/>
              <a:t>jaunir</a:t>
            </a:r>
          </a:p>
          <a:p>
            <a:pPr>
              <a:buFontTx/>
              <a:buChar char="-"/>
            </a:pPr>
            <a:r>
              <a:rPr lang="fr-FR" dirty="0"/>
              <a:t>finir</a:t>
            </a:r>
          </a:p>
          <a:p>
            <a:pPr>
              <a:buFontTx/>
              <a:buChar char="-"/>
            </a:pPr>
            <a:r>
              <a:rPr lang="fr-FR" dirty="0"/>
              <a:t>fleurir</a:t>
            </a:r>
          </a:p>
          <a:p>
            <a:pPr>
              <a:buFontTx/>
              <a:buChar char="-"/>
            </a:pPr>
            <a:r>
              <a:rPr lang="fr-FR" dirty="0"/>
              <a:t>obéir</a:t>
            </a:r>
          </a:p>
          <a:p>
            <a:pPr>
              <a:buFontTx/>
              <a:buChar char="-"/>
            </a:pP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DBA5247-3975-4789-9011-640850EEAE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36895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351FFBF-9B3C-449F-B476-B291B8D1A5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61746"/>
            <a:ext cx="10515600" cy="4351338"/>
          </a:xfrm>
        </p:spPr>
        <p:txBody>
          <a:bodyPr/>
          <a:lstStyle/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Tous les verbes du 2e groupe se conjuguent de la même manière au présent de l’indicatif. 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On garde le 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radical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, et on ajoute les terminaisons :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fr-FR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</a:t>
            </a:r>
            <a:r>
              <a:rPr lang="fr-FR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FR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, -</a:t>
            </a:r>
            <a:r>
              <a:rPr lang="fr-FR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FR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, -</a:t>
            </a:r>
            <a:r>
              <a:rPr lang="fr-FR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</a:t>
            </a:r>
            <a:r>
              <a:rPr lang="fr-FR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, -issons , -issez , -issent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47222AD-255F-4FBD-9922-123FB29F5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0013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28809" y="500044"/>
            <a:ext cx="10515600" cy="916963"/>
          </a:xfrm>
        </p:spPr>
        <p:txBody>
          <a:bodyPr>
            <a:normAutofit/>
          </a:bodyPr>
          <a:lstStyle/>
          <a:p>
            <a:r>
              <a:rPr lang="fr-FR" sz="3200" dirty="0"/>
              <a:t>Exemple : blanchir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25757AEA-6EE0-4F50-8392-9364F159BF7E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528809" y="1841326"/>
            <a:ext cx="10656933" cy="48018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fr-FR" sz="4000" dirty="0"/>
              <a:t>Je 	 		blanch</a:t>
            </a:r>
            <a:r>
              <a:rPr lang="fr-FR" sz="4000" dirty="0">
                <a:solidFill>
                  <a:schemeClr val="accent2"/>
                </a:solidFill>
              </a:rPr>
              <a:t>is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r-FR" sz="4000" dirty="0"/>
              <a:t>Tu  			blanch</a:t>
            </a:r>
            <a:r>
              <a:rPr lang="fr-FR" sz="4000" dirty="0">
                <a:solidFill>
                  <a:schemeClr val="accent2"/>
                </a:solidFill>
              </a:rPr>
              <a:t>is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r-FR" sz="4000" dirty="0"/>
              <a:t>Il/elle/on  	blanch</a:t>
            </a:r>
            <a:r>
              <a:rPr lang="fr-FR" sz="4000" dirty="0">
                <a:solidFill>
                  <a:schemeClr val="accent2"/>
                </a:solidFill>
              </a:rPr>
              <a:t>it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r-FR" sz="4000" dirty="0"/>
              <a:t>Nous  		blanch</a:t>
            </a:r>
            <a:r>
              <a:rPr lang="fr-FR" sz="4000" dirty="0">
                <a:solidFill>
                  <a:schemeClr val="accent2">
                    <a:lumMod val="75000"/>
                  </a:schemeClr>
                </a:solidFill>
              </a:rPr>
              <a:t>iss</a:t>
            </a:r>
            <a:r>
              <a:rPr lang="fr-FR" sz="4000" dirty="0">
                <a:solidFill>
                  <a:schemeClr val="accent2"/>
                </a:solidFill>
              </a:rPr>
              <a:t>ons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r-FR" sz="4000" dirty="0"/>
              <a:t>Vous  		blanch</a:t>
            </a:r>
            <a:r>
              <a:rPr lang="fr-FR" sz="4000" dirty="0">
                <a:solidFill>
                  <a:schemeClr val="accent2">
                    <a:lumMod val="75000"/>
                  </a:schemeClr>
                </a:solidFill>
              </a:rPr>
              <a:t>iss</a:t>
            </a:r>
            <a:r>
              <a:rPr lang="fr-FR" sz="4000" dirty="0">
                <a:solidFill>
                  <a:schemeClr val="accent2"/>
                </a:solidFill>
              </a:rPr>
              <a:t>ez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r-FR" sz="4000" dirty="0"/>
              <a:t>Ils/elles  		blanch</a:t>
            </a:r>
            <a:r>
              <a:rPr lang="fr-FR" sz="4000" dirty="0">
                <a:solidFill>
                  <a:schemeClr val="accent2">
                    <a:lumMod val="75000"/>
                  </a:schemeClr>
                </a:solidFill>
              </a:rPr>
              <a:t>iss</a:t>
            </a:r>
            <a:r>
              <a:rPr lang="fr-FR" sz="4000" dirty="0">
                <a:solidFill>
                  <a:schemeClr val="accent2"/>
                </a:solidFill>
              </a:rPr>
              <a:t>ent</a:t>
            </a:r>
          </a:p>
          <a:p>
            <a:pPr>
              <a:lnSpc>
                <a:spcPct val="150000"/>
              </a:lnSpc>
            </a:pPr>
            <a:endParaRPr lang="fr-FR" sz="3200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05288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41B47-2347-4737-A023-BFB42ABE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281953"/>
            <a:ext cx="10515600" cy="928010"/>
          </a:xfrm>
        </p:spPr>
        <p:txBody>
          <a:bodyPr>
            <a:no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Rappel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6B0763F-253A-41EE-B0FC-964DB5073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73350" y="335840"/>
            <a:ext cx="8318500" cy="928009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De la dernière séance, que vous revient-il ?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B35EA7A-75B5-4302-882C-1118997BF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C8E61FD7-BB94-4DB8-B482-1F2DD24D5515}"/>
              </a:ext>
            </a:extLst>
          </p:cNvPr>
          <p:cNvSpPr txBox="1">
            <a:spLocks/>
          </p:cNvSpPr>
          <p:nvPr/>
        </p:nvSpPr>
        <p:spPr>
          <a:xfrm>
            <a:off x="476250" y="1404628"/>
            <a:ext cx="11422153" cy="19709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Un exercice pour voir ce qu’il vous revient.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E1CC1807-47AF-4671-ABBC-805786D2FC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187" y="2503443"/>
            <a:ext cx="9530391" cy="3058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452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906DB3-3603-4E80-A2AB-E96C78BA25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Exercices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C6710C3-A81F-40A3-8C15-E9CCFAADFB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868526" cy="4351338"/>
          </a:xfrm>
        </p:spPr>
        <p:txBody>
          <a:bodyPr/>
          <a:lstStyle/>
          <a:p>
            <a:pPr marL="0" indent="0">
              <a:lnSpc>
                <a:spcPct val="16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Vous allez avoir des exercices.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Avant de vous les distribuer, nous allons lire les consignes ensemble. </a:t>
            </a:r>
          </a:p>
          <a:p>
            <a:pPr marL="0" indent="0">
              <a:lnSpc>
                <a:spcPct val="160000"/>
              </a:lnSpc>
              <a:buNone/>
            </a:pPr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54E0002-D414-41B8-9E48-0CECA32140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1A27939-CD10-4ED3-A9AC-A4B5A1040E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35076" y="542424"/>
            <a:ext cx="1579145" cy="1579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3760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0B6116C8-D748-48BC-8F07-2F31C582A831}"/>
              </a:ext>
            </a:extLst>
          </p:cNvPr>
          <p:cNvSpPr txBox="1"/>
          <p:nvPr/>
        </p:nvSpPr>
        <p:spPr>
          <a:xfrm>
            <a:off x="2109070" y="1268950"/>
            <a:ext cx="7266661" cy="19723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fr-FR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Complète les phrases avec un pronom personnel sujet.</a:t>
            </a:r>
            <a:endParaRPr lang="fr-F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................ vernit la palissade.</a:t>
            </a:r>
            <a:endParaRPr lang="fr-F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................ blanchissent avec de la chaux.</a:t>
            </a:r>
            <a:endParaRPr lang="fr-F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................ obéissez à Tante Polly.</a:t>
            </a:r>
            <a:endParaRPr lang="fr-F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................ choisis de mentir.</a:t>
            </a:r>
            <a:endParaRPr lang="fr-F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1671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92F4C0F6-D352-41F4-B371-D00E042370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8063" y="987967"/>
            <a:ext cx="11871042" cy="2579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340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6151E-5B50-44B7-8948-E5EC6B2A81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Bilan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0596420-1370-4961-9EA7-E626A84AA5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4813" y="1505350"/>
            <a:ext cx="10515600" cy="788882"/>
          </a:xfrm>
        </p:spPr>
        <p:txBody>
          <a:bodyPr/>
          <a:lstStyle/>
          <a:p>
            <a:r>
              <a:rPr lang="fr-FR" dirty="0"/>
              <a:t>Qu’avons-nous appris ?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084306E-5AD1-4B9C-8284-2651BE7E4C8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6930" y="1304135"/>
            <a:ext cx="390210" cy="656427"/>
          </a:xfrm>
          <a:prstGeom prst="rect">
            <a:avLst/>
          </a:prstGeom>
        </p:spPr>
      </p:pic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4C577B58-FC40-40B1-AA80-752BDA1802BA}"/>
              </a:ext>
            </a:extLst>
          </p:cNvPr>
          <p:cNvSpPr txBox="1">
            <a:spLocks/>
          </p:cNvSpPr>
          <p:nvPr/>
        </p:nvSpPr>
        <p:spPr>
          <a:xfrm>
            <a:off x="338667" y="2519680"/>
            <a:ext cx="11507893" cy="37727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60000"/>
              </a:lnSpc>
            </a:pPr>
            <a:endParaRPr lang="fr-FR" sz="3200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DF05E6D9-ABE4-4A5E-A8A1-EC01869A3A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1468997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1E61A0-2490-4183-822F-9E9FCC12E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prochaine fois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4F4DA87-D3F0-4047-A099-D4D353E281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186" y="2242079"/>
            <a:ext cx="10515600" cy="237384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ferons des exercices,</a:t>
            </a:r>
          </a:p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Je vous lirai la suite de l’histoire.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33EB82D-8301-4D1D-A4BC-C94D5834F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E46BE2A-6A8D-48F2-B9AD-2B3912DC322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2150" y="470429"/>
            <a:ext cx="1771650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654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692713-694F-455D-B898-645DE92D8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Devoirs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300D477-FC8F-4B00-8EF2-2535664DC2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84747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Relire le texte 19 et la leçon à haute voix.</a:t>
            </a:r>
          </a:p>
          <a:p>
            <a:pPr>
              <a:lnSpc>
                <a:spcPct val="150000"/>
              </a:lnSpc>
            </a:pP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E9E74B0-A8A0-4461-802E-B0BDA1CC94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E0303FA-F7A4-4380-B965-7009C54F9F1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1124" y="666196"/>
            <a:ext cx="1761897" cy="176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64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90742" y="978274"/>
            <a:ext cx="2701566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punir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2298625" cy="90892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aventure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3270777" y="1141379"/>
            <a:ext cx="2403653" cy="911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peindre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347921" y="2092354"/>
            <a:ext cx="2908300" cy="84108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badigeonner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048528" y="2493831"/>
            <a:ext cx="2002109" cy="70263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trésor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8153400" y="837375"/>
            <a:ext cx="3523273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Évidemment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222948" y="1602298"/>
            <a:ext cx="210786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astuce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353762" y="2984159"/>
            <a:ext cx="3705397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envier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008050" y="3103533"/>
            <a:ext cx="2828010" cy="109354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magnifique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6228501" y="3246523"/>
            <a:ext cx="2773597" cy="93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un bateau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1228721" y="4091385"/>
            <a:ext cx="3884338" cy="838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les besognes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836213" y="5201768"/>
            <a:ext cx="26461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l’occasion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228501" y="4350737"/>
            <a:ext cx="3535129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espiègle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6796447" y="5541283"/>
            <a:ext cx="4370506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ses mouvements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468705" y="3488502"/>
            <a:ext cx="213383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dérober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découverte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4E9CDF7-19C4-462B-AA0F-FE8C2BAE7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3443455" y="2189554"/>
            <a:ext cx="29083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balade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2088980" y="5743713"/>
            <a:ext cx="3432008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plaisir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566332" y="2493831"/>
            <a:ext cx="3067050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travailler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9108190" y="4554523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palissade</a:t>
            </a:r>
          </a:p>
        </p:txBody>
      </p:sp>
    </p:spTree>
    <p:extLst>
      <p:ext uri="{BB962C8B-B14F-4D97-AF65-F5344CB8AC3E}">
        <p14:creationId xmlns:p14="http://schemas.microsoft.com/office/powerpoint/2010/main" val="380427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7878" y="1314903"/>
            <a:ext cx="1908509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mentir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1961145" cy="90892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draguer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565402" y="1566107"/>
            <a:ext cx="2107866" cy="911498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une seconde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ligoter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218798" y="2698268"/>
            <a:ext cx="2259784" cy="81693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trésor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9492487" y="448130"/>
            <a:ext cx="2203779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grand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494423" y="1608163"/>
            <a:ext cx="3496100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le lendemain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353762" y="2984159"/>
            <a:ext cx="3705397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esclave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825279" y="3951985"/>
            <a:ext cx="2457131" cy="84108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 gants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6048529" y="3409427"/>
            <a:ext cx="2773597" cy="93665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une grenade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410466" y="4170716"/>
            <a:ext cx="3292015" cy="838376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soigneusement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835064" y="4784200"/>
            <a:ext cx="2260936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raconter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218798" y="4320131"/>
            <a:ext cx="3535129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un fleuve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7494423" y="5757830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vraiment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492487" y="3407251"/>
            <a:ext cx="1769961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gros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sucre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4E9CDF7-19C4-462B-AA0F-FE8C2BAE7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2993112" y="2219585"/>
            <a:ext cx="34961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explication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791285" y="5767458"/>
            <a:ext cx="3432008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ingéniosité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537858" y="2344471"/>
            <a:ext cx="3496100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proprement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9108190" y="4448006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aggraver</a:t>
            </a:r>
          </a:p>
        </p:txBody>
      </p:sp>
    </p:spTree>
    <p:extLst>
      <p:ext uri="{BB962C8B-B14F-4D97-AF65-F5344CB8AC3E}">
        <p14:creationId xmlns:p14="http://schemas.microsoft.com/office/powerpoint/2010/main" val="2981256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41B47-2347-4737-A023-BFB42ABE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281953"/>
            <a:ext cx="10515600" cy="928010"/>
          </a:xfrm>
        </p:spPr>
        <p:txBody>
          <a:bodyPr>
            <a:no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Correction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B35EA7A-75B5-4302-882C-1118997BF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9CA42CB-41CB-4137-B502-C2B34A49962D}"/>
              </a:ext>
            </a:extLst>
          </p:cNvPr>
          <p:cNvSpPr txBox="1"/>
          <p:nvPr/>
        </p:nvSpPr>
        <p:spPr>
          <a:xfrm>
            <a:off x="1002212" y="1659288"/>
            <a:ext cx="8345468" cy="36556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fr-FR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Remplace les parenthèses par les signes de ponctuation : « » : et —</a:t>
            </a:r>
            <a:endParaRPr lang="fr-FR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fr-FR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Ben répliqua …</a:t>
            </a:r>
            <a:endParaRPr lang="fr-FR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1000"/>
              </a:spcAft>
              <a:tabLst>
                <a:tab pos="771525" algn="l"/>
              </a:tabLst>
            </a:pPr>
            <a:r>
              <a:rPr lang="fr-FR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Oh ! sois tranquille. Je ferai attention. Laisse-moi essayer.</a:t>
            </a:r>
            <a:endParaRPr lang="fr-FR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1000"/>
              </a:spcAft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vais te donner la moitié de ma pomme.</a:t>
            </a:r>
            <a:endParaRPr lang="fr-FR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1000"/>
              </a:spcAft>
              <a:tabLst>
                <a:tab pos="771525" algn="l"/>
              </a:tabLst>
            </a:pPr>
            <a:r>
              <a:rPr lang="fr-FR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Allons… Eh bien, non, Ben. Je ne suis pas tranquille…</a:t>
            </a:r>
            <a:endParaRPr lang="fr-FR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fr-FR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 </a:t>
            </a: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te donnerai toute ma pomme ! </a:t>
            </a:r>
            <a:r>
              <a:rPr lang="fr-FR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  <a:endParaRPr lang="fr-FR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9EC08AB3-D336-4921-B8D4-F4FDFF4B091E}"/>
              </a:ext>
            </a:extLst>
          </p:cNvPr>
          <p:cNvSpPr txBox="1"/>
          <p:nvPr/>
        </p:nvSpPr>
        <p:spPr>
          <a:xfrm>
            <a:off x="1092894" y="2750123"/>
            <a:ext cx="6547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 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4BECAB11-9163-4773-998D-72A7A2E131F6}"/>
              </a:ext>
            </a:extLst>
          </p:cNvPr>
          <p:cNvSpPr txBox="1"/>
          <p:nvPr/>
        </p:nvSpPr>
        <p:spPr>
          <a:xfrm>
            <a:off x="2576186" y="2157224"/>
            <a:ext cx="6547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6D0A39A2-546C-4D50-95B4-ED752CC1788F}"/>
              </a:ext>
            </a:extLst>
          </p:cNvPr>
          <p:cNvSpPr txBox="1"/>
          <p:nvPr/>
        </p:nvSpPr>
        <p:spPr>
          <a:xfrm>
            <a:off x="1092894" y="4071790"/>
            <a:ext cx="6547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A10DCE23-55F6-4614-8B8A-2351A7843003}"/>
              </a:ext>
            </a:extLst>
          </p:cNvPr>
          <p:cNvSpPr txBox="1"/>
          <p:nvPr/>
        </p:nvSpPr>
        <p:spPr>
          <a:xfrm>
            <a:off x="1092894" y="4751947"/>
            <a:ext cx="6547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DC9DC747-A517-4AAC-90A7-5CA2A7A26346}"/>
              </a:ext>
            </a:extLst>
          </p:cNvPr>
          <p:cNvSpPr txBox="1"/>
          <p:nvPr/>
        </p:nvSpPr>
        <p:spPr>
          <a:xfrm>
            <a:off x="5912285" y="4751947"/>
            <a:ext cx="6547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chemeClr val="accent6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r>
              <a:rPr lang="fr-FR" sz="2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 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9" name="Encre 18">
                <a:extLst>
                  <a:ext uri="{FF2B5EF4-FFF2-40B4-BE49-F238E27FC236}">
                    <a16:creationId xmlns:a16="http://schemas.microsoft.com/office/drawing/2014/main" id="{C98B62F9-4492-4547-AD4B-C109CE973513}"/>
                  </a:ext>
                </a:extLst>
              </p14:cNvPr>
              <p14:cNvContentPartPr/>
              <p14:nvPr/>
            </p14:nvContentPartPr>
            <p14:xfrm>
              <a:off x="1465087" y="2998918"/>
              <a:ext cx="7679880" cy="83880"/>
            </p14:xfrm>
          </p:contentPart>
        </mc:Choice>
        <mc:Fallback xmlns="">
          <p:pic>
            <p:nvPicPr>
              <p:cNvPr id="19" name="Encre 18">
                <a:extLst>
                  <a:ext uri="{FF2B5EF4-FFF2-40B4-BE49-F238E27FC236}">
                    <a16:creationId xmlns:a16="http://schemas.microsoft.com/office/drawing/2014/main" id="{C98B62F9-4492-4547-AD4B-C109CE973513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393447" y="2854918"/>
                <a:ext cx="7823520" cy="371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20" name="Encre 19">
                <a:extLst>
                  <a:ext uri="{FF2B5EF4-FFF2-40B4-BE49-F238E27FC236}">
                    <a16:creationId xmlns:a16="http://schemas.microsoft.com/office/drawing/2014/main" id="{67B76CED-278A-47EC-B5D7-579EB83755EF}"/>
                  </a:ext>
                </a:extLst>
              </p14:cNvPr>
              <p14:cNvContentPartPr/>
              <p14:nvPr/>
            </p14:nvContentPartPr>
            <p14:xfrm>
              <a:off x="1114807" y="3747358"/>
              <a:ext cx="5605920" cy="92880"/>
            </p14:xfrm>
          </p:contentPart>
        </mc:Choice>
        <mc:Fallback xmlns="">
          <p:pic>
            <p:nvPicPr>
              <p:cNvPr id="20" name="Encre 19">
                <a:extLst>
                  <a:ext uri="{FF2B5EF4-FFF2-40B4-BE49-F238E27FC236}">
                    <a16:creationId xmlns:a16="http://schemas.microsoft.com/office/drawing/2014/main" id="{67B76CED-278A-47EC-B5D7-579EB83755EF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42807" y="3603358"/>
                <a:ext cx="5749560" cy="380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21" name="Encre 20">
                <a:extLst>
                  <a:ext uri="{FF2B5EF4-FFF2-40B4-BE49-F238E27FC236}">
                    <a16:creationId xmlns:a16="http://schemas.microsoft.com/office/drawing/2014/main" id="{FDBC3B4B-A0E0-46C6-BCCC-E0FD0BE5068E}"/>
                  </a:ext>
                </a:extLst>
              </p14:cNvPr>
              <p14:cNvContentPartPr/>
              <p14:nvPr/>
            </p14:nvContentPartPr>
            <p14:xfrm>
              <a:off x="1521607" y="5015638"/>
              <a:ext cx="4332600" cy="82080"/>
            </p14:xfrm>
          </p:contentPart>
        </mc:Choice>
        <mc:Fallback xmlns="">
          <p:pic>
            <p:nvPicPr>
              <p:cNvPr id="21" name="Encre 20">
                <a:extLst>
                  <a:ext uri="{FF2B5EF4-FFF2-40B4-BE49-F238E27FC236}">
                    <a16:creationId xmlns:a16="http://schemas.microsoft.com/office/drawing/2014/main" id="{FDBC3B4B-A0E0-46C6-BCCC-E0FD0BE5068E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449607" y="4871998"/>
                <a:ext cx="4476240" cy="369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22" name="Encre 21">
                <a:extLst>
                  <a:ext uri="{FF2B5EF4-FFF2-40B4-BE49-F238E27FC236}">
                    <a16:creationId xmlns:a16="http://schemas.microsoft.com/office/drawing/2014/main" id="{35BFD9E5-FA09-434F-8B99-76EB6EB3C26B}"/>
                  </a:ext>
                </a:extLst>
              </p14:cNvPr>
              <p14:cNvContentPartPr/>
              <p14:nvPr/>
            </p14:nvContentPartPr>
            <p14:xfrm>
              <a:off x="1408927" y="4338838"/>
              <a:ext cx="7228080" cy="109080"/>
            </p14:xfrm>
          </p:contentPart>
        </mc:Choice>
        <mc:Fallback xmlns="">
          <p:pic>
            <p:nvPicPr>
              <p:cNvPr id="22" name="Encre 21">
                <a:extLst>
                  <a:ext uri="{FF2B5EF4-FFF2-40B4-BE49-F238E27FC236}">
                    <a16:creationId xmlns:a16="http://schemas.microsoft.com/office/drawing/2014/main" id="{35BFD9E5-FA09-434F-8B99-76EB6EB3C26B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336927" y="4194838"/>
                <a:ext cx="7371720" cy="396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23" name="Encre 22">
                <a:extLst>
                  <a:ext uri="{FF2B5EF4-FFF2-40B4-BE49-F238E27FC236}">
                    <a16:creationId xmlns:a16="http://schemas.microsoft.com/office/drawing/2014/main" id="{69C451B9-16F3-48F0-AE6E-773C10D78ECA}"/>
                  </a:ext>
                </a:extLst>
              </p14:cNvPr>
              <p14:cNvContentPartPr/>
              <p14:nvPr/>
            </p14:nvContentPartPr>
            <p14:xfrm>
              <a:off x="1102207" y="2436598"/>
              <a:ext cx="1565280" cy="119520"/>
            </p14:xfrm>
          </p:contentPart>
        </mc:Choice>
        <mc:Fallback xmlns="">
          <p:pic>
            <p:nvPicPr>
              <p:cNvPr id="23" name="Encre 22">
                <a:extLst>
                  <a:ext uri="{FF2B5EF4-FFF2-40B4-BE49-F238E27FC236}">
                    <a16:creationId xmlns:a16="http://schemas.microsoft.com/office/drawing/2014/main" id="{69C451B9-16F3-48F0-AE6E-773C10D78ECA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030207" y="2292958"/>
                <a:ext cx="1708920" cy="407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56122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E845107-6FAB-4EA9-8D1F-BECF0CB392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Aujourd’hui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FD68BAE-F07A-4138-8414-FE22A70A8D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Nous allons relire le texte 19.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Puis nous travaillerons sur les verbes du deuxième groupe au présent.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6CE25B9-860F-4DB9-9EAF-B3CB718A74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13989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tângulo de cantos arredondados 195">
            <a:extLst>
              <a:ext uri="{FF2B5EF4-FFF2-40B4-BE49-F238E27FC236}">
                <a16:creationId xmlns:a16="http://schemas.microsoft.com/office/drawing/2014/main" id="{20D67D63-E3C8-40B3-9E20-C91C85356951}"/>
              </a:ext>
            </a:extLst>
          </p:cNvPr>
          <p:cNvSpPr/>
          <p:nvPr/>
        </p:nvSpPr>
        <p:spPr>
          <a:xfrm>
            <a:off x="8670724" y="2757677"/>
            <a:ext cx="1718354" cy="1580885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9" name="Retângulo de cantos arredondados 195">
            <a:extLst>
              <a:ext uri="{FF2B5EF4-FFF2-40B4-BE49-F238E27FC236}">
                <a16:creationId xmlns:a16="http://schemas.microsoft.com/office/drawing/2014/main" id="{3DF897C6-7B91-4EC1-BD9F-BFB293F7D887}"/>
              </a:ext>
            </a:extLst>
          </p:cNvPr>
          <p:cNvSpPr/>
          <p:nvPr/>
        </p:nvSpPr>
        <p:spPr>
          <a:xfrm>
            <a:off x="8639183" y="4789738"/>
            <a:ext cx="1718354" cy="1513632"/>
          </a:xfrm>
          <a:prstGeom prst="roundRect">
            <a:avLst/>
          </a:prstGeom>
          <a:noFill/>
          <a:ln w="28575"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91D0BBA-B725-4CF1-BFC6-D513308BFE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795" y="98641"/>
            <a:ext cx="10515600" cy="735764"/>
          </a:xfrm>
        </p:spPr>
        <p:txBody>
          <a:bodyPr/>
          <a:lstStyle/>
          <a:p>
            <a:r>
              <a:rPr lang="fr-FR" dirty="0"/>
              <a:t>Les mots difficiles :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8046F456-1E1F-44CC-B3CC-ACF38E7A895A}"/>
              </a:ext>
            </a:extLst>
          </p:cNvPr>
          <p:cNvSpPr txBox="1"/>
          <p:nvPr/>
        </p:nvSpPr>
        <p:spPr>
          <a:xfrm>
            <a:off x="469688" y="1001386"/>
            <a:ext cx="90898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palissade :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nom féminin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00E4E579-C19B-4034-B273-0884992AD662}"/>
              </a:ext>
            </a:extLst>
          </p:cNvPr>
          <p:cNvSpPr txBox="1"/>
          <p:nvPr/>
        </p:nvSpPr>
        <p:spPr>
          <a:xfrm>
            <a:off x="437773" y="4690576"/>
            <a:ext cx="7668078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se raviser : verbe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928EEDA2-6B19-4859-9CA7-306DEFD29B4E}"/>
              </a:ext>
            </a:extLst>
          </p:cNvPr>
          <p:cNvSpPr txBox="1"/>
          <p:nvPr/>
        </p:nvSpPr>
        <p:spPr>
          <a:xfrm>
            <a:off x="414373" y="2787397"/>
            <a:ext cx="5727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badigeonner :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verbe</a:t>
            </a:r>
          </a:p>
        </p:txBody>
      </p:sp>
      <p:sp>
        <p:nvSpPr>
          <p:cNvPr id="17" name="Retângulo de cantos arredondados 195">
            <a:extLst>
              <a:ext uri="{FF2B5EF4-FFF2-40B4-BE49-F238E27FC236}">
                <a16:creationId xmlns:a16="http://schemas.microsoft.com/office/drawing/2014/main" id="{F5E9198F-C11C-4A88-AF32-4F9AC56E35FE}"/>
              </a:ext>
            </a:extLst>
          </p:cNvPr>
          <p:cNvSpPr/>
          <p:nvPr/>
        </p:nvSpPr>
        <p:spPr>
          <a:xfrm>
            <a:off x="8660901" y="340416"/>
            <a:ext cx="1718353" cy="1778471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8" name="CaixaDeTexto 109">
            <a:extLst>
              <a:ext uri="{FF2B5EF4-FFF2-40B4-BE49-F238E27FC236}">
                <a16:creationId xmlns:a16="http://schemas.microsoft.com/office/drawing/2014/main" id="{86E166C6-6A9E-4694-9262-3A825E379D4B}"/>
              </a:ext>
            </a:extLst>
          </p:cNvPr>
          <p:cNvSpPr txBox="1"/>
          <p:nvPr/>
        </p:nvSpPr>
        <p:spPr>
          <a:xfrm>
            <a:off x="8639183" y="441323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palissade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CaixaDeTexto 109">
            <a:extLst>
              <a:ext uri="{FF2B5EF4-FFF2-40B4-BE49-F238E27FC236}">
                <a16:creationId xmlns:a16="http://schemas.microsoft.com/office/drawing/2014/main" id="{CD3169C0-19D4-4C15-B3EF-85B2012C4C74}"/>
              </a:ext>
            </a:extLst>
          </p:cNvPr>
          <p:cNvSpPr txBox="1"/>
          <p:nvPr/>
        </p:nvSpPr>
        <p:spPr>
          <a:xfrm>
            <a:off x="8621432" y="2769184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badigeonner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B0CCEE4-4DD1-41BA-A01A-1C04840A90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7753" y="968833"/>
            <a:ext cx="268247" cy="45724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0D04621B-3F6A-4213-97E2-2A23ECFCA5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1682" y="2480820"/>
            <a:ext cx="268247" cy="45724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F1CE42D9-4EFB-475A-8139-A2413E1E1C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1682" y="4749814"/>
            <a:ext cx="268247" cy="457240"/>
          </a:xfrm>
          <a:prstGeom prst="rect">
            <a:avLst/>
          </a:prstGeom>
        </p:spPr>
      </p:pic>
      <p:sp>
        <p:nvSpPr>
          <p:cNvPr id="33" name="ZoneTexte 32">
            <a:extLst>
              <a:ext uri="{FF2B5EF4-FFF2-40B4-BE49-F238E27FC236}">
                <a16:creationId xmlns:a16="http://schemas.microsoft.com/office/drawing/2014/main" id="{47B80C9C-4174-4B02-B956-DC584B96CFC7}"/>
              </a:ext>
            </a:extLst>
          </p:cNvPr>
          <p:cNvSpPr txBox="1"/>
          <p:nvPr/>
        </p:nvSpPr>
        <p:spPr>
          <a:xfrm>
            <a:off x="453995" y="1624897"/>
            <a:ext cx="709514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Clôture faite d'une rangée serrée de perches ou de planches.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BDB56F65-7B86-4681-A890-3F654E943E0D}"/>
              </a:ext>
            </a:extLst>
          </p:cNvPr>
          <p:cNvSpPr txBox="1"/>
          <p:nvPr/>
        </p:nvSpPr>
        <p:spPr>
          <a:xfrm>
            <a:off x="469688" y="3450921"/>
            <a:ext cx="7832542" cy="113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Revêtir une surface d'une couche de badigeon, de vernis, de chaux…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2987D6B0-3EA6-4184-AEDE-BC7D008CC2E5}"/>
              </a:ext>
            </a:extLst>
          </p:cNvPr>
          <p:cNvSpPr txBox="1"/>
          <p:nvPr/>
        </p:nvSpPr>
        <p:spPr>
          <a:xfrm>
            <a:off x="436204" y="5399247"/>
            <a:ext cx="7459139" cy="577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Changer d'avis, revenir sur sa décision.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EECD67C-A606-4093-A6B4-6664B42ADE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6" name="Encre 25">
                <a:extLst>
                  <a:ext uri="{FF2B5EF4-FFF2-40B4-BE49-F238E27FC236}">
                    <a16:creationId xmlns:a16="http://schemas.microsoft.com/office/drawing/2014/main" id="{8DC45B72-7871-46C9-BE5C-4032BFD7DAB1}"/>
                  </a:ext>
                </a:extLst>
              </p14:cNvPr>
              <p14:cNvContentPartPr/>
              <p14:nvPr/>
            </p14:nvContentPartPr>
            <p14:xfrm>
              <a:off x="7752140" y="5077080"/>
              <a:ext cx="208080" cy="440640"/>
            </p14:xfrm>
          </p:contentPart>
        </mc:Choice>
        <mc:Fallback xmlns="">
          <p:pic>
            <p:nvPicPr>
              <p:cNvPr id="26" name="Encre 25">
                <a:extLst>
                  <a:ext uri="{FF2B5EF4-FFF2-40B4-BE49-F238E27FC236}">
                    <a16:creationId xmlns:a16="http://schemas.microsoft.com/office/drawing/2014/main" id="{8DC45B72-7871-46C9-BE5C-4032BFD7DAB1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689500" y="5014440"/>
                <a:ext cx="333720" cy="566280"/>
              </a:xfrm>
              <a:prstGeom prst="rect">
                <a:avLst/>
              </a:prstGeom>
            </p:spPr>
          </p:pic>
        </mc:Fallback>
      </mc:AlternateContent>
      <p:sp>
        <p:nvSpPr>
          <p:cNvPr id="20" name="CaixaDeTexto 109">
            <a:extLst>
              <a:ext uri="{FF2B5EF4-FFF2-40B4-BE49-F238E27FC236}">
                <a16:creationId xmlns:a16="http://schemas.microsoft.com/office/drawing/2014/main" id="{8FD119FD-2B6D-405B-B044-6B4DC7A3EF40}"/>
              </a:ext>
            </a:extLst>
          </p:cNvPr>
          <p:cNvSpPr txBox="1"/>
          <p:nvPr/>
        </p:nvSpPr>
        <p:spPr>
          <a:xfrm>
            <a:off x="8581964" y="4883197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se raviser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6211C25-AAF1-4EC2-B593-66D30060070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862485" y="933303"/>
            <a:ext cx="1394122" cy="1108148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FB704019-6040-4B50-9585-8F1BFBA4810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822796" y="3070989"/>
            <a:ext cx="1315624" cy="1315624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BC521782-9C21-4A2A-81D8-82D66F6A19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3478" y="5353628"/>
            <a:ext cx="874260" cy="874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916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9" grpId="0" animBg="1"/>
      <p:bldP spid="2" grpId="0"/>
      <p:bldP spid="11" grpId="0"/>
      <p:bldP spid="13" grpId="0"/>
      <p:bldP spid="14" grpId="0"/>
      <p:bldP spid="17" grpId="0" animBg="1"/>
      <p:bldP spid="18" grpId="0"/>
      <p:bldP spid="22" grpId="0"/>
      <p:bldP spid="33" grpId="0"/>
      <p:bldP spid="35" grpId="0"/>
      <p:bldP spid="37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E92D30C-74E9-485F-98AC-0CC31D5570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3032" y="1196316"/>
            <a:ext cx="11771954" cy="5166384"/>
          </a:xfrm>
        </p:spPr>
        <p:txBody>
          <a:bodyPr>
            <a:noAutofit/>
          </a:bodyPr>
          <a:lstStyle/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fr-FR" sz="3000" i="1" dirty="0">
                <a:latin typeface="Arial" panose="020B0604020202020204" pitchFamily="34" charset="0"/>
                <a:cs typeface="Arial" panose="020B0604020202020204" pitchFamily="34" charset="0"/>
              </a:rPr>
              <a:t>Pour punir Tom, sa tante Polly l’a chargé de repeindre une palissade.</a:t>
            </a:r>
          </a:p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fr-FR" sz="3000" i="1" dirty="0">
                <a:latin typeface="Arial" panose="020B0604020202020204" pitchFamily="34" charset="0"/>
                <a:cs typeface="Arial" panose="020B0604020202020204" pitchFamily="34" charset="0"/>
              </a:rPr>
              <a:t>Le garçon cherche un moyen d’échapper à cette corvée.</a:t>
            </a:r>
          </a:p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fr-FR" sz="3000" i="1" dirty="0">
                <a:latin typeface="Arial" panose="020B0604020202020204" pitchFamily="34" charset="0"/>
                <a:cs typeface="Arial" panose="020B0604020202020204" pitchFamily="34" charset="0"/>
              </a:rPr>
              <a:t>Ben, un autre garçon, s’approche de lui une pomme dans la bouche.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474EB79-D1CE-4AAB-B62C-3219870357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30468" y="348634"/>
            <a:ext cx="566977" cy="951058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7BE1F04B-0A9C-4A68-888E-664E1D07D0C1}"/>
              </a:ext>
            </a:extLst>
          </p:cNvPr>
          <p:cNvSpPr txBox="1"/>
          <p:nvPr/>
        </p:nvSpPr>
        <p:spPr>
          <a:xfrm>
            <a:off x="650252" y="495300"/>
            <a:ext cx="52936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Le texte : Tom, extrait chapitre 1</a:t>
            </a:r>
          </a:p>
        </p:txBody>
      </p:sp>
    </p:spTree>
    <p:extLst>
      <p:ext uri="{BB962C8B-B14F-4D97-AF65-F5344CB8AC3E}">
        <p14:creationId xmlns:p14="http://schemas.microsoft.com/office/powerpoint/2010/main" val="710773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7F939A-BD7B-4133-8DEB-22704B1AE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8500" y="700087"/>
            <a:ext cx="10795000" cy="5457825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– Eh… Je vais me baigner. T’as pas envie de venir ? Évidemment, tu aimes mieux travailler.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– Que veux-tu dire par travailler ?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– Mais je parle de ce que tu fais en ce moment.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– Oui, fit Tom en se remettant à badigeonner, on peut appeler ça du travail si l’on veut. En tout cas, je sais que ce truc-là me va tout à fait.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4167201-1BB5-44BE-AC8A-5907331E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168500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7F939A-BD7B-4133-8DEB-22704B1AE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8500" y="700087"/>
            <a:ext cx="10795000" cy="5457825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– Allons, allons, ne viens pas me raconter que tu aimes ça.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– Je ne vois vraiment pas pourquoi je n’aimerais pas ça. On n’a pas tous les jours l’occasion de passer une palissade au lait de chaux, à notre âge. »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Cette explication présentait la chose sous un jour nouveau. 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Ben cessa de grignoter sa pomme.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4167201-1BB5-44BE-AC8A-5907331E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2658935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13416</TotalTime>
  <Words>1492</Words>
  <Application>Microsoft Office PowerPoint</Application>
  <PresentationFormat>Grand écran</PresentationFormat>
  <Paragraphs>313</Paragraphs>
  <Slides>37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15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37</vt:i4>
      </vt:variant>
    </vt:vector>
  </HeadingPairs>
  <TitlesOfParts>
    <vt:vector size="53" baseType="lpstr">
      <vt:lpstr>Arial Unicode MS</vt:lpstr>
      <vt:lpstr>Agency FB</vt:lpstr>
      <vt:lpstr>Arial</vt:lpstr>
      <vt:lpstr>AvenirNext LT Pro Regular</vt:lpstr>
      <vt:lpstr>Bahnschrift</vt:lpstr>
      <vt:lpstr>Bahnschrift Condensed</vt:lpstr>
      <vt:lpstr>Bahnschrift SemiLight</vt:lpstr>
      <vt:lpstr>Baskerville Old Face</vt:lpstr>
      <vt:lpstr>Bauhaus 93</vt:lpstr>
      <vt:lpstr>Blackadder ITC</vt:lpstr>
      <vt:lpstr>Calibri</vt:lpstr>
      <vt:lpstr>Calibri Light</vt:lpstr>
      <vt:lpstr>Caveat</vt:lpstr>
      <vt:lpstr>Comic Sans MS</vt:lpstr>
      <vt:lpstr>CrayonL</vt:lpstr>
      <vt:lpstr>Thème Office</vt:lpstr>
      <vt:lpstr>date </vt:lpstr>
      <vt:lpstr>Rappel</vt:lpstr>
      <vt:lpstr>Rappel</vt:lpstr>
      <vt:lpstr>Correction</vt:lpstr>
      <vt:lpstr>Aujourd’hui</vt:lpstr>
      <vt:lpstr>Les mots difficiles :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On se pose des questions :</vt:lpstr>
      <vt:lpstr>Les personnages?</vt:lpstr>
      <vt:lpstr>J’ai bien compris :</vt:lpstr>
      <vt:lpstr>Lecture entrainement.</vt:lpstr>
      <vt:lpstr>Les mots invariables de la semaine : </vt:lpstr>
      <vt:lpstr>Lecture rapide : chacun son tour</vt:lpstr>
      <vt:lpstr>Présentation PowerPoint</vt:lpstr>
      <vt:lpstr>Présentation PowerPoint</vt:lpstr>
      <vt:lpstr>Présentation PowerPoint</vt:lpstr>
      <vt:lpstr>Rappel :  la conjugaison des verbes du 1er groupe</vt:lpstr>
      <vt:lpstr>Nous avions aussi révisé la conjugaison des auxiliaires au présent</vt:lpstr>
      <vt:lpstr>aller</vt:lpstr>
      <vt:lpstr>Aujourd’hui nous allons continuer ce travail  avec les verbes du deuxième groupe :</vt:lpstr>
      <vt:lpstr>Correction</vt:lpstr>
      <vt:lpstr>Présentation PowerPoint</vt:lpstr>
      <vt:lpstr>Présentation PowerPoint</vt:lpstr>
      <vt:lpstr>Exemple : blanchir</vt:lpstr>
      <vt:lpstr>Exercices </vt:lpstr>
      <vt:lpstr>Présentation PowerPoint</vt:lpstr>
      <vt:lpstr>Présentation PowerPoint</vt:lpstr>
      <vt:lpstr>Bilan : </vt:lpstr>
      <vt:lpstr>La prochaine fois</vt:lpstr>
      <vt:lpstr>Devoirs : </vt:lpstr>
      <vt:lpstr>Lecture mots rapide : chacun son tour</vt:lpstr>
      <vt:lpstr>Lecture mots rapide : chacun son tour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date</dc:title>
  <dc:creator>aline ledoux</dc:creator>
  <cp:lastModifiedBy>aline ledoux</cp:lastModifiedBy>
  <cp:revision>136</cp:revision>
  <dcterms:created xsi:type="dcterms:W3CDTF">2021-07-07T15:19:39Z</dcterms:created>
  <dcterms:modified xsi:type="dcterms:W3CDTF">2022-01-05T10:41:54Z</dcterms:modified>
</cp:coreProperties>
</file>