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3" r:id="rId2"/>
    <p:sldId id="257" r:id="rId3"/>
    <p:sldId id="613" r:id="rId4"/>
    <p:sldId id="523" r:id="rId5"/>
    <p:sldId id="267" r:id="rId6"/>
    <p:sldId id="521" r:id="rId7"/>
    <p:sldId id="617" r:id="rId8"/>
    <p:sldId id="618" r:id="rId9"/>
    <p:sldId id="619" r:id="rId10"/>
    <p:sldId id="621" r:id="rId11"/>
    <p:sldId id="495" r:id="rId12"/>
    <p:sldId id="268" r:id="rId13"/>
    <p:sldId id="525" r:id="rId14"/>
    <p:sldId id="367" r:id="rId15"/>
    <p:sldId id="368" r:id="rId16"/>
    <p:sldId id="510" r:id="rId17"/>
    <p:sldId id="388" r:id="rId18"/>
    <p:sldId id="389" r:id="rId19"/>
    <p:sldId id="512" r:id="rId20"/>
    <p:sldId id="633" r:id="rId21"/>
    <p:sldId id="623" r:id="rId22"/>
    <p:sldId id="625" r:id="rId23"/>
    <p:sldId id="626" r:id="rId24"/>
    <p:sldId id="624" r:id="rId25"/>
    <p:sldId id="627" r:id="rId26"/>
    <p:sldId id="468" r:id="rId27"/>
    <p:sldId id="427" r:id="rId28"/>
    <p:sldId id="634" r:id="rId29"/>
    <p:sldId id="635" r:id="rId30"/>
    <p:sldId id="628" r:id="rId31"/>
    <p:sldId id="636" r:id="rId32"/>
    <p:sldId id="608" r:id="rId33"/>
    <p:sldId id="609" r:id="rId34"/>
    <p:sldId id="610" r:id="rId35"/>
    <p:sldId id="611" r:id="rId36"/>
    <p:sldId id="612" r:id="rId3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1-16T05:53:46.363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338 784 24575,'-8'0'0,"0"0"0,-1 0 0,1 1 0,0 0 0,-1 0 0,1 1 0,0 0 0,0 1 0,0-1 0,1 2 0,-1-1 0,1 1 0,-1 0 0,1 1 0,1-1 0,-1 1 0,1 1 0,-1-1 0,1 1 0,1 0 0,-1 1 0,1-1 0,1 1 0,-1 0 0,1 1 0,0-1 0,0 0 0,1 1 0,0 0 0,1 0 0,0 0 0,0 0 0,-1 11 0,3-15 0,0 1 0,0-1 0,0 1 0,1-1 0,0 0 0,0 1 0,0-1 0,0 0 0,1 0 0,-1 0 0,1 0 0,0 0 0,1 0 0,-1-1 0,1 1 0,-1 0 0,1-1 0,0 0 0,0 0 0,0 0 0,1 0 0,-1 0 0,1-1 0,0 1 0,5 2 0,-1-1 0,1 1 0,-1-1 0,1 0 0,0-1 0,0 0 0,1-1 0,-1 0 0,0 0 0,1-1 0,18 1 0,-20-3 0,0 1 0,1-1 0,-1-1 0,0 1 0,1-2 0,-1 1 0,0-1 0,-1 0 0,1 0 0,0-1 0,-1 0 0,0-1 0,0 1 0,0-2 0,0 1 0,-1-1 0,0 1 0,0-2 0,-1 1 0,0-1 0,0 1 0,0-2 0,-1 1 0,0 0 0,0-1 0,-1 0 0,0 1 0,0-2 0,2-12 0,10-22 0,-11 33 0,0 0 0,0-1 0,-1 1 0,0-1 0,-1 0 0,0 0 0,-1 0 0,0-13 0,-16 65 0,15-40 0,-10 46 0,-17 46 0,21-78 0,0 1 0,-1-1 0,-1 0 0,-1-1 0,0 0 0,-18 22 0,9-17 0,0-1 0,-1 0 0,-30 21 0,40-33 0,1 0 0,-1-1 0,0 0 0,0 0 0,-1-1 0,0 0 0,1-1 0,-1 0 0,0-1 0,0 0 0,-13 1 0,20-3 0,0 0 0,1 0 0,-1-1 0,0 0 0,1 1 0,-1-1 0,1 0 0,-1 0 0,1 0 0,-1-1 0,1 1 0,0 0 0,-1-1 0,1 0 0,0 1 0,0-1 0,0 0 0,1 0 0,-1 0 0,0 0 0,1-1 0,-1 1 0,1 0 0,0-1 0,0 1 0,0-1 0,-2-4 0,-1-8 0,0-1 0,0 0 0,-1-26 0,2 20 0,-9-58 0,-13-150 0,24 202 0,2 0 0,1-1 0,1 1 0,1 0 0,2 0 0,11-33 0,-9 35 0,-1 0 0,-1 0 0,-2-1 0,0 0 0,-2 0 0,-1 0 0,-1 0 0,-1 0 0,-2 0 0,-1 0 0,0 0 0,-2 1 0,-14-40 0,11 51 0,-1 0 0,0 1 0,-1 0 0,-1 0 0,0 1 0,-17-14 0,45 44 0,0 0 0,-1 1 0,-1 1 0,-1 0 0,0 1 0,-2 1 0,12 26 0,33 55 0,-45-84 0,-7-11 0,0 0 0,1-1 0,-1 1 0,1-1 0,0 0 0,11 9 0,-14-14 0,-1 0 0,1 0 0,0-1 0,-1 1 0,1 0 0,0-1 0,-1 1 0,1-1 0,0 0 0,-1 0 0,1 0 0,0 1 0,0-2 0,0 1 0,-1 0 0,1 0 0,0 0 0,-1-1 0,1 1 0,0-1 0,-1 0 0,1 1 0,0-1 0,-1 0 0,1 0 0,-1 0 0,0 0 0,1 0 0,-1 0 0,0 0 0,1-1 0,-1 1 0,0 0 0,0-1 0,0 1 0,1-2 0,14-19 0,0 0 0,20-40 0,-24 40 0,0 1 0,2 0 0,22-26 0,-36 46 0,1 0 0,0 0 0,-1 0 0,1 0 0,0 0 0,0 0 0,0 0 0,0 0 0,0 0 0,0 1 0,0-1 0,0 0 0,0 1 0,0-1 0,0 1 0,0-1 0,1 1 0,-1 0 0,0-1 0,0 1 0,0 0 0,1 0 0,-1 0 0,0 0 0,0 0 0,1 0 0,-1 0 0,2 0 0,-2 2 0,0-1 0,1 0 0,-1 1 0,0-1 0,0 0 0,0 1 0,0 0 0,0-1 0,0 1 0,0-1 0,-1 1 0,1 0 0,-1 0 0,1-1 0,-1 1 0,1 2 0,1 11 0,-1-1 0,0 0 0,-1 22 0,-5-8 0,0 0 0,-2 0 0,-1-1 0,-1 0 0,-1 0 0,-18 31 0,16-35 0,1 0 0,1 1 0,1 0 0,2 0 0,0 1 0,1 0 0,-3 46 0,9-62 0,1 0 0,0 1 0,0-1 0,1 0 0,1 0 0,0 0 0,0-1 0,0 1 0,1-1 0,0 1 0,8 9 0,7 10 0,44 45 0,-45-53 0,0 1 0,-1 0 0,16 29 0,-28-41 0,0 0 0,-1 0 0,0 0 0,-1 0 0,0 1 0,0 0 0,-1 0 0,0-1 0,-1 1 0,0 0 0,-1 0 0,0 0 0,-1 0 0,0 0 0,0 0 0,-5 17 0,0-15-1365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E99EA-305B-48C2-955C-4F15BACAD934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9147-9167-4762-8B25-8CC1FD94860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C7200-28AF-48C1-96F2-1AD46BFB81FB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7A15E-83BA-4D6F-B29C-0E79A0C8A668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0CD3-276E-48A2-BEB0-077524E44A51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F9634-5EA8-4788-8981-926CBB6AF8D5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207D6-EFBC-4CCC-B53C-075F5959C58A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ACEC-7F2E-476A-9C7D-A42F3B8FA5DC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7711E-4B0B-4AF2-9127-0B3DC78E6C9D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A95CA-AC3F-45C0-BD4B-169FF353C437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03ACE-2CFE-446B-A2C7-9E2D739D6B59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0EF23-4F1E-4754-948C-BC3E5C202ADE}" type="datetime1">
              <a:rPr lang="fr-FR" smtClean="0"/>
              <a:t>05/01/2022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12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5.png"/><Relationship Id="rId10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19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sens des affaires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C02A06CB-ABD8-42F5-B39B-61156DEE7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8"/>
            <a:ext cx="10795000" cy="4385480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faut que ce soit fait très soigneusement. Je suis sûr qu’il n’y a pas un type sur mille, ou même sur deux mille, capable de mener à bien ce travail.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36B9551-FB8E-4D0B-8813-FAB1C07053DA}"/>
              </a:ext>
            </a:extLst>
          </p:cNvPr>
          <p:cNvSpPr txBox="1"/>
          <p:nvPr/>
        </p:nvSpPr>
        <p:spPr>
          <a:xfrm>
            <a:off x="5234314" y="4790008"/>
            <a:ext cx="6097044" cy="1499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D’après Mark Twain, 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Aventures de Tom Sawyer [1879]</a:t>
            </a:r>
          </a:p>
          <a:p>
            <a:pPr algn="r">
              <a:lnSpc>
                <a:spcPct val="150000"/>
              </a:lnSpc>
              <a:spcAft>
                <a:spcPts val="800"/>
              </a:spcAft>
            </a:pP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Chapitre 2 -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92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se pose des questions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275C695-9796-4F1C-A2DF-612B889E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0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F4CCE56-746A-499A-9FFA-981053F6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171" y="277901"/>
            <a:ext cx="10515600" cy="1325563"/>
          </a:xfrm>
        </p:spPr>
        <p:txBody>
          <a:bodyPr/>
          <a:lstStyle/>
          <a:p>
            <a:r>
              <a:rPr lang="fr-FR" dirty="0"/>
              <a:t>Les personnages?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AD45F2C-584C-4810-906B-959117DB7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08" y="1501365"/>
            <a:ext cx="10515600" cy="779212"/>
          </a:xfrm>
        </p:spPr>
        <p:txBody>
          <a:bodyPr/>
          <a:lstStyle/>
          <a:p>
            <a:r>
              <a:rPr lang="fr-FR" dirty="0"/>
              <a:t>Qui sont les personnages?</a:t>
            </a: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1CB7B81-8A71-47D1-933C-C25E91A5A0A9}"/>
              </a:ext>
            </a:extLst>
          </p:cNvPr>
          <p:cNvSpPr txBox="1"/>
          <p:nvPr/>
        </p:nvSpPr>
        <p:spPr>
          <a:xfrm>
            <a:off x="499614" y="2329446"/>
            <a:ext cx="629575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en train de repeindre.</a:t>
            </a: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/>
          </a:p>
          <a:p>
            <a:endParaRPr lang="fr-FR" dirty="0"/>
          </a:p>
        </p:txBody>
      </p:sp>
      <p:sp>
        <p:nvSpPr>
          <p:cNvPr id="6" name="AutoShape 2" descr="Poséidon | Wiki Créer votre mythologie | Fandom">
            <a:extLst>
              <a:ext uri="{FF2B5EF4-FFF2-40B4-BE49-F238E27FC236}">
                <a16:creationId xmlns:a16="http://schemas.microsoft.com/office/drawing/2014/main" id="{9552C556-708C-46BD-9195-AC06F27B2F7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931962-D9FB-4269-93CB-214F68D89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535" y="592388"/>
            <a:ext cx="1798476" cy="1438781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50238F7C-3047-4967-B220-32C90FABE0CB}"/>
              </a:ext>
            </a:extLst>
          </p:cNvPr>
          <p:cNvSpPr txBox="1"/>
          <p:nvPr/>
        </p:nvSpPr>
        <p:spPr>
          <a:xfrm>
            <a:off x="568507" y="3325469"/>
            <a:ext cx="629575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en train de manger une pomme.</a:t>
            </a:r>
          </a:p>
          <a:p>
            <a:endParaRPr lang="fr-FR" sz="2800" dirty="0"/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54BF02E-BC00-4EB6-9306-A391CCE928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179" y="4218021"/>
            <a:ext cx="1321260" cy="132126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CA54F70-257F-4B48-8DEF-70880FB02D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260" y="1682194"/>
            <a:ext cx="23907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6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J’ai bien compris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est puni. Il doit repeindre la palissade.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une pomme à la main, vient narguer Tom.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- qui cherche à échapper à cette tâche - va convaincre Ben qu’il adore faire ce travail.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90166E9-ED37-44BD-AC09-997EDBD6A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9412" y="490918"/>
            <a:ext cx="1798476" cy="1469263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01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1A998C5-E0DF-452E-8C20-710072ED0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91508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28994A-8AE1-44D9-A39F-C66AF8B82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1765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674640" y="1843033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 (pas beaucoup)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peut-être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plutôt</a:t>
            </a:r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0516AD6-A48E-47CB-A0E7-BD4189FB5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16" y="2228315"/>
            <a:ext cx="3702584" cy="15409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C7C1BAF-0DAB-40BE-8BE6-1B5AB0376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D361BFD0-1C37-48F7-AFEC-6BA794D42D48}"/>
              </a:ext>
            </a:extLst>
          </p:cNvPr>
          <p:cNvSpPr txBox="1">
            <a:spLocks/>
          </p:cNvSpPr>
          <p:nvPr/>
        </p:nvSpPr>
        <p:spPr>
          <a:xfrm>
            <a:off x="399895" y="4428254"/>
            <a:ext cx="3206057" cy="1325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3A9B01E4-FA42-4141-8297-B80758326C1A}"/>
              </a:ext>
            </a:extLst>
          </p:cNvPr>
          <p:cNvSpPr txBox="1">
            <a:spLocks/>
          </p:cNvSpPr>
          <p:nvPr/>
        </p:nvSpPr>
        <p:spPr>
          <a:xfrm>
            <a:off x="4672349" y="2214406"/>
            <a:ext cx="2847301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098851FD-1224-4C28-AEBA-86854FDD4DE7}"/>
              </a:ext>
            </a:extLst>
          </p:cNvPr>
          <p:cNvSpPr txBox="1">
            <a:spLocks/>
          </p:cNvSpPr>
          <p:nvPr/>
        </p:nvSpPr>
        <p:spPr>
          <a:xfrm>
            <a:off x="3714108" y="4340237"/>
            <a:ext cx="3702584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F5B6D707-D28A-45F5-91E1-5B9EC0D401F9}"/>
              </a:ext>
            </a:extLst>
          </p:cNvPr>
          <p:cNvSpPr txBox="1">
            <a:spLocks/>
          </p:cNvSpPr>
          <p:nvPr/>
        </p:nvSpPr>
        <p:spPr>
          <a:xfrm>
            <a:off x="7573340" y="1978389"/>
            <a:ext cx="3702584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4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peut-être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5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C6334A38-19C1-44AE-AB4F-25309EE6C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Regardons les un par un pour les photographier dans notre tête.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5C7EC427-DB7C-4684-AEF8-1AA84FFED0F7}"/>
              </a:ext>
            </a:extLst>
          </p:cNvPr>
          <p:cNvSpPr txBox="1">
            <a:spLocks/>
          </p:cNvSpPr>
          <p:nvPr/>
        </p:nvSpPr>
        <p:spPr>
          <a:xfrm>
            <a:off x="7675705" y="4340237"/>
            <a:ext cx="3497855" cy="1269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6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plutôt</a:t>
            </a:r>
          </a:p>
        </p:txBody>
      </p:sp>
    </p:spTree>
    <p:extLst>
      <p:ext uri="{BB962C8B-B14F-4D97-AF65-F5344CB8AC3E}">
        <p14:creationId xmlns:p14="http://schemas.microsoft.com/office/powerpoint/2010/main" val="368669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6729" y="1522563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54788" y="1241880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plusieurs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06911" y="2737866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617067" y="2533615"/>
            <a:ext cx="2599674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962598" y="1569778"/>
            <a:ext cx="2699019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43144" y="3852797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596164" y="3965337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9107747" y="3795928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pas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5568399" y="5434682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personne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7" y="2586659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2721417" y="383742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longtemps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partout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10367" y="2882547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mais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353949" y="2524901"/>
            <a:ext cx="2469209" cy="9692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fois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76854" y="2021274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ici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600391" y="3916059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longtemps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7706" y="4166764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peut-être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621201" y="3044879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lorsque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là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partout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03864" y="5056963"/>
            <a:ext cx="229899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plutôt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parfois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0E0707C-FEE9-4533-AA01-FB7DDA4C1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35EA7A-75B5-4302-882C-1118997B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un nouvel extrait du livre Tom SAWYER,</a:t>
            </a:r>
            <a:r>
              <a:rPr lang="fr-FR" dirty="0"/>
              <a:t> </a:t>
            </a:r>
            <a:r>
              <a:rPr lang="fr-FR" i="1" dirty="0"/>
              <a:t>Le sens des affaires </a:t>
            </a:r>
            <a:endParaRPr lang="fr-FR" sz="3200" i="1" dirty="0"/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dialogue.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je vous les dicte.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5938822" y="1690688"/>
            <a:ext cx="3659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personne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 (pas beaucoup)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peut-être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plusieurs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plutôt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E3B45AA-E918-4EDF-85B0-75A0D10E445E}"/>
              </a:ext>
            </a:extLst>
          </p:cNvPr>
          <p:cNvSpPr txBox="1">
            <a:spLocks/>
          </p:cNvSpPr>
          <p:nvPr/>
        </p:nvSpPr>
        <p:spPr>
          <a:xfrm>
            <a:off x="1132189" y="2423470"/>
            <a:ext cx="28661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30144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70A10E-C16C-45F2-903A-F0AA7C19E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46467"/>
            <a:ext cx="10515600" cy="1325563"/>
          </a:xfrm>
        </p:spPr>
        <p:txBody>
          <a:bodyPr>
            <a:normAutofit/>
          </a:bodyPr>
          <a:lstStyle/>
          <a:p>
            <a:r>
              <a:rPr lang="fr-FR" dirty="0"/>
              <a:t>Le dialogue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1616619"/>
            <a:ext cx="11074400" cy="4787899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appelle « dialogue » le passage dans un texte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où des personnages discutent entre eux.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- Il y a plusieurs règles à respecter pour présenter ce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dialogue :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A18505-5219-4D80-B93A-8DF12A3080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63"/>
          <a:stretch/>
        </p:blipFill>
        <p:spPr>
          <a:xfrm>
            <a:off x="10021170" y="140331"/>
            <a:ext cx="1628226" cy="260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9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870559"/>
            <a:ext cx="11074400" cy="5533959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retourne à la ligne.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J’ouvre les guillemets [«] : le premier personnage va parler.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Lorsque le premier personnage a fini de parler, je retourne à la ligne.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mets un tiret [-] : le second personnage va parler.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retourne à la ligne lorsqu’il a fini de parler et je remets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tiret à chaque fois qu’un personnage parle.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Lorsque le dialogue est terminé, je ferme les guillemets : [»].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CA18505-5219-4D80-B93A-8DF12A3080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63"/>
          <a:stretch/>
        </p:blipFill>
        <p:spPr>
          <a:xfrm>
            <a:off x="10021170" y="140331"/>
            <a:ext cx="1628226" cy="260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9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AB5913C-0601-4C50-B6E0-2E6FF0D9F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271" y="870560"/>
            <a:ext cx="11074400" cy="50292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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L’auteur du dialogue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donner des précisions sur la façon de parler du personnage, sur le personnage lui-même.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appelle ces précisions : des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incises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 ou des 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didascalies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200" dirty="0"/>
              <a:t>Pour ne pas faire de répétitions dans un dialogue et donner plus de richesse au texte, on remplace le verbe dire par des synonymes :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309C698-DB6A-4B91-8850-31F795395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4384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7020197-2778-4B13-8D20-9BF91514C3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4570" y="695195"/>
            <a:ext cx="10959230" cy="5481768"/>
          </a:xfrm>
        </p:spPr>
        <p:txBody>
          <a:bodyPr>
            <a:normAutofit lnSpcReduction="10000"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si le personnage s'exprime à voix haute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crier – s’écrier – hurler – tempêter – ordonner –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si le personnage s'exprime à voix basse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murmurer – chuchoter – 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si le personnage donne un ordre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exiger– imposer– ordonner –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6227B99-1402-4CA8-9F89-4A2AE0DC3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366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DBC29B6-2EC2-45E3-9E0C-7EBD13EB42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3568"/>
            <a:ext cx="10515600" cy="592481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s'il fait une déclaration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affirmer – déclarer – constater – raconter – avouer –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s'il veut exprimer un sentiment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espérer – souhaiter – protester –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d’autres synonymes :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répondre – rétorquer – répliquer….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6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didascalies expliquent aussi les sentiments et les actions des personnages.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62B7B2-8DE8-45C1-963E-03511B6B9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117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906DB3-3603-4E80-A2AB-E96C78B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6710C3-A81F-40A3-8C15-E9CCFAADF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68526" cy="4351338"/>
          </a:xfrm>
        </p:spPr>
        <p:txBody>
          <a:bodyPr/>
          <a:lstStyle/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Vous allez avoir des exercices.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Avant de vous les distribuer, nous allons lire les consignes ensemble. </a:t>
            </a:r>
          </a:p>
          <a:p>
            <a:pPr marL="0" indent="0">
              <a:lnSpc>
                <a:spcPct val="160000"/>
              </a:lnSpc>
              <a:buNone/>
            </a:pP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54E0002-D414-41B8-9E48-0CECA3214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A27939-CD10-4ED3-A9AC-A4B5A1040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35076" y="542424"/>
            <a:ext cx="1579145" cy="157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76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19473C9A-3FC7-4085-A437-3E7D19BD8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155" y="682668"/>
            <a:ext cx="7341445" cy="321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7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2C1C07-6E89-46CB-8BF3-12B7CF159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725" y="1124096"/>
            <a:ext cx="7694182" cy="230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34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258B630-CC55-4654-8E9D-DCB7B1B0E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582" y="620038"/>
            <a:ext cx="8965930" cy="3066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59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relire le texte 19.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nous travaillerons sur le dialogue.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et, nous jouerons la scène.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62CA19-F1ED-4C4E-BBF4-44CF8DA64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Reprenons le texte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D6A69F-9A6B-413A-B9C5-C769EC969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51256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/>
              <a:t>Vous allez vous mettre par trois et vous entrainer à jouer la scène :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2A0515-FF13-4971-A28B-5F3B84716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 descr="Devinez la suite.... - Page 30">
            <a:extLst>
              <a:ext uri="{FF2B5EF4-FFF2-40B4-BE49-F238E27FC236}">
                <a16:creationId xmlns:a16="http://schemas.microsoft.com/office/drawing/2014/main" id="{4B28ED98-1227-4E03-936F-38C9393A51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99"/>
          <a:stretch/>
        </p:blipFill>
        <p:spPr bwMode="auto">
          <a:xfrm>
            <a:off x="4038600" y="3210535"/>
            <a:ext cx="1872736" cy="245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77FF86B-1611-46EF-AA28-A884D617A6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5489"/>
          <a:stretch/>
        </p:blipFill>
        <p:spPr>
          <a:xfrm>
            <a:off x="2095679" y="3210535"/>
            <a:ext cx="1489782" cy="2456901"/>
          </a:xfrm>
          <a:prstGeom prst="rect">
            <a:avLst/>
          </a:prstGeom>
        </p:spPr>
      </p:pic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F5142ED0-FC39-400B-A190-01D6659D0365}"/>
              </a:ext>
            </a:extLst>
          </p:cNvPr>
          <p:cNvSpPr txBox="1">
            <a:spLocks/>
          </p:cNvSpPr>
          <p:nvPr/>
        </p:nvSpPr>
        <p:spPr>
          <a:xfrm>
            <a:off x="2281645" y="5667266"/>
            <a:ext cx="1082457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Ben.</a:t>
            </a:r>
          </a:p>
          <a:p>
            <a:endParaRPr 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AB048A8-875F-442D-BD20-64C2B2E43A7C}"/>
              </a:ext>
            </a:extLst>
          </p:cNvPr>
          <p:cNvSpPr txBox="1">
            <a:spLocks/>
          </p:cNvSpPr>
          <p:nvPr/>
        </p:nvSpPr>
        <p:spPr>
          <a:xfrm>
            <a:off x="4380979" y="5723633"/>
            <a:ext cx="917532" cy="871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Tom.</a:t>
            </a:r>
          </a:p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50633FD-325D-4073-91F0-C62C537AC8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2517" b="10700"/>
          <a:stretch/>
        </p:blipFill>
        <p:spPr>
          <a:xfrm>
            <a:off x="7177122" y="3210535"/>
            <a:ext cx="1730453" cy="228990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242B34-D6B7-4C8A-8F6B-7A5FA578E9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1223" y="3842592"/>
            <a:ext cx="1761008" cy="1761008"/>
          </a:xfrm>
          <a:prstGeom prst="rect">
            <a:avLst/>
          </a:prstGeom>
        </p:spPr>
      </p:pic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70A6900A-5D3B-4713-91B7-407AF748AA28}"/>
              </a:ext>
            </a:extLst>
          </p:cNvPr>
          <p:cNvSpPr txBox="1">
            <a:spLocks/>
          </p:cNvSpPr>
          <p:nvPr/>
        </p:nvSpPr>
        <p:spPr>
          <a:xfrm>
            <a:off x="7699764" y="5753700"/>
            <a:ext cx="1592030" cy="87164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fr-FR" dirty="0"/>
              <a:t>le narrateur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818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  <p:bldP spid="9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F056FF8-8CF4-4CDA-922A-218475573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Vous jouez maintenant devant les autres.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25C6E7F8-679D-4825-90BE-60C7D3456D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1022" y="2282825"/>
            <a:ext cx="2721323" cy="272132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AD7D636-9EF4-45AE-BABE-40E1E2A73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37753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05E6D9-ABE4-4A5E-A8A1-EC01869A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en conjugaison.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3EB82D-8301-4D1D-A4BC-C94D5834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Recopier une fois le vocabulaire.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E9E74B0-A8A0-4461-802E-B0BDA1CC9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0742" y="978274"/>
            <a:ext cx="27015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aventure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270777" y="1141379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peindre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347921" y="2092354"/>
            <a:ext cx="2908300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badigeonner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002109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153400" y="837375"/>
            <a:ext cx="352327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Évidemment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10786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astuce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envier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008050" y="3103533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magnifique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228501" y="3246523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 bateau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1228721" y="4091385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les besognes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6213" y="5201768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l’occasion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28501" y="4350737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espiègle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7" y="5541283"/>
            <a:ext cx="437050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ses mouvements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dérober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découverte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balade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2088980" y="5743713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plaisir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travailler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554523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palissade</a:t>
            </a:r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draguer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565402" y="1566107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une seconde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ligoter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698268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trésor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grand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 lendemain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53762" y="298415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esclave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825279" y="3951985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gants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048529" y="3409427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une grenade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10466" y="4170716"/>
            <a:ext cx="3292015" cy="838376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soigneusement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35064" y="4784200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raconter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218798" y="4320131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un fleuve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57830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vraiment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92487" y="3407251"/>
            <a:ext cx="1769961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sucre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4E9CDF7-19C4-462B-AA0F-FE8C2BAE7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993112" y="2219585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explication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5" y="5767458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ingéniosité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37858" y="2344471"/>
            <a:ext cx="349610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proprement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9108190" y="4448006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aggraver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8670724" y="2757677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9" name="Retângulo de cantos arredondados 195">
            <a:extLst>
              <a:ext uri="{FF2B5EF4-FFF2-40B4-BE49-F238E27FC236}">
                <a16:creationId xmlns:a16="http://schemas.microsoft.com/office/drawing/2014/main" id="{3DF897C6-7B91-4EC1-BD9F-BFB293F7D887}"/>
              </a:ext>
            </a:extLst>
          </p:cNvPr>
          <p:cNvSpPr/>
          <p:nvPr/>
        </p:nvSpPr>
        <p:spPr>
          <a:xfrm>
            <a:off x="8639183" y="4789738"/>
            <a:ext cx="1718354" cy="1513632"/>
          </a:xfrm>
          <a:prstGeom prst="roundRect">
            <a:avLst/>
          </a:prstGeom>
          <a:noFill/>
          <a:ln w="28575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palissade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37773" y="4690576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 raviser : verbe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14373" y="2787397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badigeonner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verbe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39183" y="44132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palissade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8621432" y="2769184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badigeonner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2480820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1682" y="47498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53995" y="1624897"/>
            <a:ext cx="70951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Clôture faite d'une rangée serrée de perches ou de planches.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69688" y="3450921"/>
            <a:ext cx="7832542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Revêtir une surface d'une couche de badigeon, de vernis, de chaux…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36204" y="5399247"/>
            <a:ext cx="745913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Changer d'avis, revenir sur sa décision.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EECD67C-A606-4093-A6B4-6664B42A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14:cNvPr>
              <p14:cNvContentPartPr/>
              <p14:nvPr/>
            </p14:nvContentPartPr>
            <p14:xfrm>
              <a:off x="7752140" y="5077080"/>
              <a:ext cx="208080" cy="440640"/>
            </p14:xfrm>
          </p:contentPart>
        </mc:Choice>
        <mc:Fallback xmlns=""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8DC45B72-7871-46C9-BE5C-4032BFD7DAB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689500" y="5014440"/>
                <a:ext cx="333720" cy="566280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8581964" y="4883197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 raviser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211C25-AAF1-4EC2-B593-66D3006007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62485" y="933303"/>
            <a:ext cx="1394122" cy="110814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B704019-6040-4B50-9585-8F1BFBA481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22796" y="3070989"/>
            <a:ext cx="1315624" cy="1315624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BC521782-9C21-4A2A-81D8-82D66F6A1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478" y="5353628"/>
            <a:ext cx="874260" cy="874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032" y="1196316"/>
            <a:ext cx="11771954" cy="5166384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Pour punir Tom, sa tante Polly l’a chargé de repeindre une palissade.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Le garçon cherche un moyen d’échapper à cette corvée.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fr-FR" sz="3000" i="1" dirty="0">
                <a:latin typeface="Arial" panose="020B0604020202020204" pitchFamily="34" charset="0"/>
                <a:cs typeface="Arial" panose="020B0604020202020204" pitchFamily="34" charset="0"/>
              </a:rPr>
              <a:t>Ben, un autre garçon, s’approche de lui une pomme dans la bouche.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0468" y="348634"/>
            <a:ext cx="566977" cy="951058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BE1F04B-0A9C-4A68-888E-664E1D07D0C1}"/>
              </a:ext>
            </a:extLst>
          </p:cNvPr>
          <p:cNvSpPr txBox="1"/>
          <p:nvPr/>
        </p:nvSpPr>
        <p:spPr>
          <a:xfrm>
            <a:off x="650252" y="495300"/>
            <a:ext cx="52936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Le texte : Tom, extrait chapitre 1</a:t>
            </a:r>
          </a:p>
        </p:txBody>
      </p:sp>
    </p:spTree>
    <p:extLst>
      <p:ext uri="{BB962C8B-B14F-4D97-AF65-F5344CB8AC3E}">
        <p14:creationId xmlns:p14="http://schemas.microsoft.com/office/powerpoint/2010/main" val="710773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Eh… Je vais me baigner. T’as pas envie de venir ? Évidemment, tu aimes mieux travailler.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Que veux-tu dire par travailler ?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Mais je parle de ce que tu fais en ce moment.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Oui, fit Tom en se remettant à badigeonner, on peut appeler ça du travail si l’on veut. En tout cas, je sais que ce truc-là me va tout à fait.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6850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Allons, allons, ne viens pas me raconter que tu aimes ça.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– Je ne vois vraiment pas pourquoi je n’aimerais pas ça. On n’a pas tous les jours l’occasion de passer une palissade au lait de chaux, à notre âge.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Cette explication présentait la chose sous un jour nouveau. 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 cessa de grignoter sa pomme.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589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700087"/>
            <a:ext cx="10795000" cy="545782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Tom, maniant son pinceau avec beaucoup de désinvolture, reculait parfois pour juger de l’effet, ajoutait une touche de blanc par-ci, une autre par-là.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Ben, de plus en plus intéressé, suivait tous ses mouvements.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Dis donc, Tom, fit-il bientôt, laisse-moi badigeonner un peu. »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Tom réfléchit, parut accepter, puis se ravisa.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8321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7F939A-BD7B-4133-8DEB-22704B1AE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499" y="700087"/>
            <a:ext cx="11207489" cy="54578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« Non, non, Ben, tu ne ferais pas l’affaire. Tu comprends, tante Polly tient beaucoup à ce que sa palissade soit blanchie proprement, surtout de ce côté qui donne sur la rue. Si c’était du côté du jardin, ça aurait moins d’importance.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4167201-1BB5-44BE-AC8A-5907331E5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507713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12575</TotalTime>
  <Words>1302</Words>
  <Application>Microsoft Office PowerPoint</Application>
  <PresentationFormat>Grand écran</PresentationFormat>
  <Paragraphs>258</Paragraphs>
  <Slides>36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36</vt:i4>
      </vt:variant>
    </vt:vector>
  </HeadingPairs>
  <TitlesOfParts>
    <vt:vector size="52" baseType="lpstr">
      <vt:lpstr>Arial Unicode MS</vt:lpstr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Aujourd’hui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se pose des questions :</vt:lpstr>
      <vt:lpstr>Les personnages?</vt:lpstr>
      <vt:lpstr>J’ai bien compris :</vt:lpstr>
      <vt:lpstr>Lecture entrainement.</vt:lpstr>
      <vt:lpstr>Les scores :</vt:lpstr>
      <vt:lpstr>Les mots invariables de la semaine : </vt:lpstr>
      <vt:lpstr>Regardons les un par un pour les photographier dans notre tête.</vt:lpstr>
      <vt:lpstr>Lecture rapide : chacun son tour</vt:lpstr>
      <vt:lpstr>Présentation PowerPoint</vt:lpstr>
      <vt:lpstr>Avant de vous les distribuer, je vous les dicte. </vt:lpstr>
      <vt:lpstr>Le dialogue :</vt:lpstr>
      <vt:lpstr>Présentation PowerPoint</vt:lpstr>
      <vt:lpstr>Présentation PowerPoint</vt:lpstr>
      <vt:lpstr>Présentation PowerPoint</vt:lpstr>
      <vt:lpstr>Présentation PowerPoint</vt:lpstr>
      <vt:lpstr>Exercices </vt:lpstr>
      <vt:lpstr>Présentation PowerPoint</vt:lpstr>
      <vt:lpstr>Présentation PowerPoint</vt:lpstr>
      <vt:lpstr>Présentation PowerPoint</vt:lpstr>
      <vt:lpstr>Reprenons le texte :</vt:lpstr>
      <vt:lpstr>Vous jouez maintenant devant les autres.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aline ledoux</cp:lastModifiedBy>
  <cp:revision>130</cp:revision>
  <dcterms:created xsi:type="dcterms:W3CDTF">2021-07-07T15:19:39Z</dcterms:created>
  <dcterms:modified xsi:type="dcterms:W3CDTF">2022-01-05T10:37:35Z</dcterms:modified>
</cp:coreProperties>
</file>