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343" r:id="rId2"/>
    <p:sldId id="257" r:id="rId3"/>
    <p:sldId id="589" r:id="rId4"/>
    <p:sldId id="590" r:id="rId5"/>
    <p:sldId id="613" r:id="rId6"/>
    <p:sldId id="523" r:id="rId7"/>
    <p:sldId id="267" r:id="rId8"/>
    <p:sldId id="521" r:id="rId9"/>
    <p:sldId id="617" r:id="rId10"/>
    <p:sldId id="618" r:id="rId11"/>
    <p:sldId id="619" r:id="rId12"/>
    <p:sldId id="621" r:id="rId13"/>
    <p:sldId id="495" r:id="rId14"/>
    <p:sldId id="268" r:id="rId15"/>
    <p:sldId id="284" r:id="rId16"/>
    <p:sldId id="526" r:id="rId17"/>
    <p:sldId id="525" r:id="rId18"/>
    <p:sldId id="400" r:id="rId19"/>
    <p:sldId id="407" r:id="rId20"/>
    <p:sldId id="367" r:id="rId21"/>
    <p:sldId id="368" r:id="rId22"/>
    <p:sldId id="623" r:id="rId23"/>
    <p:sldId id="625" r:id="rId24"/>
    <p:sldId id="626" r:id="rId25"/>
    <p:sldId id="624" r:id="rId26"/>
    <p:sldId id="627" r:id="rId27"/>
    <p:sldId id="628" r:id="rId28"/>
    <p:sldId id="629" r:id="rId29"/>
    <p:sldId id="630" r:id="rId30"/>
    <p:sldId id="608" r:id="rId31"/>
    <p:sldId id="609" r:id="rId32"/>
    <p:sldId id="610" r:id="rId33"/>
    <p:sldId id="611" r:id="rId34"/>
    <p:sldId id="612" r:id="rId3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36" autoAdjust="0"/>
    <p:restoredTop sz="94660"/>
  </p:normalViewPr>
  <p:slideViewPr>
    <p:cSldViewPr snapToGrid="0">
      <p:cViewPr varScale="1">
        <p:scale>
          <a:sx n="106" d="100"/>
          <a:sy n="106" d="100"/>
        </p:scale>
        <p:origin x="61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16T05:53:46.363"/>
    </inkml:context>
    <inkml:brush xml:id="br0">
      <inkml:brushProperty name="width" value="0.35" units="cm"/>
      <inkml:brushProperty name="height" value="0.35" units="cm"/>
      <inkml:brushProperty name="color" value="#FFFFFF"/>
    </inkml:brush>
  </inkml:definitions>
  <inkml:trace contextRef="#ctx0" brushRef="#br0">338 784 24575,'-8'0'0,"0"0"0,-1 0 0,1 1 0,0 0 0,-1 0 0,1 1 0,0 0 0,0 1 0,0-1 0,1 2 0,-1-1 0,1 1 0,-1 0 0,1 1 0,1-1 0,-1 1 0,1 1 0,-1-1 0,1 1 0,1 0 0,-1 1 0,1-1 0,1 1 0,-1 0 0,1 1 0,0-1 0,0 0 0,1 1 0,0 0 0,1 0 0,0 0 0,0 0 0,-1 11 0,3-15 0,0 1 0,0-1 0,0 1 0,1-1 0,0 0 0,0 1 0,0-1 0,0 0 0,1 0 0,-1 0 0,1 0 0,0 0 0,1 0 0,-1-1 0,1 1 0,-1 0 0,1-1 0,0 0 0,0 0 0,0 0 0,1 0 0,-1 0 0,1-1 0,0 1 0,5 2 0,-1-1 0,1 1 0,-1-1 0,1 0 0,0-1 0,0 0 0,1-1 0,-1 0 0,0 0 0,1-1 0,18 1 0,-20-3 0,0 1 0,1-1 0,-1-1 0,0 1 0,1-2 0,-1 1 0,0-1 0,-1 0 0,1 0 0,0-1 0,-1 0 0,0-1 0,0 1 0,0-2 0,0 1 0,-1-1 0,0 1 0,0-2 0,-1 1 0,0-1 0,0 1 0,0-2 0,-1 1 0,0 0 0,0-1 0,-1 0 0,0 1 0,0-2 0,2-12 0,10-22 0,-11 33 0,0 0 0,0-1 0,-1 1 0,0-1 0,-1 0 0,0 0 0,-1 0 0,0-13 0,-16 65 0,15-40 0,-10 46 0,-17 46 0,21-78 0,0 1 0,-1-1 0,-1 0 0,-1-1 0,0 0 0,-18 22 0,9-17 0,0-1 0,-1 0 0,-30 21 0,40-33 0,1 0 0,-1-1 0,0 0 0,0 0 0,-1-1 0,0 0 0,1-1 0,-1 0 0,0-1 0,0 0 0,-13 1 0,20-3 0,0 0 0,1 0 0,-1-1 0,0 0 0,1 1 0,-1-1 0,1 0 0,-1 0 0,1 0 0,-1-1 0,1 1 0,0 0 0,-1-1 0,1 0 0,0 1 0,0-1 0,0 0 0,1 0 0,-1 0 0,0 0 0,1-1 0,-1 1 0,1 0 0,0-1 0,0 1 0,0-1 0,-2-4 0,-1-8 0,0-1 0,0 0 0,-1-26 0,2 20 0,-9-58 0,-13-150 0,24 202 0,2 0 0,1-1 0,1 1 0,1 0 0,2 0 0,11-33 0,-9 35 0,-1 0 0,-1 0 0,-2-1 0,0 0 0,-2 0 0,-1 0 0,-1 0 0,-1 0 0,-2 0 0,-1 0 0,0 0 0,-2 1 0,-14-40 0,11 51 0,-1 0 0,0 1 0,-1 0 0,-1 0 0,0 1 0,-17-14 0,45 44 0,0 0 0,-1 1 0,-1 1 0,-1 0 0,0 1 0,-2 1 0,12 26 0,33 55 0,-45-84 0,-7-11 0,0 0 0,1-1 0,-1 1 0,1-1 0,0 0 0,11 9 0,-14-14 0,-1 0 0,1 0 0,0-1 0,-1 1 0,1 0 0,0-1 0,-1 1 0,1-1 0,0 0 0,-1 0 0,1 0 0,0 1 0,0-2 0,0 1 0,-1 0 0,1 0 0,0 0 0,-1-1 0,1 1 0,0-1 0,-1 0 0,1 1 0,0-1 0,-1 0 0,1 0 0,-1 0 0,0 0 0,1 0 0,-1 0 0,0 0 0,1-1 0,-1 1 0,0 0 0,0-1 0,0 1 0,1-2 0,14-19 0,0 0 0,20-40 0,-24 40 0,0 1 0,2 0 0,22-26 0,-36 46 0,1 0 0,0 0 0,-1 0 0,1 0 0,0 0 0,0 0 0,0 0 0,0 0 0,0 0 0,0 1 0,0-1 0,0 0 0,0 1 0,0-1 0,0 1 0,0-1 0,1 1 0,-1 0 0,0-1 0,0 1 0,0 0 0,1 0 0,-1 0 0,0 0 0,0 0 0,1 0 0,-1 0 0,2 0 0,-2 2 0,0-1 0,1 0 0,-1 1 0,0-1 0,0 0 0,0 1 0,0 0 0,0-1 0,0 1 0,0-1 0,-1 1 0,1 0 0,-1 0 0,1-1 0,-1 1 0,1 2 0,1 11 0,-1-1 0,0 0 0,-1 22 0,-5-8 0,0 0 0,-2 0 0,-1-1 0,-1 0 0,-1 0 0,-18 31 0,16-35 0,1 0 0,1 1 0,1 0 0,2 0 0,0 1 0,1 0 0,-3 46 0,9-62 0,1 0 0,0 1 0,0-1 0,1 0 0,1 0 0,0 0 0,0-1 0,0 1 0,1-1 0,0 1 0,8 9 0,7 10 0,44 45 0,-45-53 0,0 1 0,-1 0 0,16 29 0,-28-41 0,0 0 0,-1 0 0,0 0 0,-1 0 0,0 1 0,0 0 0,-1 0 0,0-1 0,-1 1 0,0 0 0,-1 0 0,0 0 0,-1 0 0,0 0 0,0 0 0,-5 17 0,0-15-1365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05/01/2022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F76E99EA-305B-48C2-955C-4F15BACAD934}" type="datetime1">
              <a:rPr lang="fr-FR" smtClean="0"/>
              <a:t>05/01/2022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D7AA9147-9167-4762-8B25-8CC1FD948605}" type="datetime1">
              <a:rPr lang="fr-FR" smtClean="0"/>
              <a:t>05/01/2022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B8DC7200-28AF-48C1-96F2-1AD46BFB81FB}" type="datetime1">
              <a:rPr lang="fr-FR" smtClean="0"/>
              <a:t>05/01/2022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9E17A15E-83BA-4D6F-B29C-0E79A0C8A668}" type="datetime1">
              <a:rPr lang="fr-FR" smtClean="0"/>
              <a:t>05/01/2022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F6860CD3-276E-48A2-BEB0-077524E44A51}" type="datetime1">
              <a:rPr lang="fr-FR" smtClean="0"/>
              <a:t>05/01/2022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28DF9634-5EA8-4788-8981-926CBB6AF8D5}" type="datetime1">
              <a:rPr lang="fr-FR" smtClean="0"/>
              <a:t>05/01/2022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B5F207D6-EFBC-4CCC-B53C-075F5959C58A}" type="datetime1">
              <a:rPr lang="fr-FR" smtClean="0"/>
              <a:t>05/01/2022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EB56ACEC-7F2E-476A-9C7D-A42F3B8FA5DC}" type="datetime1">
              <a:rPr lang="fr-FR" smtClean="0"/>
              <a:t>05/01/2022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8B77711E-4B0B-4AF2-9127-0B3DC78E6C9D}" type="datetime1">
              <a:rPr lang="fr-FR" smtClean="0"/>
              <a:t>05/01/2022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14AA95CA-AC3F-45C0-BD4B-169FF353C437}" type="datetime1">
              <a:rPr lang="fr-FR" smtClean="0"/>
              <a:t>05/01/2022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7B703ACE-2CFE-446B-A2C7-9E2D739D6B59}" type="datetime1">
              <a:rPr lang="fr-FR" smtClean="0"/>
              <a:t>05/01/2022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80EF23-4F1E-4754-948C-BC3E5C202ADE}" type="datetime1">
              <a:rPr lang="fr-FR" smtClean="0"/>
              <a:t>05/01/2022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ustomXml" Target="../ink/ink1.xml"/><Relationship Id="rId12"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11" Type="http://schemas.openxmlformats.org/officeDocument/2006/relationships/image" Target="../media/image6.png"/><Relationship Id="rId10" Type="http://schemas.openxmlformats.org/officeDocument/2006/relationships/image" Target="../media/image5.png"/><Relationship Id="rId9" Type="http://schemas.openxmlformats.org/officeDocument/2006/relationships/image" Target="../media/image17.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9144000" cy="2985249"/>
          </a:xfrm>
        </p:spPr>
        <p:txBody>
          <a:bodyPr>
            <a:normAutofit/>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Texte 19</a:t>
            </a:r>
          </a:p>
          <a:p>
            <a:r>
              <a:rPr lang="fr-FR" sz="4800" dirty="0">
                <a:latin typeface="Arial" panose="020B0604020202020204" pitchFamily="34" charset="0"/>
                <a:cs typeface="Arial" panose="020B0604020202020204" pitchFamily="34" charset="0"/>
              </a:rPr>
              <a:t>Le sens des affaires.</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sp>
        <p:nvSpPr>
          <p:cNvPr id="7" name="Espace réservé du pied de page 6">
            <a:extLst>
              <a:ext uri="{FF2B5EF4-FFF2-40B4-BE49-F238E27FC236}">
                <a16:creationId xmlns:a16="http://schemas.microsoft.com/office/drawing/2014/main" id="{C02A06CB-ABD8-42F5-B39B-61156DEE7FD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20472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698500" y="700087"/>
            <a:ext cx="10795000" cy="5457825"/>
          </a:xfrm>
        </p:spPr>
        <p:txBody>
          <a:bodyPr>
            <a:normAutofit fontScale="85000" lnSpcReduction="10000"/>
          </a:bodyPr>
          <a:lstStyle/>
          <a:p>
            <a:pPr marL="0" indent="0">
              <a:lnSpc>
                <a:spcPct val="210000"/>
              </a:lnSpc>
              <a:buNone/>
            </a:pPr>
            <a:r>
              <a:rPr lang="fr-FR" sz="3200" dirty="0">
                <a:latin typeface="Arial" panose="020B0604020202020204" pitchFamily="34" charset="0"/>
                <a:cs typeface="Arial" panose="020B0604020202020204" pitchFamily="34" charset="0"/>
              </a:rPr>
              <a:t>Tom, maniant son pinceau avec beaucoup de désinvolture, reculait parfois pour juger de l’effet, ajoutait une touche de blanc par-ci, une autre par-là.</a:t>
            </a:r>
          </a:p>
          <a:p>
            <a:pPr marL="0" indent="0">
              <a:lnSpc>
                <a:spcPct val="210000"/>
              </a:lnSpc>
              <a:buNone/>
            </a:pPr>
            <a:r>
              <a:rPr lang="fr-FR" sz="3200" dirty="0">
                <a:latin typeface="Arial" panose="020B0604020202020204" pitchFamily="34" charset="0"/>
                <a:cs typeface="Arial" panose="020B0604020202020204" pitchFamily="34" charset="0"/>
              </a:rPr>
              <a:t>Ben, de plus en plus intéressé, suivait tous ses mouvements.</a:t>
            </a:r>
          </a:p>
          <a:p>
            <a:pPr marL="0" indent="0">
              <a:lnSpc>
                <a:spcPct val="210000"/>
              </a:lnSpc>
              <a:buNone/>
            </a:pPr>
            <a:r>
              <a:rPr lang="fr-FR" sz="3200" dirty="0">
                <a:latin typeface="Arial" panose="020B0604020202020204" pitchFamily="34" charset="0"/>
                <a:cs typeface="Arial" panose="020B0604020202020204" pitchFamily="34" charset="0"/>
              </a:rPr>
              <a:t>« Dis donc, Tom, fit-il bientôt, laisse-moi badigeonner un peu. »</a:t>
            </a:r>
          </a:p>
          <a:p>
            <a:pPr marL="0" indent="0">
              <a:lnSpc>
                <a:spcPct val="210000"/>
              </a:lnSpc>
              <a:buNone/>
            </a:pPr>
            <a:r>
              <a:rPr lang="fr-FR" sz="3200" dirty="0">
                <a:latin typeface="Arial" panose="020B0604020202020204" pitchFamily="34" charset="0"/>
                <a:cs typeface="Arial" panose="020B0604020202020204" pitchFamily="34" charset="0"/>
              </a:rPr>
              <a:t>Tom réfléchit, parut accepter, puis se ravisa.</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0883212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698499" y="700087"/>
            <a:ext cx="11207489" cy="5457825"/>
          </a:xfrm>
        </p:spPr>
        <p:txBody>
          <a:bodyPr>
            <a:normAutofit/>
          </a:bodyPr>
          <a:lstStyle/>
          <a:p>
            <a:pPr marL="0" indent="0">
              <a:lnSpc>
                <a:spcPct val="210000"/>
              </a:lnSpc>
              <a:buNone/>
            </a:pPr>
            <a:r>
              <a:rPr lang="fr-FR" sz="3200" dirty="0">
                <a:latin typeface="Arial" panose="020B0604020202020204" pitchFamily="34" charset="0"/>
                <a:cs typeface="Arial" panose="020B0604020202020204" pitchFamily="34" charset="0"/>
              </a:rPr>
              <a:t>« Non, non, Ben, tu ne ferais pas l’affaire. Tu comprends, tante Polly tient beaucoup à ce que sa palissade soit blanchie proprement, surtout de ce côté qui donne sur la rue. Si c’était du côté du jardin, ça aurait moins d’importance.</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7050771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698500" y="700088"/>
            <a:ext cx="10795000" cy="4385480"/>
          </a:xfrm>
        </p:spPr>
        <p:txBody>
          <a:bodyPr>
            <a:normAutofit/>
          </a:bodyPr>
          <a:lstStyle/>
          <a:p>
            <a:pPr marL="0" indent="0">
              <a:lnSpc>
                <a:spcPct val="210000"/>
              </a:lnSpc>
              <a:buNone/>
            </a:pPr>
            <a:r>
              <a:rPr lang="fr-FR" sz="3200" dirty="0">
                <a:latin typeface="Arial" panose="020B0604020202020204" pitchFamily="34" charset="0"/>
                <a:cs typeface="Arial" panose="020B0604020202020204" pitchFamily="34" charset="0"/>
              </a:rPr>
              <a:t>Il faut que ce soit fait très soigneusement. Je suis sûr qu’il n’y a pas un type sur mille, ou même sur deux mille, capable de mener à bien ce travail.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
        <p:nvSpPr>
          <p:cNvPr id="5" name="ZoneTexte 4">
            <a:extLst>
              <a:ext uri="{FF2B5EF4-FFF2-40B4-BE49-F238E27FC236}">
                <a16:creationId xmlns:a16="http://schemas.microsoft.com/office/drawing/2014/main" id="{836B9551-FB8E-4D0B-8813-FAB1C07053DA}"/>
              </a:ext>
            </a:extLst>
          </p:cNvPr>
          <p:cNvSpPr txBox="1"/>
          <p:nvPr/>
        </p:nvSpPr>
        <p:spPr>
          <a:xfrm>
            <a:off x="5234314" y="4790008"/>
            <a:ext cx="6097044" cy="1499257"/>
          </a:xfrm>
          <a:prstGeom prst="rect">
            <a:avLst/>
          </a:prstGeom>
          <a:noFill/>
        </p:spPr>
        <p:txBody>
          <a:bodyPr wrap="square">
            <a:spAutoFit/>
          </a:bodyPr>
          <a:lstStyle/>
          <a:p>
            <a:pPr algn="r">
              <a:lnSpc>
                <a:spcPct val="150000"/>
              </a:lnSpc>
              <a:spcAft>
                <a:spcPts val="800"/>
              </a:spcAft>
            </a:pPr>
            <a:r>
              <a:rPr lang="fr-FR" sz="1800" i="1" dirty="0">
                <a:effectLst/>
                <a:latin typeface="Arial" panose="020B0604020202020204" pitchFamily="34" charset="0"/>
                <a:ea typeface="Calibri" panose="020F0502020204030204" pitchFamily="34" charset="0"/>
                <a:cs typeface="Times New Roman" panose="02020603050405020304" pitchFamily="18" charset="0"/>
              </a:rPr>
              <a:t>D’après Mark Twain, </a:t>
            </a:r>
          </a:p>
          <a:p>
            <a:pPr algn="r">
              <a:lnSpc>
                <a:spcPct val="150000"/>
              </a:lnSpc>
              <a:spcAft>
                <a:spcPts val="800"/>
              </a:spcAft>
            </a:pPr>
            <a:r>
              <a:rPr lang="fr-FR" sz="1800" i="1" dirty="0">
                <a:effectLst/>
                <a:latin typeface="Arial" panose="020B0604020202020204" pitchFamily="34" charset="0"/>
                <a:ea typeface="Calibri" panose="020F0502020204030204" pitchFamily="34" charset="0"/>
                <a:cs typeface="Times New Roman" panose="02020603050405020304" pitchFamily="18" charset="0"/>
              </a:rPr>
              <a:t>les Aventures de Tom Sawyer [1879]</a:t>
            </a:r>
          </a:p>
          <a:p>
            <a:pPr algn="r">
              <a:lnSpc>
                <a:spcPct val="150000"/>
              </a:lnSpc>
              <a:spcAft>
                <a:spcPts val="800"/>
              </a:spcAft>
            </a:pPr>
            <a:r>
              <a:rPr lang="fr-FR" sz="1800" i="1" dirty="0">
                <a:effectLst/>
                <a:latin typeface="Arial" panose="020B0604020202020204" pitchFamily="34" charset="0"/>
                <a:ea typeface="Calibri" panose="020F0502020204030204" pitchFamily="34" charset="0"/>
                <a:cs typeface="Times New Roman" panose="02020603050405020304" pitchFamily="18" charset="0"/>
              </a:rPr>
              <a:t>Chapitre 2 -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474924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tângulo de cantos arredondados 195">
            <a:extLst>
              <a:ext uri="{FF2B5EF4-FFF2-40B4-BE49-F238E27FC236}">
                <a16:creationId xmlns:a16="http://schemas.microsoft.com/office/drawing/2014/main" id="{FD7D2989-198B-4A7D-8D67-330257032255}"/>
              </a:ext>
            </a:extLst>
          </p:cNvPr>
          <p:cNvSpPr/>
          <p:nvPr/>
        </p:nvSpPr>
        <p:spPr>
          <a:xfrm>
            <a:off x="9396404" y="3016566"/>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3" name="CaixaDeTexto 109">
            <a:extLst>
              <a:ext uri="{FF2B5EF4-FFF2-40B4-BE49-F238E27FC236}">
                <a16:creationId xmlns:a16="http://schemas.microsoft.com/office/drawing/2014/main" id="{8E384E50-3182-4DCA-A3BF-9540B385B789}"/>
              </a:ext>
            </a:extLst>
          </p:cNvPr>
          <p:cNvSpPr txBox="1"/>
          <p:nvPr/>
        </p:nvSpPr>
        <p:spPr>
          <a:xfrm>
            <a:off x="9291117" y="2994082"/>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Quand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Retângulo de cantos arredondados 195">
            <a:extLst>
              <a:ext uri="{FF2B5EF4-FFF2-40B4-BE49-F238E27FC236}">
                <a16:creationId xmlns:a16="http://schemas.microsoft.com/office/drawing/2014/main" id="{EE231E35-1C0C-437C-A2AF-F3194AB4D78F}"/>
              </a:ext>
            </a:extLst>
          </p:cNvPr>
          <p:cNvSpPr/>
          <p:nvPr/>
        </p:nvSpPr>
        <p:spPr>
          <a:xfrm>
            <a:off x="7395902" y="1942549"/>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1" name="CaixaDeTexto 109">
            <a:extLst>
              <a:ext uri="{FF2B5EF4-FFF2-40B4-BE49-F238E27FC236}">
                <a16:creationId xmlns:a16="http://schemas.microsoft.com/office/drawing/2014/main" id="{0D8E6958-5E6B-411C-AAAA-B83B902483EF}"/>
              </a:ext>
            </a:extLst>
          </p:cNvPr>
          <p:cNvSpPr txBox="1"/>
          <p:nvPr/>
        </p:nvSpPr>
        <p:spPr>
          <a:xfrm>
            <a:off x="7290615" y="1920065"/>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Quoi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tângulo de cantos arredondados 195">
            <a:extLst>
              <a:ext uri="{FF2B5EF4-FFF2-40B4-BE49-F238E27FC236}">
                <a16:creationId xmlns:a16="http://schemas.microsoft.com/office/drawing/2014/main" id="{1C42A4F7-3206-401F-917A-80224E90E182}"/>
              </a:ext>
            </a:extLst>
          </p:cNvPr>
          <p:cNvSpPr/>
          <p:nvPr/>
        </p:nvSpPr>
        <p:spPr>
          <a:xfrm>
            <a:off x="9337718" y="958433"/>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D4B93D50-F4FB-4DF3-ABE9-81BA1CD6CA42}"/>
              </a:ext>
            </a:extLst>
          </p:cNvPr>
          <p:cNvSpPr>
            <a:spLocks noGrp="1"/>
          </p:cNvSpPr>
          <p:nvPr>
            <p:ph type="title"/>
          </p:nvPr>
        </p:nvSpPr>
        <p:spPr/>
        <p:txBody>
          <a:bodyPr/>
          <a:lstStyle/>
          <a:p>
            <a:r>
              <a:rPr lang="fr-FR" dirty="0"/>
              <a:t>On se pose des questions :</a:t>
            </a:r>
          </a:p>
        </p:txBody>
      </p:sp>
      <p:sp>
        <p:nvSpPr>
          <p:cNvPr id="3" name="Espace réservé du contenu 2">
            <a:extLst>
              <a:ext uri="{FF2B5EF4-FFF2-40B4-BE49-F238E27FC236}">
                <a16:creationId xmlns:a16="http://schemas.microsoft.com/office/drawing/2014/main" id="{6FCB9069-51E6-4733-AC38-04904F41E275}"/>
              </a:ext>
            </a:extLst>
          </p:cNvPr>
          <p:cNvSpPr>
            <a:spLocks noGrp="1"/>
          </p:cNvSpPr>
          <p:nvPr>
            <p:ph idx="1"/>
          </p:nvPr>
        </p:nvSpPr>
        <p:spPr>
          <a:xfrm>
            <a:off x="838200" y="1825625"/>
            <a:ext cx="3998205" cy="4351338"/>
          </a:xfrm>
        </p:spPr>
        <p:txBody>
          <a:bodyPr>
            <a:normAutofit lnSpcReduction="10000"/>
          </a:bodyPr>
          <a:lstStyle/>
          <a:p>
            <a:pPr marL="0" indent="0">
              <a:buNone/>
            </a:pPr>
            <a:r>
              <a:rPr lang="fr-FR" dirty="0"/>
              <a:t>Qui ?</a:t>
            </a:r>
          </a:p>
          <a:p>
            <a:endParaRPr lang="fr-FR" dirty="0"/>
          </a:p>
          <a:p>
            <a:pPr marL="0" indent="0">
              <a:buNone/>
            </a:pPr>
            <a:r>
              <a:rPr lang="fr-FR" dirty="0"/>
              <a:t>Quoi ?</a:t>
            </a:r>
          </a:p>
          <a:p>
            <a:endParaRPr lang="fr-FR" dirty="0"/>
          </a:p>
          <a:p>
            <a:pPr marL="0" indent="0">
              <a:buNone/>
            </a:pPr>
            <a:r>
              <a:rPr lang="fr-FR" dirty="0"/>
              <a:t>Quand ?</a:t>
            </a:r>
          </a:p>
          <a:p>
            <a:endParaRPr lang="fr-FR" dirty="0"/>
          </a:p>
          <a:p>
            <a:pPr marL="0" indent="0">
              <a:buNone/>
            </a:pPr>
            <a:r>
              <a:rPr lang="fr-FR" dirty="0"/>
              <a:t>Où ?</a:t>
            </a:r>
          </a:p>
          <a:p>
            <a:endParaRPr lang="fr-FR" dirty="0"/>
          </a:p>
          <a:p>
            <a:pPr marL="0" indent="0">
              <a:buNone/>
            </a:pPr>
            <a:r>
              <a:rPr lang="fr-FR" dirty="0"/>
              <a:t>Pourquoi ?</a:t>
            </a:r>
          </a:p>
        </p:txBody>
      </p:sp>
      <p:sp>
        <p:nvSpPr>
          <p:cNvPr id="4" name="Espace réservé du pied de page 3">
            <a:extLst>
              <a:ext uri="{FF2B5EF4-FFF2-40B4-BE49-F238E27FC236}">
                <a16:creationId xmlns:a16="http://schemas.microsoft.com/office/drawing/2014/main" id="{1275C695-9796-4F1C-A2DF-612B889E2D9E}"/>
              </a:ext>
            </a:extLst>
          </p:cNvPr>
          <p:cNvSpPr>
            <a:spLocks noGrp="1"/>
          </p:cNvSpPr>
          <p:nvPr>
            <p:ph type="ftr" sz="quarter" idx="11"/>
          </p:nvPr>
        </p:nvSpPr>
        <p:spPr/>
        <p:txBody>
          <a:bodyPr/>
          <a:lstStyle/>
          <a:p>
            <a:r>
              <a:rPr lang="fr-FR"/>
              <a:t>www.dys-positif.fr</a:t>
            </a:r>
            <a:endParaRPr lang="fr-FR" dirty="0"/>
          </a:p>
        </p:txBody>
      </p:sp>
      <p:pic>
        <p:nvPicPr>
          <p:cNvPr id="1026" name="Picture 2">
            <a:extLst>
              <a:ext uri="{FF2B5EF4-FFF2-40B4-BE49-F238E27FC236}">
                <a16:creationId xmlns:a16="http://schemas.microsoft.com/office/drawing/2014/main" id="{9C5CE89F-7AEE-40FB-93A1-06D1321CE93C}"/>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547722" y="1349797"/>
            <a:ext cx="1003504" cy="100350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31FC0F15-42D4-4E73-8262-66856C85861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598073" y="2313996"/>
            <a:ext cx="1023421" cy="102342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2D0347D0-2871-4D17-8131-3D32FB530B3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731819" y="3406885"/>
            <a:ext cx="890688" cy="890688"/>
          </a:xfrm>
          <a:prstGeom prst="rect">
            <a:avLst/>
          </a:prstGeom>
          <a:noFill/>
          <a:extLst>
            <a:ext uri="{909E8E84-426E-40DD-AFC4-6F175D3DCCD1}">
              <a14:hiddenFill xmlns:a14="http://schemas.microsoft.com/office/drawing/2010/main">
                <a:solidFill>
                  <a:srgbClr val="FFFFFF"/>
                </a:solidFill>
              </a14:hiddenFill>
            </a:ext>
          </a:extLst>
        </p:spPr>
      </p:pic>
      <p:sp>
        <p:nvSpPr>
          <p:cNvPr id="9" name="CaixaDeTexto 109">
            <a:extLst>
              <a:ext uri="{FF2B5EF4-FFF2-40B4-BE49-F238E27FC236}">
                <a16:creationId xmlns:a16="http://schemas.microsoft.com/office/drawing/2014/main" id="{EBEC4C53-1BFD-4CD9-85FC-96709E2CA9FF}"/>
              </a:ext>
            </a:extLst>
          </p:cNvPr>
          <p:cNvSpPr txBox="1"/>
          <p:nvPr/>
        </p:nvSpPr>
        <p:spPr>
          <a:xfrm>
            <a:off x="9246209" y="963968"/>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Qui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Retângulo de cantos arredondados 195">
            <a:extLst>
              <a:ext uri="{FF2B5EF4-FFF2-40B4-BE49-F238E27FC236}">
                <a16:creationId xmlns:a16="http://schemas.microsoft.com/office/drawing/2014/main" id="{EB92064C-F80D-42B8-ACD3-9072F4595321}"/>
              </a:ext>
            </a:extLst>
          </p:cNvPr>
          <p:cNvSpPr/>
          <p:nvPr/>
        </p:nvSpPr>
        <p:spPr>
          <a:xfrm>
            <a:off x="7439518" y="3759512"/>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5" name="CaixaDeTexto 109">
            <a:extLst>
              <a:ext uri="{FF2B5EF4-FFF2-40B4-BE49-F238E27FC236}">
                <a16:creationId xmlns:a16="http://schemas.microsoft.com/office/drawing/2014/main" id="{2625C0CF-FE83-4323-B3E2-AFA828EECB6B}"/>
              </a:ext>
            </a:extLst>
          </p:cNvPr>
          <p:cNvSpPr txBox="1"/>
          <p:nvPr/>
        </p:nvSpPr>
        <p:spPr>
          <a:xfrm>
            <a:off x="7334231" y="3737028"/>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Où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Retângulo de cantos arredondados 195">
            <a:extLst>
              <a:ext uri="{FF2B5EF4-FFF2-40B4-BE49-F238E27FC236}">
                <a16:creationId xmlns:a16="http://schemas.microsoft.com/office/drawing/2014/main" id="{6FB51AFA-0AF4-4B80-9BDE-4CF61D055016}"/>
              </a:ext>
            </a:extLst>
          </p:cNvPr>
          <p:cNvSpPr/>
          <p:nvPr/>
        </p:nvSpPr>
        <p:spPr>
          <a:xfrm>
            <a:off x="9396404" y="4801753"/>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7" name="CaixaDeTexto 109">
            <a:extLst>
              <a:ext uri="{FF2B5EF4-FFF2-40B4-BE49-F238E27FC236}">
                <a16:creationId xmlns:a16="http://schemas.microsoft.com/office/drawing/2014/main" id="{73422BF9-353C-450C-B342-8A75332601F0}"/>
              </a:ext>
            </a:extLst>
          </p:cNvPr>
          <p:cNvSpPr txBox="1"/>
          <p:nvPr/>
        </p:nvSpPr>
        <p:spPr>
          <a:xfrm>
            <a:off x="9291117" y="4779269"/>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Pourquoi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32" name="Picture 8">
            <a:extLst>
              <a:ext uri="{FF2B5EF4-FFF2-40B4-BE49-F238E27FC236}">
                <a16:creationId xmlns:a16="http://schemas.microsoft.com/office/drawing/2014/main" id="{67F38A09-176C-498C-92FB-EE25C276920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206573" y="4041785"/>
            <a:ext cx="660709" cy="66070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155162AF-5828-49B7-BC15-03E018B10CA8}"/>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462715" y="4298024"/>
            <a:ext cx="743858" cy="74385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E1EF7E43-E050-4AFC-9F05-6ED3E0670434}"/>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748488" y="5175576"/>
            <a:ext cx="1001387" cy="10013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1706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2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03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34"/>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03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7"/>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036"/>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0" grpId="0" animBg="1"/>
      <p:bldP spid="11" grpId="0"/>
      <p:bldP spid="8" grpId="0" animBg="1"/>
      <p:bldP spid="2" grpId="0"/>
      <p:bldP spid="3" grpId="0" build="p"/>
      <p:bldP spid="9" grpId="0"/>
      <p:bldP spid="14" grpId="0" animBg="1"/>
      <p:bldP spid="15" grpId="0"/>
      <p:bldP spid="16" grpId="0" animBg="1"/>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F4CCE56-746A-499A-9FFA-981053F6ADF6}"/>
              </a:ext>
            </a:extLst>
          </p:cNvPr>
          <p:cNvSpPr>
            <a:spLocks noGrp="1"/>
          </p:cNvSpPr>
          <p:nvPr>
            <p:ph type="title"/>
          </p:nvPr>
        </p:nvSpPr>
        <p:spPr>
          <a:xfrm>
            <a:off x="425171" y="277901"/>
            <a:ext cx="10515600" cy="1325563"/>
          </a:xfrm>
        </p:spPr>
        <p:txBody>
          <a:bodyPr/>
          <a:lstStyle/>
          <a:p>
            <a:r>
              <a:rPr lang="fr-FR" dirty="0"/>
              <a:t>Les personnages?</a:t>
            </a:r>
          </a:p>
        </p:txBody>
      </p:sp>
      <p:sp>
        <p:nvSpPr>
          <p:cNvPr id="3" name="Espace réservé du contenu 2">
            <a:extLst>
              <a:ext uri="{FF2B5EF4-FFF2-40B4-BE49-F238E27FC236}">
                <a16:creationId xmlns:a16="http://schemas.microsoft.com/office/drawing/2014/main" id="{0AD45F2C-584C-4810-906B-959117DB796D}"/>
              </a:ext>
            </a:extLst>
          </p:cNvPr>
          <p:cNvSpPr>
            <a:spLocks noGrp="1"/>
          </p:cNvSpPr>
          <p:nvPr>
            <p:ph idx="1"/>
          </p:nvPr>
        </p:nvSpPr>
        <p:spPr>
          <a:xfrm>
            <a:off x="568508" y="1501365"/>
            <a:ext cx="10515600" cy="779212"/>
          </a:xfrm>
        </p:spPr>
        <p:txBody>
          <a:bodyPr/>
          <a:lstStyle/>
          <a:p>
            <a:r>
              <a:rPr lang="fr-FR" dirty="0"/>
              <a:t>Qui sont les personnages?</a:t>
            </a:r>
          </a:p>
          <a:p>
            <a:endParaRPr lang="fr-FR" dirty="0"/>
          </a:p>
        </p:txBody>
      </p:sp>
      <p:sp>
        <p:nvSpPr>
          <p:cNvPr id="4" name="ZoneTexte 3">
            <a:extLst>
              <a:ext uri="{FF2B5EF4-FFF2-40B4-BE49-F238E27FC236}">
                <a16:creationId xmlns:a16="http://schemas.microsoft.com/office/drawing/2014/main" id="{C1CB7B81-8A71-47D1-933C-C25E91A5A0A9}"/>
              </a:ext>
            </a:extLst>
          </p:cNvPr>
          <p:cNvSpPr txBox="1"/>
          <p:nvPr/>
        </p:nvSpPr>
        <p:spPr>
          <a:xfrm>
            <a:off x="499614" y="2329446"/>
            <a:ext cx="6295753" cy="2277547"/>
          </a:xfrm>
          <a:prstGeom prst="rect">
            <a:avLst/>
          </a:prstGeom>
          <a:noFill/>
        </p:spPr>
        <p:txBody>
          <a:bodyPr wrap="square" rtlCol="0">
            <a:spAutoFit/>
          </a:bodyPr>
          <a:lstStyle/>
          <a:p>
            <a:r>
              <a:rPr lang="fr-FR" sz="3200" dirty="0">
                <a:latin typeface="Arial" panose="020B0604020202020204" pitchFamily="34" charset="0"/>
                <a:cs typeface="Arial" panose="020B0604020202020204" pitchFamily="34" charset="0"/>
              </a:rPr>
              <a:t>Tom, en train de repeindre.</a:t>
            </a:r>
          </a:p>
          <a:p>
            <a:endParaRPr lang="fr-FR" sz="3200" dirty="0">
              <a:latin typeface="Arial" panose="020B0604020202020204" pitchFamily="34" charset="0"/>
              <a:cs typeface="Arial" panose="020B0604020202020204" pitchFamily="34" charset="0"/>
            </a:endParaRPr>
          </a:p>
          <a:p>
            <a:endParaRPr lang="fr-FR" sz="3200" dirty="0">
              <a:latin typeface="Arial" panose="020B0604020202020204" pitchFamily="34" charset="0"/>
              <a:cs typeface="Arial" panose="020B0604020202020204" pitchFamily="34" charset="0"/>
            </a:endParaRPr>
          </a:p>
          <a:p>
            <a:endParaRPr lang="fr-FR" sz="2800" dirty="0"/>
          </a:p>
          <a:p>
            <a:endParaRPr lang="fr-FR" dirty="0"/>
          </a:p>
        </p:txBody>
      </p:sp>
      <p:sp>
        <p:nvSpPr>
          <p:cNvPr id="6" name="AutoShape 2" descr="Poséidon | Wiki Créer votre mythologie | Fandom">
            <a:extLst>
              <a:ext uri="{FF2B5EF4-FFF2-40B4-BE49-F238E27FC236}">
                <a16:creationId xmlns:a16="http://schemas.microsoft.com/office/drawing/2014/main" id="{9552C556-708C-46BD-9195-AC06F27B2F7E}"/>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5" name="Image 4">
            <a:extLst>
              <a:ext uri="{FF2B5EF4-FFF2-40B4-BE49-F238E27FC236}">
                <a16:creationId xmlns:a16="http://schemas.microsoft.com/office/drawing/2014/main" id="{3A931962-D9FB-4269-93CB-214F68D8916E}"/>
              </a:ext>
            </a:extLst>
          </p:cNvPr>
          <p:cNvPicPr>
            <a:picLocks noChangeAspect="1"/>
          </p:cNvPicPr>
          <p:nvPr/>
        </p:nvPicPr>
        <p:blipFill>
          <a:blip r:embed="rId2"/>
          <a:stretch>
            <a:fillRect/>
          </a:stretch>
        </p:blipFill>
        <p:spPr>
          <a:xfrm>
            <a:off x="9636535" y="592388"/>
            <a:ext cx="1798476" cy="1438781"/>
          </a:xfrm>
          <a:prstGeom prst="rect">
            <a:avLst/>
          </a:prstGeom>
        </p:spPr>
      </p:pic>
      <p:sp>
        <p:nvSpPr>
          <p:cNvPr id="10" name="ZoneTexte 9">
            <a:extLst>
              <a:ext uri="{FF2B5EF4-FFF2-40B4-BE49-F238E27FC236}">
                <a16:creationId xmlns:a16="http://schemas.microsoft.com/office/drawing/2014/main" id="{50238F7C-3047-4967-B220-32C90FABE0CB}"/>
              </a:ext>
            </a:extLst>
          </p:cNvPr>
          <p:cNvSpPr txBox="1"/>
          <p:nvPr/>
        </p:nvSpPr>
        <p:spPr>
          <a:xfrm>
            <a:off x="568507" y="3325469"/>
            <a:ext cx="6295753" cy="1785104"/>
          </a:xfrm>
          <a:prstGeom prst="rect">
            <a:avLst/>
          </a:prstGeom>
          <a:noFill/>
        </p:spPr>
        <p:txBody>
          <a:bodyPr wrap="square" rtlCol="0">
            <a:spAutoFit/>
          </a:bodyPr>
          <a:lstStyle/>
          <a:p>
            <a:r>
              <a:rPr lang="fr-FR" sz="3200" dirty="0">
                <a:latin typeface="Arial" panose="020B0604020202020204" pitchFamily="34" charset="0"/>
                <a:cs typeface="Arial" panose="020B0604020202020204" pitchFamily="34" charset="0"/>
              </a:rPr>
              <a:t>Ben, en train de manger une pomme.</a:t>
            </a:r>
          </a:p>
          <a:p>
            <a:endParaRPr lang="fr-FR" sz="2800" dirty="0"/>
          </a:p>
          <a:p>
            <a:endParaRPr lang="fr-FR" dirty="0"/>
          </a:p>
        </p:txBody>
      </p:sp>
      <p:pic>
        <p:nvPicPr>
          <p:cNvPr id="7" name="Image 6">
            <a:extLst>
              <a:ext uri="{FF2B5EF4-FFF2-40B4-BE49-F238E27FC236}">
                <a16:creationId xmlns:a16="http://schemas.microsoft.com/office/drawing/2014/main" id="{954BF02E-BC00-4EB6-9306-A391CCE92890}"/>
              </a:ext>
            </a:extLst>
          </p:cNvPr>
          <p:cNvPicPr>
            <a:picLocks noChangeAspect="1"/>
          </p:cNvPicPr>
          <p:nvPr/>
        </p:nvPicPr>
        <p:blipFill>
          <a:blip r:embed="rId3"/>
          <a:stretch>
            <a:fillRect/>
          </a:stretch>
        </p:blipFill>
        <p:spPr>
          <a:xfrm>
            <a:off x="9357179" y="4218021"/>
            <a:ext cx="1321260" cy="1321260"/>
          </a:xfrm>
          <a:prstGeom prst="rect">
            <a:avLst/>
          </a:prstGeom>
        </p:spPr>
      </p:pic>
      <p:pic>
        <p:nvPicPr>
          <p:cNvPr id="8" name="Image 7">
            <a:extLst>
              <a:ext uri="{FF2B5EF4-FFF2-40B4-BE49-F238E27FC236}">
                <a16:creationId xmlns:a16="http://schemas.microsoft.com/office/drawing/2014/main" id="{2CA54F70-257F-4B48-8DEF-70880FB02D6C}"/>
              </a:ext>
            </a:extLst>
          </p:cNvPr>
          <p:cNvPicPr>
            <a:picLocks noChangeAspect="1"/>
          </p:cNvPicPr>
          <p:nvPr/>
        </p:nvPicPr>
        <p:blipFill>
          <a:blip r:embed="rId4"/>
          <a:stretch>
            <a:fillRect/>
          </a:stretch>
        </p:blipFill>
        <p:spPr>
          <a:xfrm>
            <a:off x="6864260" y="1682194"/>
            <a:ext cx="2390775" cy="1914525"/>
          </a:xfrm>
          <a:prstGeom prst="rect">
            <a:avLst/>
          </a:prstGeom>
        </p:spPr>
      </p:pic>
    </p:spTree>
    <p:extLst>
      <p:ext uri="{BB962C8B-B14F-4D97-AF65-F5344CB8AC3E}">
        <p14:creationId xmlns:p14="http://schemas.microsoft.com/office/powerpoint/2010/main" val="1481360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2C6B766F-F9AE-4E04-AD5A-E592B613E68B}"/>
              </a:ext>
            </a:extLst>
          </p:cNvPr>
          <p:cNvSpPr txBox="1">
            <a:spLocks/>
          </p:cNvSpPr>
          <p:nvPr/>
        </p:nvSpPr>
        <p:spPr>
          <a:xfrm>
            <a:off x="497306" y="541961"/>
            <a:ext cx="9284368" cy="16959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200" b="1" dirty="0">
                <a:latin typeface="Arial" panose="020B0604020202020204" pitchFamily="34" charset="0"/>
                <a:cs typeface="Arial" panose="020B0604020202020204" pitchFamily="34" charset="0"/>
              </a:rPr>
              <a:t>Où </a:t>
            </a:r>
            <a:r>
              <a:rPr lang="fr-FR" sz="3200" dirty="0">
                <a:latin typeface="Arial" panose="020B0604020202020204" pitchFamily="34" charset="0"/>
                <a:cs typeface="Arial" panose="020B0604020202020204" pitchFamily="34" charset="0"/>
              </a:rPr>
              <a:t>se passe la scène?</a:t>
            </a:r>
          </a:p>
          <a:p>
            <a:pPr>
              <a:lnSpc>
                <a:spcPct val="150000"/>
              </a:lnSpc>
            </a:pPr>
            <a:endParaRPr lang="fr-FR" dirty="0">
              <a:latin typeface="Arial" panose="020B0604020202020204" pitchFamily="34" charset="0"/>
              <a:cs typeface="Arial" panose="020B0604020202020204" pitchFamily="34" charset="0"/>
            </a:endParaRPr>
          </a:p>
          <a:p>
            <a:endParaRPr lang="fr-FR" dirty="0"/>
          </a:p>
        </p:txBody>
      </p:sp>
      <p:pic>
        <p:nvPicPr>
          <p:cNvPr id="2" name="Image 1">
            <a:extLst>
              <a:ext uri="{FF2B5EF4-FFF2-40B4-BE49-F238E27FC236}">
                <a16:creationId xmlns:a16="http://schemas.microsoft.com/office/drawing/2014/main" id="{210AA642-1E21-4FD4-9B0A-07B0B51486B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134765" y="365005"/>
            <a:ext cx="1559929" cy="1274382"/>
          </a:xfrm>
          <a:prstGeom prst="rect">
            <a:avLst/>
          </a:prstGeom>
        </p:spPr>
      </p:pic>
      <p:sp>
        <p:nvSpPr>
          <p:cNvPr id="3" name="Espace réservé du pied de page 2">
            <a:extLst>
              <a:ext uri="{FF2B5EF4-FFF2-40B4-BE49-F238E27FC236}">
                <a16:creationId xmlns:a16="http://schemas.microsoft.com/office/drawing/2014/main" id="{F17D4951-0F5D-41C7-826C-5073E68446C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928030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pied de page 5">
            <a:extLst>
              <a:ext uri="{FF2B5EF4-FFF2-40B4-BE49-F238E27FC236}">
                <a16:creationId xmlns:a16="http://schemas.microsoft.com/office/drawing/2014/main" id="{0309C698-DB6A-4B91-8850-31F795395FB6}"/>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8575F81D-0887-4F87-8C4D-ADF06CD2DC44}"/>
              </a:ext>
            </a:extLst>
          </p:cNvPr>
          <p:cNvPicPr>
            <a:picLocks noChangeAspect="1"/>
          </p:cNvPicPr>
          <p:nvPr/>
        </p:nvPicPr>
        <p:blipFill>
          <a:blip r:embed="rId2"/>
          <a:stretch>
            <a:fillRect/>
          </a:stretch>
        </p:blipFill>
        <p:spPr>
          <a:xfrm>
            <a:off x="10029112" y="365125"/>
            <a:ext cx="1798476" cy="1469263"/>
          </a:xfrm>
          <a:prstGeom prst="rect">
            <a:avLst/>
          </a:prstGeom>
        </p:spPr>
      </p:pic>
      <p:pic>
        <p:nvPicPr>
          <p:cNvPr id="2" name="Image 1">
            <a:extLst>
              <a:ext uri="{FF2B5EF4-FFF2-40B4-BE49-F238E27FC236}">
                <a16:creationId xmlns:a16="http://schemas.microsoft.com/office/drawing/2014/main" id="{AF74D681-5D27-4569-B728-18421663F44D}"/>
              </a:ext>
            </a:extLst>
          </p:cNvPr>
          <p:cNvPicPr>
            <a:picLocks noChangeAspect="1"/>
          </p:cNvPicPr>
          <p:nvPr/>
        </p:nvPicPr>
        <p:blipFill>
          <a:blip r:embed="rId3"/>
          <a:stretch>
            <a:fillRect/>
          </a:stretch>
        </p:blipFill>
        <p:spPr>
          <a:xfrm>
            <a:off x="9937864" y="3646346"/>
            <a:ext cx="1798476" cy="1469263"/>
          </a:xfrm>
          <a:prstGeom prst="rect">
            <a:avLst/>
          </a:prstGeom>
        </p:spPr>
      </p:pic>
    </p:spTree>
    <p:extLst>
      <p:ext uri="{BB962C8B-B14F-4D97-AF65-F5344CB8AC3E}">
        <p14:creationId xmlns:p14="http://schemas.microsoft.com/office/powerpoint/2010/main" val="32707635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870A10E-C16C-45F2-903A-F0AA7C19EDD0}"/>
              </a:ext>
            </a:extLst>
          </p:cNvPr>
          <p:cNvSpPr>
            <a:spLocks noGrp="1"/>
          </p:cNvSpPr>
          <p:nvPr>
            <p:ph type="title"/>
          </p:nvPr>
        </p:nvSpPr>
        <p:spPr>
          <a:xfrm>
            <a:off x="628650" y="446467"/>
            <a:ext cx="10515600" cy="1325563"/>
          </a:xfrm>
        </p:spPr>
        <p:txBody>
          <a:bodyPr>
            <a:normAutofit/>
          </a:bodyPr>
          <a:lstStyle/>
          <a:p>
            <a:r>
              <a:rPr lang="fr-FR" dirty="0"/>
              <a:t>J’ai bien compris :</a:t>
            </a:r>
          </a:p>
        </p:txBody>
      </p:sp>
      <p:sp>
        <p:nvSpPr>
          <p:cNvPr id="3" name="Espace réservé du contenu 2">
            <a:extLst>
              <a:ext uri="{FF2B5EF4-FFF2-40B4-BE49-F238E27FC236}">
                <a16:creationId xmlns:a16="http://schemas.microsoft.com/office/drawing/2014/main" id="{1AB5913C-0601-4C50-B6E0-2E6FF0D9FC5D}"/>
              </a:ext>
            </a:extLst>
          </p:cNvPr>
          <p:cNvSpPr>
            <a:spLocks noGrp="1"/>
          </p:cNvSpPr>
          <p:nvPr>
            <p:ph idx="1"/>
          </p:nvPr>
        </p:nvSpPr>
        <p:spPr>
          <a:xfrm>
            <a:off x="460271" y="1616619"/>
            <a:ext cx="11074400" cy="4787899"/>
          </a:xfrm>
        </p:spPr>
        <p:txBody>
          <a:bodyPr>
            <a:normAutofit/>
          </a:bodyPr>
          <a:lstStyle/>
          <a:p>
            <a:pPr marL="0" indent="0">
              <a:lnSpc>
                <a:spcPct val="200000"/>
              </a:lnSpc>
              <a:buNone/>
            </a:pPr>
            <a:r>
              <a:rPr lang="fr-FR" sz="3200" dirty="0">
                <a:latin typeface="Arial" panose="020B0604020202020204" pitchFamily="34" charset="0"/>
                <a:cs typeface="Arial" panose="020B0604020202020204" pitchFamily="34" charset="0"/>
              </a:rPr>
              <a:t>Tom est puni. Il doit repeindre la palissade.</a:t>
            </a:r>
          </a:p>
          <a:p>
            <a:pPr marL="0" indent="0">
              <a:lnSpc>
                <a:spcPct val="200000"/>
              </a:lnSpc>
              <a:buNone/>
            </a:pPr>
            <a:r>
              <a:rPr lang="fr-FR" sz="3200" dirty="0">
                <a:latin typeface="Arial" panose="020B0604020202020204" pitchFamily="34" charset="0"/>
                <a:cs typeface="Arial" panose="020B0604020202020204" pitchFamily="34" charset="0"/>
              </a:rPr>
              <a:t>Ben, une pomme à la main, vient narguer Tom.</a:t>
            </a:r>
          </a:p>
          <a:p>
            <a:pPr marL="0" indent="0">
              <a:lnSpc>
                <a:spcPct val="200000"/>
              </a:lnSpc>
              <a:buNone/>
            </a:pPr>
            <a:r>
              <a:rPr lang="fr-FR" sz="3200" dirty="0">
                <a:latin typeface="Arial" panose="020B0604020202020204" pitchFamily="34" charset="0"/>
                <a:cs typeface="Arial" panose="020B0604020202020204" pitchFamily="34" charset="0"/>
              </a:rPr>
              <a:t>Tom - qui cherche à échapper à cette tâche - va convaincre Ben qu’il adore faire ce travail.</a:t>
            </a:r>
          </a:p>
        </p:txBody>
      </p:sp>
      <p:pic>
        <p:nvPicPr>
          <p:cNvPr id="4" name="Image 3">
            <a:extLst>
              <a:ext uri="{FF2B5EF4-FFF2-40B4-BE49-F238E27FC236}">
                <a16:creationId xmlns:a16="http://schemas.microsoft.com/office/drawing/2014/main" id="{590166E9-ED37-44BD-AC09-997EDBD6AC45}"/>
              </a:ext>
            </a:extLst>
          </p:cNvPr>
          <p:cNvPicPr>
            <a:picLocks noChangeAspect="1"/>
          </p:cNvPicPr>
          <p:nvPr/>
        </p:nvPicPr>
        <p:blipFill>
          <a:blip r:embed="rId2"/>
          <a:stretch>
            <a:fillRect/>
          </a:stretch>
        </p:blipFill>
        <p:spPr>
          <a:xfrm>
            <a:off x="9889412" y="490918"/>
            <a:ext cx="1798476" cy="1469263"/>
          </a:xfrm>
          <a:prstGeom prst="rect">
            <a:avLst/>
          </a:prstGeom>
        </p:spPr>
      </p:pic>
      <p:sp>
        <p:nvSpPr>
          <p:cNvPr id="6" name="Espace réservé du pied de page 5">
            <a:extLst>
              <a:ext uri="{FF2B5EF4-FFF2-40B4-BE49-F238E27FC236}">
                <a16:creationId xmlns:a16="http://schemas.microsoft.com/office/drawing/2014/main" id="{0309C698-DB6A-4B91-8850-31F795395F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839012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1BA0D84-3462-446E-AFC6-BA42584DF79C}"/>
              </a:ext>
            </a:extLst>
          </p:cNvPr>
          <p:cNvSpPr>
            <a:spLocks noGrp="1"/>
          </p:cNvSpPr>
          <p:nvPr>
            <p:ph type="title"/>
          </p:nvPr>
        </p:nvSpPr>
        <p:spPr/>
        <p:txBody>
          <a:bodyPr>
            <a:normAutofit/>
          </a:bodyPr>
          <a:lstStyle/>
          <a:p>
            <a:r>
              <a:rPr lang="fr-FR" sz="5400" dirty="0"/>
              <a:t>Hypothèses : </a:t>
            </a:r>
          </a:p>
        </p:txBody>
      </p:sp>
      <p:sp>
        <p:nvSpPr>
          <p:cNvPr id="3" name="Espace réservé du contenu 2">
            <a:extLst>
              <a:ext uri="{FF2B5EF4-FFF2-40B4-BE49-F238E27FC236}">
                <a16:creationId xmlns:a16="http://schemas.microsoft.com/office/drawing/2014/main" id="{CB9F26F9-6B84-4634-8841-7C54C04C942C}"/>
              </a:ext>
            </a:extLst>
          </p:cNvPr>
          <p:cNvSpPr>
            <a:spLocks noGrp="1"/>
          </p:cNvSpPr>
          <p:nvPr>
            <p:ph idx="1"/>
          </p:nvPr>
        </p:nvSpPr>
        <p:spPr>
          <a:xfrm>
            <a:off x="710338" y="1690688"/>
            <a:ext cx="10758408" cy="1077912"/>
          </a:xfrm>
        </p:spPr>
        <p:txBody>
          <a:bodyPr>
            <a:normAutofit/>
          </a:bodyPr>
          <a:lstStyle/>
          <a:p>
            <a:pPr marL="0" indent="0">
              <a:lnSpc>
                <a:spcPct val="160000"/>
              </a:lnSpc>
              <a:buNone/>
            </a:pPr>
            <a:r>
              <a:rPr lang="fr-FR" sz="3200" dirty="0">
                <a:latin typeface="Arial" panose="020B0604020202020204" pitchFamily="34" charset="0"/>
                <a:cs typeface="Arial" panose="020B0604020202020204" pitchFamily="34" charset="0"/>
              </a:rPr>
              <a:t>À votre avis, que va-il se passer ?</a:t>
            </a:r>
          </a:p>
        </p:txBody>
      </p:sp>
      <p:sp>
        <p:nvSpPr>
          <p:cNvPr id="4" name="Espace réservé du pied de page 3">
            <a:extLst>
              <a:ext uri="{FF2B5EF4-FFF2-40B4-BE49-F238E27FC236}">
                <a16:creationId xmlns:a16="http://schemas.microsoft.com/office/drawing/2014/main" id="{4113509E-D8CC-4F67-AED0-11B08CDAC92E}"/>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361B28AD-17A0-4F76-ADF6-F9DD568CBA5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225938" y="935177"/>
            <a:ext cx="552773" cy="929897"/>
          </a:xfrm>
          <a:prstGeom prst="rect">
            <a:avLst/>
          </a:prstGeom>
        </p:spPr>
      </p:pic>
      <p:pic>
        <p:nvPicPr>
          <p:cNvPr id="7" name="Image 6">
            <a:extLst>
              <a:ext uri="{FF2B5EF4-FFF2-40B4-BE49-F238E27FC236}">
                <a16:creationId xmlns:a16="http://schemas.microsoft.com/office/drawing/2014/main" id="{60D8F648-81A6-472B-BE43-795638502E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41063" y="186162"/>
            <a:ext cx="1213963" cy="1213963"/>
          </a:xfrm>
          <a:prstGeom prst="rect">
            <a:avLst/>
          </a:prstGeom>
        </p:spPr>
      </p:pic>
      <p:sp>
        <p:nvSpPr>
          <p:cNvPr id="8" name="Espace réservé du contenu 2">
            <a:extLst>
              <a:ext uri="{FF2B5EF4-FFF2-40B4-BE49-F238E27FC236}">
                <a16:creationId xmlns:a16="http://schemas.microsoft.com/office/drawing/2014/main" id="{DA4F1AF7-DF46-4AAD-9E8D-6B8D19F9D13E}"/>
              </a:ext>
            </a:extLst>
          </p:cNvPr>
          <p:cNvSpPr txBox="1">
            <a:spLocks/>
          </p:cNvSpPr>
          <p:nvPr/>
        </p:nvSpPr>
        <p:spPr>
          <a:xfrm>
            <a:off x="710338" y="3119993"/>
            <a:ext cx="10758408" cy="10779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60000"/>
              </a:lnSpc>
              <a:buFont typeface="Arial" panose="020B0604020202020204" pitchFamily="34" charset="0"/>
              <a:buNone/>
            </a:pPr>
            <a:r>
              <a:rPr lang="fr-FR" sz="3200" dirty="0">
                <a:latin typeface="Arial" panose="020B0604020202020204" pitchFamily="34" charset="0"/>
                <a:cs typeface="Arial" panose="020B0604020202020204" pitchFamily="34" charset="0"/>
              </a:rPr>
              <a:t>Parlez lentement, je note toutes vos propositions.</a:t>
            </a:r>
          </a:p>
        </p:txBody>
      </p:sp>
    </p:spTree>
    <p:extLst>
      <p:ext uri="{BB962C8B-B14F-4D97-AF65-F5344CB8AC3E}">
        <p14:creationId xmlns:p14="http://schemas.microsoft.com/office/powerpoint/2010/main" val="4074637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8"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AAE841-8A91-480B-A361-3C94338A852C}"/>
              </a:ext>
            </a:extLst>
          </p:cNvPr>
          <p:cNvSpPr>
            <a:spLocks noGrp="1"/>
          </p:cNvSpPr>
          <p:nvPr>
            <p:ph type="title"/>
          </p:nvPr>
        </p:nvSpPr>
        <p:spPr/>
        <p:txBody>
          <a:bodyPr/>
          <a:lstStyle/>
          <a:p>
            <a:r>
              <a:rPr lang="fr-FR" dirty="0"/>
              <a:t>Collons et rangeons tout ça.</a:t>
            </a:r>
          </a:p>
        </p:txBody>
      </p:sp>
      <p:sp>
        <p:nvSpPr>
          <p:cNvPr id="3" name="Espace réservé du contenu 2">
            <a:extLst>
              <a:ext uri="{FF2B5EF4-FFF2-40B4-BE49-F238E27FC236}">
                <a16:creationId xmlns:a16="http://schemas.microsoft.com/office/drawing/2014/main" id="{EBFADCB1-1F76-4996-8069-0783232C294E}"/>
              </a:ext>
            </a:extLst>
          </p:cNvPr>
          <p:cNvSpPr>
            <a:spLocks noGrp="1"/>
          </p:cNvSpPr>
          <p:nvPr>
            <p:ph idx="1"/>
          </p:nvPr>
        </p:nvSpPr>
        <p:spPr>
          <a:xfrm>
            <a:off x="747962" y="2134384"/>
            <a:ext cx="10515600" cy="1325563"/>
          </a:xfrm>
        </p:spPr>
        <p:txBody>
          <a:bodyPr>
            <a:normAutofit fontScale="85000" lnSpcReduction="20000"/>
          </a:bodyPr>
          <a:lstStyle/>
          <a:p>
            <a:pPr marL="0" indent="0">
              <a:buNone/>
            </a:pPr>
            <a:r>
              <a:rPr lang="fr-FR" sz="3200" dirty="0"/>
              <a:t>Voici le lexique de la semaine :</a:t>
            </a:r>
          </a:p>
          <a:p>
            <a:pPr marL="0" indent="0">
              <a:buNone/>
            </a:pPr>
            <a:r>
              <a:rPr lang="fr-FR" sz="3200" dirty="0"/>
              <a:t>On le note dans la partie lexique de notre classeur.</a:t>
            </a:r>
          </a:p>
          <a:p>
            <a:pPr marL="0" indent="0">
              <a:buNone/>
            </a:pPr>
            <a:r>
              <a:rPr lang="fr-FR" sz="3200" dirty="0"/>
              <a:t>Vous copiez le résumé.</a:t>
            </a:r>
          </a:p>
        </p:txBody>
      </p:sp>
      <p:sp>
        <p:nvSpPr>
          <p:cNvPr id="4" name="Espace réservé du contenu 2">
            <a:extLst>
              <a:ext uri="{FF2B5EF4-FFF2-40B4-BE49-F238E27FC236}">
                <a16:creationId xmlns:a16="http://schemas.microsoft.com/office/drawing/2014/main" id="{E0709161-E727-4429-8F3B-DDF10E2D273A}"/>
              </a:ext>
            </a:extLst>
          </p:cNvPr>
          <p:cNvSpPr txBox="1">
            <a:spLocks/>
          </p:cNvSpPr>
          <p:nvPr/>
        </p:nvSpPr>
        <p:spPr>
          <a:xfrm>
            <a:off x="838199" y="1929236"/>
            <a:ext cx="10778067" cy="8897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r-FR" sz="3200" dirty="0"/>
          </a:p>
        </p:txBody>
      </p:sp>
      <p:pic>
        <p:nvPicPr>
          <p:cNvPr id="5" name="Image 4">
            <a:extLst>
              <a:ext uri="{FF2B5EF4-FFF2-40B4-BE49-F238E27FC236}">
                <a16:creationId xmlns:a16="http://schemas.microsoft.com/office/drawing/2014/main" id="{79E99E48-834A-4635-890D-052471583FF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18251" y="78898"/>
            <a:ext cx="1898015" cy="1898015"/>
          </a:xfrm>
          <a:prstGeom prst="rect">
            <a:avLst/>
          </a:prstGeom>
        </p:spPr>
      </p:pic>
      <p:sp>
        <p:nvSpPr>
          <p:cNvPr id="6" name="Espace réservé du pied de page 5">
            <a:extLst>
              <a:ext uri="{FF2B5EF4-FFF2-40B4-BE49-F238E27FC236}">
                <a16:creationId xmlns:a16="http://schemas.microsoft.com/office/drawing/2014/main" id="{B5146C0A-F7E3-48AB-9ECC-7CDBBE00766C}"/>
              </a:ext>
            </a:extLst>
          </p:cNvPr>
          <p:cNvSpPr>
            <a:spLocks noGrp="1"/>
          </p:cNvSpPr>
          <p:nvPr>
            <p:ph type="ftr" sz="quarter" idx="11"/>
          </p:nvPr>
        </p:nvSpPr>
        <p:spPr/>
        <p:txBody>
          <a:bodyPr/>
          <a:lstStyle/>
          <a:p>
            <a:r>
              <a:rPr lang="fr-FR" dirty="0"/>
              <a:t>www.dys-positif.fr</a:t>
            </a:r>
          </a:p>
        </p:txBody>
      </p:sp>
      <p:pic>
        <p:nvPicPr>
          <p:cNvPr id="7" name="Image 6">
            <a:extLst>
              <a:ext uri="{FF2B5EF4-FFF2-40B4-BE49-F238E27FC236}">
                <a16:creationId xmlns:a16="http://schemas.microsoft.com/office/drawing/2014/main" id="{41030E41-A21C-4910-9293-7E61FD89D7E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20576" y="1839807"/>
            <a:ext cx="1098676" cy="1094246"/>
          </a:xfrm>
          <a:prstGeom prst="rect">
            <a:avLst/>
          </a:prstGeom>
        </p:spPr>
      </p:pic>
      <p:pic>
        <p:nvPicPr>
          <p:cNvPr id="8" name="Image 7">
            <a:extLst>
              <a:ext uri="{FF2B5EF4-FFF2-40B4-BE49-F238E27FC236}">
                <a16:creationId xmlns:a16="http://schemas.microsoft.com/office/drawing/2014/main" id="{716D2D1F-5BF1-42A7-97EC-7667AB6F8B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69914" y="3172601"/>
            <a:ext cx="849424" cy="946502"/>
          </a:xfrm>
          <a:prstGeom prst="rect">
            <a:avLst/>
          </a:prstGeom>
        </p:spPr>
      </p:pic>
      <p:sp>
        <p:nvSpPr>
          <p:cNvPr id="9" name="Espace réservé du contenu 2">
            <a:extLst>
              <a:ext uri="{FF2B5EF4-FFF2-40B4-BE49-F238E27FC236}">
                <a16:creationId xmlns:a16="http://schemas.microsoft.com/office/drawing/2014/main" id="{5581A9D4-0024-4E66-8BCB-A833064881F3}"/>
              </a:ext>
            </a:extLst>
          </p:cNvPr>
          <p:cNvSpPr txBox="1">
            <a:spLocks/>
          </p:cNvSpPr>
          <p:nvPr/>
        </p:nvSpPr>
        <p:spPr>
          <a:xfrm>
            <a:off x="838200" y="3590006"/>
            <a:ext cx="10515600" cy="15352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200" dirty="0"/>
              <a:t>Je vous donne maintenant le texte complet pour votre entrainement en lecture.</a:t>
            </a:r>
          </a:p>
        </p:txBody>
      </p:sp>
    </p:spTree>
    <p:extLst>
      <p:ext uri="{BB962C8B-B14F-4D97-AF65-F5344CB8AC3E}">
        <p14:creationId xmlns:p14="http://schemas.microsoft.com/office/powerpoint/2010/main" val="3457444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nodePh="1">
                                  <p:stCondLst>
                                    <p:cond delay="0"/>
                                  </p:stCondLst>
                                  <p:endCondLst>
                                    <p:cond evt="begin" delay="0">
                                      <p:tn val="13"/>
                                    </p:cond>
                                  </p:end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9"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3" name="Espace réservé du pied de page 2">
            <a:extLst>
              <a:ext uri="{FF2B5EF4-FFF2-40B4-BE49-F238E27FC236}">
                <a16:creationId xmlns:a16="http://schemas.microsoft.com/office/drawing/2014/main" id="{1B35EA7A-75B5-4302-882C-1118997BF916}"/>
              </a:ext>
            </a:extLst>
          </p:cNvPr>
          <p:cNvSpPr>
            <a:spLocks noGrp="1"/>
          </p:cNvSpPr>
          <p:nvPr>
            <p:ph type="ftr" sz="quarter" idx="11"/>
          </p:nvPr>
        </p:nvSpPr>
        <p:spPr/>
        <p:txBody>
          <a:bodyPr/>
          <a:lstStyle/>
          <a:p>
            <a:r>
              <a:rPr lang="fr-FR" dirty="0"/>
              <a:t>www.dys-positif.fr</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fr-FR" sz="3200" dirty="0"/>
              <a:t>On a lu une extrait du livre Tom SAWYER,</a:t>
            </a:r>
          </a:p>
          <a:p>
            <a:pPr>
              <a:lnSpc>
                <a:spcPct val="150000"/>
              </a:lnSpc>
            </a:pPr>
            <a:r>
              <a:rPr lang="fr-FR" sz="3200" dirty="0"/>
              <a:t>On a travaillé sur les graphies du son [é] et sur l’utilisation des auxiliaires.</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3" name="Espace réservé du pied de page 2">
            <a:extLst>
              <a:ext uri="{FF2B5EF4-FFF2-40B4-BE49-F238E27FC236}">
                <a16:creationId xmlns:a16="http://schemas.microsoft.com/office/drawing/2014/main" id="{41A998C5-E0DF-452E-8C20-710072ED04B2}"/>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915083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2AED9-3CD7-4223-90AE-310B01BABA4B}"/>
              </a:ext>
            </a:extLst>
          </p:cNvPr>
          <p:cNvSpPr>
            <a:spLocks noGrp="1"/>
          </p:cNvSpPr>
          <p:nvPr>
            <p:ph type="title"/>
          </p:nvPr>
        </p:nvSpPr>
        <p:spPr/>
        <p:txBody>
          <a:bodyPr/>
          <a:lstStyle/>
          <a:p>
            <a:r>
              <a:rPr lang="fr-FR" dirty="0"/>
              <a:t>Les scores :</a:t>
            </a:r>
          </a:p>
        </p:txBody>
      </p:sp>
      <p:pic>
        <p:nvPicPr>
          <p:cNvPr id="5" name="Espace réservé du contenu 4">
            <a:extLst>
              <a:ext uri="{FF2B5EF4-FFF2-40B4-BE49-F238E27FC236}">
                <a16:creationId xmlns:a16="http://schemas.microsoft.com/office/drawing/2014/main" id="{99564565-FC82-4771-8FC9-FC6B1A57A1F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87206" y="1537548"/>
            <a:ext cx="7414038" cy="2479572"/>
          </a:xfrm>
        </p:spPr>
      </p:pic>
      <p:sp>
        <p:nvSpPr>
          <p:cNvPr id="3" name="Espace réservé du pied de page 2">
            <a:extLst>
              <a:ext uri="{FF2B5EF4-FFF2-40B4-BE49-F238E27FC236}">
                <a16:creationId xmlns:a16="http://schemas.microsoft.com/office/drawing/2014/main" id="{FF28994A-8AE1-44D9-A39F-C66AF8B8215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1176520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870A10E-C16C-45F2-903A-F0AA7C19EDD0}"/>
              </a:ext>
            </a:extLst>
          </p:cNvPr>
          <p:cNvSpPr>
            <a:spLocks noGrp="1"/>
          </p:cNvSpPr>
          <p:nvPr>
            <p:ph type="title"/>
          </p:nvPr>
        </p:nvSpPr>
        <p:spPr>
          <a:xfrm>
            <a:off x="628650" y="446467"/>
            <a:ext cx="10515600" cy="1325563"/>
          </a:xfrm>
        </p:spPr>
        <p:txBody>
          <a:bodyPr>
            <a:normAutofit/>
          </a:bodyPr>
          <a:lstStyle/>
          <a:p>
            <a:r>
              <a:rPr lang="fr-FR" dirty="0"/>
              <a:t>Le dialogue :</a:t>
            </a:r>
          </a:p>
        </p:txBody>
      </p:sp>
      <p:sp>
        <p:nvSpPr>
          <p:cNvPr id="3" name="Espace réservé du contenu 2">
            <a:extLst>
              <a:ext uri="{FF2B5EF4-FFF2-40B4-BE49-F238E27FC236}">
                <a16:creationId xmlns:a16="http://schemas.microsoft.com/office/drawing/2014/main" id="{1AB5913C-0601-4C50-B6E0-2E6FF0D9FC5D}"/>
              </a:ext>
            </a:extLst>
          </p:cNvPr>
          <p:cNvSpPr>
            <a:spLocks noGrp="1"/>
          </p:cNvSpPr>
          <p:nvPr>
            <p:ph idx="1"/>
          </p:nvPr>
        </p:nvSpPr>
        <p:spPr>
          <a:xfrm>
            <a:off x="460271" y="1616619"/>
            <a:ext cx="11074400" cy="4787899"/>
          </a:xfrm>
        </p:spPr>
        <p:txBody>
          <a:bodyPr>
            <a:normAutofit/>
          </a:bodyPr>
          <a:lstStyle/>
          <a:p>
            <a:pPr marL="0" indent="0">
              <a:lnSpc>
                <a:spcPct val="200000"/>
              </a:lnSpc>
              <a:buNone/>
            </a:pPr>
            <a:r>
              <a:rPr lang="fr-FR" sz="3200" dirty="0">
                <a:latin typeface="Arial" panose="020B0604020202020204" pitchFamily="34" charset="0"/>
                <a:cs typeface="Arial" panose="020B0604020202020204" pitchFamily="34" charset="0"/>
              </a:rPr>
              <a:t>On appelle « dialogue » le passage dans un texte</a:t>
            </a:r>
          </a:p>
          <a:p>
            <a:pPr marL="0" indent="0">
              <a:lnSpc>
                <a:spcPct val="200000"/>
              </a:lnSpc>
              <a:buNone/>
            </a:pPr>
            <a:r>
              <a:rPr lang="fr-FR" sz="3200" dirty="0">
                <a:latin typeface="Arial" panose="020B0604020202020204" pitchFamily="34" charset="0"/>
                <a:cs typeface="Arial" panose="020B0604020202020204" pitchFamily="34" charset="0"/>
              </a:rPr>
              <a:t> où des personnages discutent entre eux.</a:t>
            </a:r>
          </a:p>
          <a:p>
            <a:pPr marL="0" indent="0">
              <a:lnSpc>
                <a:spcPct val="200000"/>
              </a:lnSpc>
              <a:buNone/>
            </a:pPr>
            <a:r>
              <a:rPr lang="fr-FR" sz="3200" dirty="0">
                <a:latin typeface="Arial" panose="020B0604020202020204" pitchFamily="34" charset="0"/>
                <a:cs typeface="Arial" panose="020B0604020202020204" pitchFamily="34" charset="0"/>
              </a:rPr>
              <a:t>- Il y a plusieurs règles à respecter pour présenter ce</a:t>
            </a:r>
          </a:p>
          <a:p>
            <a:pPr marL="0" indent="0">
              <a:lnSpc>
                <a:spcPct val="200000"/>
              </a:lnSpc>
              <a:buNone/>
            </a:pPr>
            <a:r>
              <a:rPr lang="fr-FR" sz="3200" dirty="0">
                <a:latin typeface="Arial" panose="020B0604020202020204" pitchFamily="34" charset="0"/>
                <a:cs typeface="Arial" panose="020B0604020202020204" pitchFamily="34" charset="0"/>
              </a:rPr>
              <a:t>dialogue :</a:t>
            </a:r>
          </a:p>
        </p:txBody>
      </p:sp>
      <p:sp>
        <p:nvSpPr>
          <p:cNvPr id="6" name="Espace réservé du pied de page 5">
            <a:extLst>
              <a:ext uri="{FF2B5EF4-FFF2-40B4-BE49-F238E27FC236}">
                <a16:creationId xmlns:a16="http://schemas.microsoft.com/office/drawing/2014/main" id="{0309C698-DB6A-4B91-8850-31F795395FB6}"/>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9CA18505-5219-4D80-B93A-8DF12A30807B}"/>
              </a:ext>
            </a:extLst>
          </p:cNvPr>
          <p:cNvPicPr>
            <a:picLocks noChangeAspect="1"/>
          </p:cNvPicPr>
          <p:nvPr/>
        </p:nvPicPr>
        <p:blipFill rotWithShape="1">
          <a:blip r:embed="rId2"/>
          <a:srcRect l="37463"/>
          <a:stretch/>
        </p:blipFill>
        <p:spPr>
          <a:xfrm>
            <a:off x="10021170" y="140331"/>
            <a:ext cx="1628226" cy="2603621"/>
          </a:xfrm>
          <a:prstGeom prst="rect">
            <a:avLst/>
          </a:prstGeom>
        </p:spPr>
      </p:pic>
    </p:spTree>
    <p:extLst>
      <p:ext uri="{BB962C8B-B14F-4D97-AF65-F5344CB8AC3E}">
        <p14:creationId xmlns:p14="http://schemas.microsoft.com/office/powerpoint/2010/main" val="1406296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1AB5913C-0601-4C50-B6E0-2E6FF0D9FC5D}"/>
              </a:ext>
            </a:extLst>
          </p:cNvPr>
          <p:cNvSpPr>
            <a:spLocks noGrp="1"/>
          </p:cNvSpPr>
          <p:nvPr>
            <p:ph idx="1"/>
          </p:nvPr>
        </p:nvSpPr>
        <p:spPr>
          <a:xfrm>
            <a:off x="460271" y="870559"/>
            <a:ext cx="11074400" cy="5533959"/>
          </a:xfrm>
        </p:spPr>
        <p:txBody>
          <a:bodyPr>
            <a:normAutofit fontScale="70000" lnSpcReduction="20000"/>
          </a:bodyPr>
          <a:lstStyle/>
          <a:p>
            <a:pPr marL="0" indent="0">
              <a:lnSpc>
                <a:spcPct val="200000"/>
              </a:lnSpc>
              <a:buNone/>
            </a:pPr>
            <a:r>
              <a:rPr lang="fr-FR" sz="3200" dirty="0">
                <a:latin typeface="Arial" panose="020B0604020202020204" pitchFamily="34" charset="0"/>
                <a:cs typeface="Arial" panose="020B0604020202020204" pitchFamily="34" charset="0"/>
                <a:sym typeface="Wingdings" panose="05000000000000000000" pitchFamily="2" charset="2"/>
              </a:rPr>
              <a:t></a:t>
            </a:r>
            <a:r>
              <a:rPr lang="fr-FR" sz="3200" dirty="0">
                <a:latin typeface="Arial" panose="020B0604020202020204" pitchFamily="34" charset="0"/>
                <a:cs typeface="Arial" panose="020B0604020202020204" pitchFamily="34" charset="0"/>
              </a:rPr>
              <a:t>Je retourne à la ligne.</a:t>
            </a:r>
          </a:p>
          <a:p>
            <a:pPr marL="0" indent="0">
              <a:lnSpc>
                <a:spcPct val="200000"/>
              </a:lnSpc>
              <a:buNone/>
            </a:pPr>
            <a:r>
              <a:rPr lang="fr-FR" sz="3200" dirty="0">
                <a:latin typeface="Arial" panose="020B0604020202020204" pitchFamily="34" charset="0"/>
                <a:cs typeface="Arial" panose="020B0604020202020204" pitchFamily="34" charset="0"/>
                <a:sym typeface="Wingdings" panose="05000000000000000000" pitchFamily="2" charset="2"/>
              </a:rPr>
              <a:t></a:t>
            </a:r>
            <a:r>
              <a:rPr lang="fr-FR" sz="3200" dirty="0">
                <a:latin typeface="Arial" panose="020B0604020202020204" pitchFamily="34" charset="0"/>
                <a:cs typeface="Arial" panose="020B0604020202020204" pitchFamily="34" charset="0"/>
              </a:rPr>
              <a:t> J’ouvre les guillemets [«] : le premier personnage va parler.</a:t>
            </a:r>
          </a:p>
          <a:p>
            <a:pPr marL="0" indent="0">
              <a:lnSpc>
                <a:spcPct val="200000"/>
              </a:lnSpc>
              <a:buNone/>
            </a:pPr>
            <a:r>
              <a:rPr lang="fr-FR" sz="3200" dirty="0">
                <a:latin typeface="Arial" panose="020B0604020202020204" pitchFamily="34" charset="0"/>
                <a:cs typeface="Arial" panose="020B0604020202020204" pitchFamily="34" charset="0"/>
                <a:sym typeface="Wingdings" panose="05000000000000000000" pitchFamily="2" charset="2"/>
              </a:rPr>
              <a:t></a:t>
            </a:r>
            <a:r>
              <a:rPr lang="fr-FR" sz="3200" dirty="0">
                <a:latin typeface="Arial" panose="020B0604020202020204" pitchFamily="34" charset="0"/>
                <a:cs typeface="Arial" panose="020B0604020202020204" pitchFamily="34" charset="0"/>
              </a:rPr>
              <a:t> Lorsque le premier personnage a fini de parler, je retourne à la ligne.</a:t>
            </a:r>
          </a:p>
          <a:p>
            <a:pPr marL="0" indent="0">
              <a:lnSpc>
                <a:spcPct val="200000"/>
              </a:lnSpc>
              <a:buNone/>
            </a:pPr>
            <a:r>
              <a:rPr lang="fr-FR" sz="3200" dirty="0">
                <a:latin typeface="Arial" panose="020B0604020202020204" pitchFamily="34" charset="0"/>
                <a:cs typeface="Arial" panose="020B0604020202020204" pitchFamily="34" charset="0"/>
                <a:sym typeface="Wingdings" panose="05000000000000000000" pitchFamily="2" charset="2"/>
              </a:rPr>
              <a:t> </a:t>
            </a:r>
            <a:r>
              <a:rPr lang="fr-FR" sz="3200" dirty="0">
                <a:latin typeface="Arial" panose="020B0604020202020204" pitchFamily="34" charset="0"/>
                <a:cs typeface="Arial" panose="020B0604020202020204" pitchFamily="34" charset="0"/>
              </a:rPr>
              <a:t>Je mets un tiret [-] : le second personnage va parler.</a:t>
            </a:r>
          </a:p>
          <a:p>
            <a:pPr marL="0" indent="0">
              <a:lnSpc>
                <a:spcPct val="200000"/>
              </a:lnSpc>
              <a:buNone/>
            </a:pPr>
            <a:r>
              <a:rPr lang="fr-FR" sz="3200" dirty="0">
                <a:latin typeface="Arial" panose="020B0604020202020204" pitchFamily="34" charset="0"/>
                <a:cs typeface="Arial" panose="020B0604020202020204" pitchFamily="34" charset="0"/>
                <a:sym typeface="Wingdings" panose="05000000000000000000" pitchFamily="2" charset="2"/>
              </a:rPr>
              <a:t> </a:t>
            </a:r>
            <a:r>
              <a:rPr lang="fr-FR" sz="3200" dirty="0">
                <a:latin typeface="Arial" panose="020B0604020202020204" pitchFamily="34" charset="0"/>
                <a:cs typeface="Arial" panose="020B0604020202020204" pitchFamily="34" charset="0"/>
              </a:rPr>
              <a:t>Je retourne à la ligne lorsqu’il a fini de parler et je remets</a:t>
            </a:r>
          </a:p>
          <a:p>
            <a:pPr marL="0" indent="0">
              <a:lnSpc>
                <a:spcPct val="200000"/>
              </a:lnSpc>
              <a:buNone/>
            </a:pPr>
            <a:r>
              <a:rPr lang="fr-FR" sz="3200" dirty="0">
                <a:latin typeface="Arial" panose="020B0604020202020204" pitchFamily="34" charset="0"/>
                <a:cs typeface="Arial" panose="020B0604020202020204" pitchFamily="34" charset="0"/>
              </a:rPr>
              <a:t>un tiret à chaque fois qu’un personnage parle.</a:t>
            </a:r>
          </a:p>
          <a:p>
            <a:pPr marL="0" indent="0">
              <a:lnSpc>
                <a:spcPct val="200000"/>
              </a:lnSpc>
              <a:buNone/>
            </a:pPr>
            <a:r>
              <a:rPr lang="fr-FR" sz="3200" dirty="0">
                <a:latin typeface="Arial" panose="020B0604020202020204" pitchFamily="34" charset="0"/>
                <a:cs typeface="Arial" panose="020B0604020202020204" pitchFamily="34" charset="0"/>
                <a:sym typeface="Wingdings" panose="05000000000000000000" pitchFamily="2" charset="2"/>
              </a:rPr>
              <a:t></a:t>
            </a:r>
            <a:r>
              <a:rPr lang="fr-FR" sz="3200" dirty="0">
                <a:latin typeface="Arial" panose="020B0604020202020204" pitchFamily="34" charset="0"/>
                <a:cs typeface="Arial" panose="020B0604020202020204" pitchFamily="34" charset="0"/>
              </a:rPr>
              <a:t> Lorsque le dialogue est terminé, je ferme les guillemets : [»].</a:t>
            </a:r>
          </a:p>
        </p:txBody>
      </p:sp>
      <p:sp>
        <p:nvSpPr>
          <p:cNvPr id="6" name="Espace réservé du pied de page 5">
            <a:extLst>
              <a:ext uri="{FF2B5EF4-FFF2-40B4-BE49-F238E27FC236}">
                <a16:creationId xmlns:a16="http://schemas.microsoft.com/office/drawing/2014/main" id="{0309C698-DB6A-4B91-8850-31F795395FB6}"/>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9CA18505-5219-4D80-B93A-8DF12A30807B}"/>
              </a:ext>
            </a:extLst>
          </p:cNvPr>
          <p:cNvPicPr>
            <a:picLocks noChangeAspect="1"/>
          </p:cNvPicPr>
          <p:nvPr/>
        </p:nvPicPr>
        <p:blipFill rotWithShape="1">
          <a:blip r:embed="rId2"/>
          <a:srcRect l="37463"/>
          <a:stretch/>
        </p:blipFill>
        <p:spPr>
          <a:xfrm>
            <a:off x="10021170" y="140331"/>
            <a:ext cx="1628226" cy="2603621"/>
          </a:xfrm>
          <a:prstGeom prst="rect">
            <a:avLst/>
          </a:prstGeom>
        </p:spPr>
      </p:pic>
    </p:spTree>
    <p:extLst>
      <p:ext uri="{BB962C8B-B14F-4D97-AF65-F5344CB8AC3E}">
        <p14:creationId xmlns:p14="http://schemas.microsoft.com/office/powerpoint/2010/main" val="3214942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1AB5913C-0601-4C50-B6E0-2E6FF0D9FC5D}"/>
              </a:ext>
            </a:extLst>
          </p:cNvPr>
          <p:cNvSpPr>
            <a:spLocks noGrp="1"/>
          </p:cNvSpPr>
          <p:nvPr>
            <p:ph idx="1"/>
          </p:nvPr>
        </p:nvSpPr>
        <p:spPr>
          <a:xfrm>
            <a:off x="460271" y="870560"/>
            <a:ext cx="11074400" cy="5029200"/>
          </a:xfrm>
        </p:spPr>
        <p:txBody>
          <a:bodyPr>
            <a:normAutofit fontScale="92500"/>
          </a:bodyPr>
          <a:lstStyle/>
          <a:p>
            <a:pPr marL="0" indent="0">
              <a:lnSpc>
                <a:spcPct val="200000"/>
              </a:lnSpc>
              <a:buNone/>
            </a:pPr>
            <a:r>
              <a:rPr lang="fr-FR" sz="3200" dirty="0">
                <a:latin typeface="Arial" panose="020B0604020202020204" pitchFamily="34" charset="0"/>
                <a:cs typeface="Arial" panose="020B0604020202020204" pitchFamily="34" charset="0"/>
                <a:sym typeface="Wingdings" panose="05000000000000000000" pitchFamily="2" charset="2"/>
              </a:rPr>
              <a:t> </a:t>
            </a:r>
            <a:r>
              <a:rPr lang="fr-FR" sz="3200" dirty="0">
                <a:latin typeface="Arial" panose="020B0604020202020204" pitchFamily="34" charset="0"/>
                <a:cs typeface="Arial" panose="020B0604020202020204" pitchFamily="34" charset="0"/>
              </a:rPr>
              <a:t>L’auteur du dialogue </a:t>
            </a:r>
            <a:r>
              <a:rPr lang="fr-FR" sz="3200" b="1" dirty="0">
                <a:latin typeface="Arial" panose="020B0604020202020204" pitchFamily="34" charset="0"/>
                <a:cs typeface="Arial" panose="020B0604020202020204" pitchFamily="34" charset="0"/>
              </a:rPr>
              <a:t>peut</a:t>
            </a:r>
            <a:r>
              <a:rPr lang="fr-FR" sz="3200" dirty="0">
                <a:latin typeface="Arial" panose="020B0604020202020204" pitchFamily="34" charset="0"/>
                <a:cs typeface="Arial" panose="020B0604020202020204" pitchFamily="34" charset="0"/>
              </a:rPr>
              <a:t> donner des précisions sur la façon de parler du personnage, sur le personnage lui-même.</a:t>
            </a:r>
          </a:p>
          <a:p>
            <a:pPr marL="0" indent="0">
              <a:lnSpc>
                <a:spcPct val="200000"/>
              </a:lnSpc>
              <a:buNone/>
            </a:pPr>
            <a:r>
              <a:rPr lang="fr-FR" sz="3200" dirty="0">
                <a:latin typeface="Arial" panose="020B0604020202020204" pitchFamily="34" charset="0"/>
                <a:cs typeface="Arial" panose="020B0604020202020204" pitchFamily="34" charset="0"/>
              </a:rPr>
              <a:t>On appelle ces précisions : des </a:t>
            </a:r>
            <a:r>
              <a:rPr lang="fr-FR" sz="3200" b="1" dirty="0">
                <a:latin typeface="Arial" panose="020B0604020202020204" pitchFamily="34" charset="0"/>
                <a:cs typeface="Arial" panose="020B0604020202020204" pitchFamily="34" charset="0"/>
              </a:rPr>
              <a:t>incises</a:t>
            </a:r>
            <a:r>
              <a:rPr lang="fr-FR" sz="3200" dirty="0">
                <a:latin typeface="Arial" panose="020B0604020202020204" pitchFamily="34" charset="0"/>
                <a:cs typeface="Arial" panose="020B0604020202020204" pitchFamily="34" charset="0"/>
              </a:rPr>
              <a:t> ou des </a:t>
            </a:r>
            <a:r>
              <a:rPr lang="fr-FR" sz="3200" b="1" dirty="0">
                <a:latin typeface="Arial" panose="020B0604020202020204" pitchFamily="34" charset="0"/>
                <a:cs typeface="Arial" panose="020B0604020202020204" pitchFamily="34" charset="0"/>
              </a:rPr>
              <a:t>didascalies</a:t>
            </a:r>
            <a:r>
              <a:rPr lang="fr-FR" sz="3200" dirty="0">
                <a:latin typeface="Arial" panose="020B0604020202020204" pitchFamily="34" charset="0"/>
                <a:cs typeface="Arial" panose="020B0604020202020204" pitchFamily="34" charset="0"/>
              </a:rPr>
              <a:t>.</a:t>
            </a:r>
          </a:p>
          <a:p>
            <a:pPr marL="0" indent="0">
              <a:lnSpc>
                <a:spcPct val="200000"/>
              </a:lnSpc>
              <a:buNone/>
            </a:pPr>
            <a:r>
              <a:rPr lang="fr-FR" sz="3200" dirty="0"/>
              <a:t>Pour ne pas faire de répétitions dans un dialogue et donner plus de richesse au texte, on remplace le verbe dire par des synonymes :</a:t>
            </a:r>
            <a:endParaRPr lang="fr-FR" sz="3200" dirty="0">
              <a:latin typeface="Arial" panose="020B0604020202020204" pitchFamily="34" charset="0"/>
              <a:cs typeface="Arial" panose="020B0604020202020204" pitchFamily="34" charset="0"/>
            </a:endParaRPr>
          </a:p>
        </p:txBody>
      </p:sp>
      <p:sp>
        <p:nvSpPr>
          <p:cNvPr id="6" name="Espace réservé du pied de page 5">
            <a:extLst>
              <a:ext uri="{FF2B5EF4-FFF2-40B4-BE49-F238E27FC236}">
                <a16:creationId xmlns:a16="http://schemas.microsoft.com/office/drawing/2014/main" id="{0309C698-DB6A-4B91-8850-31F795395F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343849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7020197-2778-4B13-8D20-9BF91514C3D3}"/>
              </a:ext>
            </a:extLst>
          </p:cNvPr>
          <p:cNvSpPr>
            <a:spLocks noGrp="1"/>
          </p:cNvSpPr>
          <p:nvPr>
            <p:ph idx="1"/>
          </p:nvPr>
        </p:nvSpPr>
        <p:spPr>
          <a:xfrm>
            <a:off x="394570" y="695195"/>
            <a:ext cx="10959230" cy="5481768"/>
          </a:xfrm>
        </p:spPr>
        <p:txBody>
          <a:bodyPr>
            <a:normAutofit lnSpcReduction="10000"/>
          </a:bodyPr>
          <a:lstStyle/>
          <a:p>
            <a:pPr>
              <a:lnSpc>
                <a:spcPct val="200000"/>
              </a:lnSpc>
            </a:pPr>
            <a:r>
              <a:rPr lang="fr-FR" sz="2800" dirty="0">
                <a:latin typeface="Arial" panose="020B0604020202020204" pitchFamily="34" charset="0"/>
                <a:cs typeface="Arial" panose="020B0604020202020204" pitchFamily="34" charset="0"/>
              </a:rPr>
              <a:t>si le personnage s'exprime à voix haute : </a:t>
            </a:r>
          </a:p>
          <a:p>
            <a:pPr marL="0" indent="0">
              <a:lnSpc>
                <a:spcPct val="200000"/>
              </a:lnSpc>
              <a:buNone/>
            </a:pPr>
            <a:r>
              <a:rPr lang="fr-FR" sz="2800" dirty="0">
                <a:latin typeface="Arial" panose="020B0604020202020204" pitchFamily="34" charset="0"/>
                <a:cs typeface="Arial" panose="020B0604020202020204" pitchFamily="34" charset="0"/>
              </a:rPr>
              <a:t>crier – s’écrier – hurler – tempêter – ordonner –</a:t>
            </a:r>
          </a:p>
          <a:p>
            <a:pPr>
              <a:lnSpc>
                <a:spcPct val="200000"/>
              </a:lnSpc>
            </a:pPr>
            <a:r>
              <a:rPr lang="fr-FR" sz="2800" dirty="0">
                <a:latin typeface="Arial" panose="020B0604020202020204" pitchFamily="34" charset="0"/>
                <a:cs typeface="Arial" panose="020B0604020202020204" pitchFamily="34" charset="0"/>
              </a:rPr>
              <a:t>si le personnage s'exprime à voix basse : </a:t>
            </a:r>
          </a:p>
          <a:p>
            <a:pPr marL="0" indent="0">
              <a:lnSpc>
                <a:spcPct val="200000"/>
              </a:lnSpc>
              <a:buNone/>
            </a:pPr>
            <a:r>
              <a:rPr lang="fr-FR" sz="2800" dirty="0">
                <a:latin typeface="Arial" panose="020B0604020202020204" pitchFamily="34" charset="0"/>
                <a:cs typeface="Arial" panose="020B0604020202020204" pitchFamily="34" charset="0"/>
              </a:rPr>
              <a:t>murmurer – chuchoter – </a:t>
            </a:r>
          </a:p>
          <a:p>
            <a:pPr>
              <a:lnSpc>
                <a:spcPct val="200000"/>
              </a:lnSpc>
            </a:pPr>
            <a:r>
              <a:rPr lang="fr-FR" sz="2800" dirty="0">
                <a:latin typeface="Arial" panose="020B0604020202020204" pitchFamily="34" charset="0"/>
                <a:cs typeface="Arial" panose="020B0604020202020204" pitchFamily="34" charset="0"/>
              </a:rPr>
              <a:t>si le personnage donne un ordre : </a:t>
            </a:r>
          </a:p>
          <a:p>
            <a:pPr marL="0" indent="0">
              <a:lnSpc>
                <a:spcPct val="200000"/>
              </a:lnSpc>
              <a:buNone/>
            </a:pPr>
            <a:r>
              <a:rPr lang="fr-FR" sz="2800" dirty="0">
                <a:latin typeface="Arial" panose="020B0604020202020204" pitchFamily="34" charset="0"/>
                <a:cs typeface="Arial" panose="020B0604020202020204" pitchFamily="34" charset="0"/>
              </a:rPr>
              <a:t>exiger– imposer– ordonner – </a:t>
            </a:r>
          </a:p>
        </p:txBody>
      </p:sp>
      <p:sp>
        <p:nvSpPr>
          <p:cNvPr id="4" name="Espace réservé du pied de page 3">
            <a:extLst>
              <a:ext uri="{FF2B5EF4-FFF2-40B4-BE49-F238E27FC236}">
                <a16:creationId xmlns:a16="http://schemas.microsoft.com/office/drawing/2014/main" id="{C6227B99-1402-4CA8-9F89-4A2AE0DC384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853660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1DBC29B6-2EC2-45E3-9E0C-7EBD13EB422D}"/>
              </a:ext>
            </a:extLst>
          </p:cNvPr>
          <p:cNvSpPr>
            <a:spLocks noGrp="1"/>
          </p:cNvSpPr>
          <p:nvPr>
            <p:ph idx="1"/>
          </p:nvPr>
        </p:nvSpPr>
        <p:spPr>
          <a:xfrm>
            <a:off x="838200" y="513568"/>
            <a:ext cx="10515600" cy="5924810"/>
          </a:xfrm>
        </p:spPr>
        <p:txBody>
          <a:bodyPr>
            <a:normAutofit fontScale="85000" lnSpcReduction="10000"/>
          </a:bodyPr>
          <a:lstStyle/>
          <a:p>
            <a:pPr>
              <a:lnSpc>
                <a:spcPct val="200000"/>
              </a:lnSpc>
            </a:pPr>
            <a:r>
              <a:rPr lang="fr-FR" sz="2800" dirty="0">
                <a:latin typeface="Arial" panose="020B0604020202020204" pitchFamily="34" charset="0"/>
                <a:cs typeface="Arial" panose="020B0604020202020204" pitchFamily="34" charset="0"/>
              </a:rPr>
              <a:t>s'il fait une déclaration : </a:t>
            </a:r>
          </a:p>
          <a:p>
            <a:pPr marL="0" indent="0">
              <a:lnSpc>
                <a:spcPct val="200000"/>
              </a:lnSpc>
              <a:buNone/>
            </a:pPr>
            <a:r>
              <a:rPr lang="fr-FR" sz="2800" dirty="0">
                <a:latin typeface="Arial" panose="020B0604020202020204" pitchFamily="34" charset="0"/>
                <a:cs typeface="Arial" panose="020B0604020202020204" pitchFamily="34" charset="0"/>
              </a:rPr>
              <a:t>affirmer – déclarer – constater – raconter – avouer –</a:t>
            </a:r>
          </a:p>
          <a:p>
            <a:pPr>
              <a:lnSpc>
                <a:spcPct val="200000"/>
              </a:lnSpc>
            </a:pPr>
            <a:r>
              <a:rPr lang="fr-FR" sz="2800" dirty="0">
                <a:latin typeface="Arial" panose="020B0604020202020204" pitchFamily="34" charset="0"/>
                <a:cs typeface="Arial" panose="020B0604020202020204" pitchFamily="34" charset="0"/>
              </a:rPr>
              <a:t> s'il veut exprimer un sentiment : </a:t>
            </a:r>
          </a:p>
          <a:p>
            <a:pPr marL="0" indent="0">
              <a:lnSpc>
                <a:spcPct val="200000"/>
              </a:lnSpc>
              <a:buNone/>
            </a:pPr>
            <a:r>
              <a:rPr lang="fr-FR" sz="2800" dirty="0">
                <a:latin typeface="Arial" panose="020B0604020202020204" pitchFamily="34" charset="0"/>
                <a:cs typeface="Arial" panose="020B0604020202020204" pitchFamily="34" charset="0"/>
              </a:rPr>
              <a:t>espérer – souhaiter – protester –</a:t>
            </a:r>
          </a:p>
          <a:p>
            <a:pPr>
              <a:lnSpc>
                <a:spcPct val="200000"/>
              </a:lnSpc>
            </a:pPr>
            <a:r>
              <a:rPr lang="fr-FR" sz="2800" dirty="0">
                <a:latin typeface="Arial" panose="020B0604020202020204" pitchFamily="34" charset="0"/>
                <a:cs typeface="Arial" panose="020B0604020202020204" pitchFamily="34" charset="0"/>
              </a:rPr>
              <a:t> d’autres synonymes : </a:t>
            </a:r>
          </a:p>
          <a:p>
            <a:pPr marL="0" indent="0">
              <a:lnSpc>
                <a:spcPct val="200000"/>
              </a:lnSpc>
              <a:buNone/>
            </a:pPr>
            <a:r>
              <a:rPr lang="fr-FR" sz="2800" dirty="0">
                <a:latin typeface="Arial" panose="020B0604020202020204" pitchFamily="34" charset="0"/>
                <a:cs typeface="Arial" panose="020B0604020202020204" pitchFamily="34" charset="0"/>
              </a:rPr>
              <a:t>répondre – rétorquer – répliquer….</a:t>
            </a:r>
          </a:p>
          <a:p>
            <a:pPr marL="0" indent="0">
              <a:lnSpc>
                <a:spcPct val="200000"/>
              </a:lnSpc>
              <a:buNone/>
            </a:pPr>
            <a:r>
              <a:rPr lang="fr-FR" sz="2600" dirty="0">
                <a:effectLst/>
                <a:latin typeface="Arial" panose="020B0604020202020204" pitchFamily="34" charset="0"/>
                <a:ea typeface="Calibri" panose="020F0502020204030204" pitchFamily="34" charset="0"/>
                <a:cs typeface="Times New Roman" panose="02020603050405020304" pitchFamily="18" charset="0"/>
              </a:rPr>
              <a:t>Les didascalies expliquent aussi les sentiments et les actions des personnages.</a:t>
            </a:r>
            <a:endParaRPr lang="fr-FR" sz="26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200000"/>
              </a:lnSpc>
              <a:buNone/>
            </a:pPr>
            <a:endParaRPr lang="fr-FR" dirty="0">
              <a:latin typeface="Arial" panose="020B0604020202020204" pitchFamily="34" charset="0"/>
              <a:cs typeface="Arial" panose="020B0604020202020204" pitchFamily="34" charset="0"/>
            </a:endParaRPr>
          </a:p>
          <a:p>
            <a:endParaRPr lang="fr-FR" dirty="0"/>
          </a:p>
        </p:txBody>
      </p:sp>
      <p:sp>
        <p:nvSpPr>
          <p:cNvPr id="4" name="Espace réservé du pied de page 3">
            <a:extLst>
              <a:ext uri="{FF2B5EF4-FFF2-40B4-BE49-F238E27FC236}">
                <a16:creationId xmlns:a16="http://schemas.microsoft.com/office/drawing/2014/main" id="{ED62B7B2-8DE8-45C1-963E-03511B6B9B6D}"/>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351178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762CA19-F1ED-4C4E-BBF4-44CF8DA64699}"/>
              </a:ext>
            </a:extLst>
          </p:cNvPr>
          <p:cNvSpPr>
            <a:spLocks noGrp="1"/>
          </p:cNvSpPr>
          <p:nvPr>
            <p:ph type="title"/>
          </p:nvPr>
        </p:nvSpPr>
        <p:spPr/>
        <p:txBody>
          <a:bodyPr/>
          <a:lstStyle/>
          <a:p>
            <a:r>
              <a:rPr lang="fr-FR" dirty="0"/>
              <a:t>Reprenons le texte :</a:t>
            </a:r>
          </a:p>
        </p:txBody>
      </p:sp>
      <p:sp>
        <p:nvSpPr>
          <p:cNvPr id="3" name="Espace réservé du contenu 2">
            <a:extLst>
              <a:ext uri="{FF2B5EF4-FFF2-40B4-BE49-F238E27FC236}">
                <a16:creationId xmlns:a16="http://schemas.microsoft.com/office/drawing/2014/main" id="{F0D6A69F-9A6B-413A-B9C5-C769EC969900}"/>
              </a:ext>
            </a:extLst>
          </p:cNvPr>
          <p:cNvSpPr>
            <a:spLocks noGrp="1"/>
          </p:cNvSpPr>
          <p:nvPr>
            <p:ph idx="1"/>
          </p:nvPr>
        </p:nvSpPr>
        <p:spPr>
          <a:xfrm>
            <a:off x="838200" y="1825625"/>
            <a:ext cx="10515600" cy="1512561"/>
          </a:xfrm>
        </p:spPr>
        <p:txBody>
          <a:bodyPr/>
          <a:lstStyle/>
          <a:p>
            <a:pPr marL="0" indent="0">
              <a:lnSpc>
                <a:spcPct val="150000"/>
              </a:lnSpc>
              <a:buNone/>
            </a:pPr>
            <a:r>
              <a:rPr lang="fr-FR" dirty="0"/>
              <a:t>Vous allez colorier les paroles de Tom et les paroles de Ben dans deux couleurs différentes.</a:t>
            </a:r>
          </a:p>
          <a:p>
            <a:endParaRPr lang="fr-FR" dirty="0"/>
          </a:p>
        </p:txBody>
      </p:sp>
      <p:sp>
        <p:nvSpPr>
          <p:cNvPr id="4" name="Espace réservé du pied de page 3">
            <a:extLst>
              <a:ext uri="{FF2B5EF4-FFF2-40B4-BE49-F238E27FC236}">
                <a16:creationId xmlns:a16="http://schemas.microsoft.com/office/drawing/2014/main" id="{BC2A0515-FF13-4971-A28B-5F3B84716033}"/>
              </a:ext>
            </a:extLst>
          </p:cNvPr>
          <p:cNvSpPr>
            <a:spLocks noGrp="1"/>
          </p:cNvSpPr>
          <p:nvPr>
            <p:ph type="ftr" sz="quarter" idx="11"/>
          </p:nvPr>
        </p:nvSpPr>
        <p:spPr/>
        <p:txBody>
          <a:bodyPr/>
          <a:lstStyle/>
          <a:p>
            <a:r>
              <a:rPr lang="fr-FR"/>
              <a:t>www.dys-positif.fr</a:t>
            </a:r>
            <a:endParaRPr lang="fr-FR" dirty="0"/>
          </a:p>
        </p:txBody>
      </p:sp>
      <p:pic>
        <p:nvPicPr>
          <p:cNvPr id="2050" name="Picture 2" descr="Devinez la suite.... - Page 30">
            <a:extLst>
              <a:ext uri="{FF2B5EF4-FFF2-40B4-BE49-F238E27FC236}">
                <a16:creationId xmlns:a16="http://schemas.microsoft.com/office/drawing/2014/main" id="{4B28ED98-1227-4E03-936F-38C9393A518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4099"/>
          <a:stretch/>
        </p:blipFill>
        <p:spPr bwMode="auto">
          <a:xfrm>
            <a:off x="7695225" y="3210535"/>
            <a:ext cx="1872736" cy="2456731"/>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C77FF86B-1611-46EF-AA28-A884D617A61E}"/>
              </a:ext>
            </a:extLst>
          </p:cNvPr>
          <p:cNvPicPr>
            <a:picLocks noChangeAspect="1"/>
          </p:cNvPicPr>
          <p:nvPr/>
        </p:nvPicPr>
        <p:blipFill rotWithShape="1">
          <a:blip r:embed="rId3"/>
          <a:srcRect r="55489"/>
          <a:stretch/>
        </p:blipFill>
        <p:spPr>
          <a:xfrm>
            <a:off x="2095679" y="3210535"/>
            <a:ext cx="1489782" cy="2456901"/>
          </a:xfrm>
          <a:prstGeom prst="rect">
            <a:avLst/>
          </a:prstGeom>
        </p:spPr>
      </p:pic>
      <p:sp>
        <p:nvSpPr>
          <p:cNvPr id="8" name="Espace réservé du contenu 2">
            <a:extLst>
              <a:ext uri="{FF2B5EF4-FFF2-40B4-BE49-F238E27FC236}">
                <a16:creationId xmlns:a16="http://schemas.microsoft.com/office/drawing/2014/main" id="{F5142ED0-FC39-400B-A190-01D6659D0365}"/>
              </a:ext>
            </a:extLst>
          </p:cNvPr>
          <p:cNvSpPr txBox="1">
            <a:spLocks/>
          </p:cNvSpPr>
          <p:nvPr/>
        </p:nvSpPr>
        <p:spPr>
          <a:xfrm>
            <a:off x="1347592" y="5667266"/>
            <a:ext cx="3550085" cy="87164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fr-FR" dirty="0"/>
              <a:t>En bleu ce que dit Ben.</a:t>
            </a:r>
          </a:p>
          <a:p>
            <a:endParaRPr lang="fr-FR" dirty="0"/>
          </a:p>
        </p:txBody>
      </p:sp>
      <p:sp>
        <p:nvSpPr>
          <p:cNvPr id="9" name="Espace réservé du contenu 2">
            <a:extLst>
              <a:ext uri="{FF2B5EF4-FFF2-40B4-BE49-F238E27FC236}">
                <a16:creationId xmlns:a16="http://schemas.microsoft.com/office/drawing/2014/main" id="{3AB048A8-875F-442D-BD20-64C2B2E43A7C}"/>
              </a:ext>
            </a:extLst>
          </p:cNvPr>
          <p:cNvSpPr txBox="1">
            <a:spLocks/>
          </p:cNvSpPr>
          <p:nvPr/>
        </p:nvSpPr>
        <p:spPr>
          <a:xfrm>
            <a:off x="6698293" y="5667266"/>
            <a:ext cx="3550085" cy="87164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fr-FR" dirty="0"/>
              <a:t>En vert ce que dit Tom.</a:t>
            </a:r>
          </a:p>
          <a:p>
            <a:endParaRPr lang="fr-FR" dirty="0"/>
          </a:p>
        </p:txBody>
      </p:sp>
    </p:spTree>
    <p:extLst>
      <p:ext uri="{BB962C8B-B14F-4D97-AF65-F5344CB8AC3E}">
        <p14:creationId xmlns:p14="http://schemas.microsoft.com/office/powerpoint/2010/main" val="33818360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76CA6B2-0B0A-4AB8-BFE4-D9BF1DB455D6}"/>
              </a:ext>
            </a:extLst>
          </p:cNvPr>
          <p:cNvSpPr>
            <a:spLocks noGrp="1"/>
          </p:cNvSpPr>
          <p:nvPr>
            <p:ph idx="1"/>
          </p:nvPr>
        </p:nvSpPr>
        <p:spPr>
          <a:xfrm>
            <a:off x="838200" y="651353"/>
            <a:ext cx="10515600" cy="5525610"/>
          </a:xfrm>
        </p:spPr>
        <p:txBody>
          <a:bodyPr>
            <a:normAutofit lnSpcReduction="10000"/>
          </a:bodyPr>
          <a:lstStyle/>
          <a:p>
            <a:pPr marL="0" indent="0" algn="just">
              <a:lnSpc>
                <a:spcPct val="200000"/>
              </a:lnSpc>
              <a:spcAft>
                <a:spcPts val="800"/>
              </a:spcAft>
              <a:buNone/>
              <a:tabLst>
                <a:tab pos="771525" algn="l"/>
              </a:tabLst>
            </a:pPr>
            <a:r>
              <a:rPr lang="fr-FR" sz="1800" dirty="0">
                <a:effectLst/>
                <a:latin typeface="Arial" panose="020B0604020202020204" pitchFamily="34" charset="0"/>
                <a:ea typeface="Calibri" panose="020F0502020204030204" pitchFamily="34" charset="0"/>
                <a:cs typeface="Times New Roman" panose="02020603050405020304" pitchFamily="18" charset="0"/>
              </a:rPr>
              <a:t>– Eh… Je vais me baigner. T’as pas envie de venir ? Évidemment, tu aimes mieux travailler.</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ct val="200000"/>
              </a:lnSpc>
              <a:spcAft>
                <a:spcPts val="800"/>
              </a:spcAft>
              <a:buNone/>
              <a:tabLst>
                <a:tab pos="771525" algn="l"/>
              </a:tabLst>
            </a:pPr>
            <a:r>
              <a:rPr lang="fr-FR" sz="1800" dirty="0">
                <a:effectLst/>
                <a:latin typeface="Arial" panose="020B0604020202020204" pitchFamily="34" charset="0"/>
                <a:ea typeface="Calibri" panose="020F0502020204030204" pitchFamily="34" charset="0"/>
                <a:cs typeface="Times New Roman" panose="02020603050405020304" pitchFamily="18" charset="0"/>
              </a:rPr>
              <a:t>– Que veux-tu dire par travailler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ct val="200000"/>
              </a:lnSpc>
              <a:spcAft>
                <a:spcPts val="800"/>
              </a:spcAft>
              <a:buNone/>
              <a:tabLst>
                <a:tab pos="771525" algn="l"/>
              </a:tabLst>
            </a:pPr>
            <a:r>
              <a:rPr lang="fr-FR" sz="1800" dirty="0">
                <a:effectLst/>
                <a:latin typeface="Arial" panose="020B0604020202020204" pitchFamily="34" charset="0"/>
                <a:ea typeface="Calibri" panose="020F0502020204030204" pitchFamily="34" charset="0"/>
                <a:cs typeface="Times New Roman" panose="02020603050405020304" pitchFamily="18" charset="0"/>
              </a:rPr>
              <a:t>– Mais je parle de ce que tu fais en ce moment.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ct val="200000"/>
              </a:lnSpc>
              <a:spcAft>
                <a:spcPts val="800"/>
              </a:spcAft>
              <a:buNone/>
              <a:tabLst>
                <a:tab pos="771525" algn="l"/>
              </a:tabLst>
            </a:pPr>
            <a:r>
              <a:rPr lang="fr-FR" sz="1800" dirty="0">
                <a:effectLst/>
                <a:latin typeface="Arial" panose="020B0604020202020204" pitchFamily="34" charset="0"/>
                <a:ea typeface="Calibri" panose="020F0502020204030204" pitchFamily="34" charset="0"/>
                <a:cs typeface="Times New Roman" panose="02020603050405020304" pitchFamily="18" charset="0"/>
              </a:rPr>
              <a:t>– Oui, fit Tom en se remettant à badigeonner, on peut appeler ça du travail si l’on veut. En tout cas, je sais que ce truc-là me va tout à fait.</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ct val="200000"/>
              </a:lnSpc>
              <a:spcAft>
                <a:spcPts val="800"/>
              </a:spcAft>
              <a:buNone/>
              <a:tabLst>
                <a:tab pos="771525" algn="l"/>
              </a:tabLst>
            </a:pPr>
            <a:r>
              <a:rPr lang="fr-FR" sz="1800" dirty="0">
                <a:effectLst/>
                <a:latin typeface="Arial" panose="020B0604020202020204" pitchFamily="34" charset="0"/>
                <a:ea typeface="Calibri" panose="020F0502020204030204" pitchFamily="34" charset="0"/>
                <a:cs typeface="Times New Roman" panose="02020603050405020304" pitchFamily="18" charset="0"/>
              </a:rPr>
              <a:t>– Allons, allons, ne viens pas me raconter que tu aimes ça.</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ct val="200000"/>
              </a:lnSpc>
              <a:buNone/>
            </a:pPr>
            <a:r>
              <a:rPr lang="fr-FR" sz="1800" dirty="0">
                <a:effectLst/>
                <a:latin typeface="Arial" panose="020B0604020202020204" pitchFamily="34" charset="0"/>
                <a:ea typeface="Calibri" panose="020F0502020204030204" pitchFamily="34" charset="0"/>
                <a:cs typeface="Times New Roman" panose="02020603050405020304" pitchFamily="18" charset="0"/>
              </a:rPr>
              <a:t>– Je ne vois vraiment pas pourquoi je n’aimerais pas ça. On n’a pas tous les jours l’occasion de passer une palissade au lait de chaux, à notre âge. »</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fr-FR" dirty="0"/>
          </a:p>
        </p:txBody>
      </p:sp>
      <p:sp>
        <p:nvSpPr>
          <p:cNvPr id="4" name="Espace réservé du pied de page 3">
            <a:extLst>
              <a:ext uri="{FF2B5EF4-FFF2-40B4-BE49-F238E27FC236}">
                <a16:creationId xmlns:a16="http://schemas.microsoft.com/office/drawing/2014/main" id="{85DE65B1-9360-43E9-9BF4-BDC9ACB7814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7993895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76CA6B2-0B0A-4AB8-BFE4-D9BF1DB455D6}"/>
              </a:ext>
            </a:extLst>
          </p:cNvPr>
          <p:cNvSpPr>
            <a:spLocks noGrp="1"/>
          </p:cNvSpPr>
          <p:nvPr>
            <p:ph idx="1"/>
          </p:nvPr>
        </p:nvSpPr>
        <p:spPr>
          <a:xfrm>
            <a:off x="501041" y="356992"/>
            <a:ext cx="10852759" cy="5819971"/>
          </a:xfrm>
        </p:spPr>
        <p:txBody>
          <a:bodyPr>
            <a:normAutofit fontScale="92500"/>
          </a:bodyPr>
          <a:lstStyle/>
          <a:p>
            <a:pPr marL="0" indent="0" algn="just">
              <a:lnSpc>
                <a:spcPct val="200000"/>
              </a:lnSpc>
              <a:spcBef>
                <a:spcPts val="0"/>
              </a:spcBef>
              <a:buNone/>
              <a:tabLst>
                <a:tab pos="771525" algn="l"/>
              </a:tabLst>
            </a:pPr>
            <a:r>
              <a:rPr lang="fr-FR" sz="1800" dirty="0">
                <a:effectLst/>
                <a:latin typeface="Arial" panose="020B0604020202020204" pitchFamily="34" charset="0"/>
                <a:ea typeface="Calibri" panose="020F0502020204030204" pitchFamily="34" charset="0"/>
                <a:cs typeface="Times New Roman" panose="02020603050405020304" pitchFamily="18" charset="0"/>
              </a:rPr>
              <a:t>Cette explication présentait la chose sous un jour nouveau. </a:t>
            </a:r>
          </a:p>
          <a:p>
            <a:pPr marL="0" indent="0" algn="just">
              <a:lnSpc>
                <a:spcPct val="200000"/>
              </a:lnSpc>
              <a:spcBef>
                <a:spcPts val="0"/>
              </a:spcBef>
              <a:buNone/>
              <a:tabLst>
                <a:tab pos="771525" algn="l"/>
              </a:tabLst>
            </a:pPr>
            <a:r>
              <a:rPr lang="fr-FR" sz="1800" dirty="0">
                <a:effectLst/>
                <a:latin typeface="Arial" panose="020B0604020202020204" pitchFamily="34" charset="0"/>
                <a:ea typeface="Calibri" panose="020F0502020204030204" pitchFamily="34" charset="0"/>
                <a:cs typeface="Times New Roman" panose="02020603050405020304" pitchFamily="18" charset="0"/>
              </a:rPr>
              <a:t>Ben cessa de grignoter sa pomme. </a:t>
            </a:r>
          </a:p>
          <a:p>
            <a:pPr marL="0" indent="0" algn="just">
              <a:lnSpc>
                <a:spcPct val="200000"/>
              </a:lnSpc>
              <a:spcBef>
                <a:spcPts val="0"/>
              </a:spcBef>
              <a:buNone/>
              <a:tabLst>
                <a:tab pos="771525" algn="l"/>
              </a:tabLst>
            </a:pPr>
            <a:r>
              <a:rPr lang="fr-FR" sz="1800" dirty="0">
                <a:effectLst/>
                <a:latin typeface="Arial" panose="020B0604020202020204" pitchFamily="34" charset="0"/>
                <a:ea typeface="Calibri" panose="020F0502020204030204" pitchFamily="34" charset="0"/>
                <a:cs typeface="Times New Roman" panose="02020603050405020304" pitchFamily="18" charset="0"/>
              </a:rPr>
              <a:t>Tom, maniant son pinceau avec beaucoup de désinvolture, reculait parfois pour juger de l’effet, ajoutait une touche de blanc par-ci, une autre par-là.</a:t>
            </a:r>
          </a:p>
          <a:p>
            <a:pPr marL="0" indent="0" algn="just">
              <a:lnSpc>
                <a:spcPct val="200000"/>
              </a:lnSpc>
              <a:spcBef>
                <a:spcPts val="0"/>
              </a:spcBef>
              <a:buNone/>
              <a:tabLst>
                <a:tab pos="771525" algn="l"/>
              </a:tabLst>
            </a:pPr>
            <a:r>
              <a:rPr lang="fr-FR" sz="1800" dirty="0">
                <a:effectLst/>
                <a:latin typeface="Arial" panose="020B0604020202020204" pitchFamily="34" charset="0"/>
                <a:ea typeface="Calibri" panose="020F0502020204030204" pitchFamily="34" charset="0"/>
                <a:cs typeface="Times New Roman" panose="02020603050405020304" pitchFamily="18" charset="0"/>
              </a:rPr>
              <a:t>Ben, de plus en plus intéressé, suivait tous ses mouvements.</a:t>
            </a:r>
          </a:p>
          <a:p>
            <a:pPr marL="0" indent="0" algn="just">
              <a:lnSpc>
                <a:spcPct val="200000"/>
              </a:lnSpc>
              <a:spcBef>
                <a:spcPts val="0"/>
              </a:spcBef>
              <a:buNone/>
              <a:tabLst>
                <a:tab pos="771525" algn="l"/>
              </a:tabLst>
            </a:pPr>
            <a:r>
              <a:rPr lang="fr-FR" sz="1800" dirty="0">
                <a:effectLst/>
                <a:latin typeface="Arial" panose="020B0604020202020204" pitchFamily="34" charset="0"/>
                <a:ea typeface="Calibri" panose="020F0502020204030204" pitchFamily="34" charset="0"/>
                <a:cs typeface="Times New Roman" panose="02020603050405020304" pitchFamily="18" charset="0"/>
              </a:rPr>
              <a:t>« Dis donc, Tom, fit-il bientôt, laisse-moi badigeonner un peu. »</a:t>
            </a:r>
          </a:p>
          <a:p>
            <a:pPr marL="0" indent="0" algn="just">
              <a:lnSpc>
                <a:spcPct val="200000"/>
              </a:lnSpc>
              <a:spcBef>
                <a:spcPts val="0"/>
              </a:spcBef>
              <a:buNone/>
              <a:tabLst>
                <a:tab pos="771525" algn="l"/>
              </a:tabLst>
            </a:pPr>
            <a:r>
              <a:rPr lang="fr-FR" sz="1800" dirty="0">
                <a:effectLst/>
                <a:latin typeface="Arial" panose="020B0604020202020204" pitchFamily="34" charset="0"/>
                <a:ea typeface="Calibri" panose="020F0502020204030204" pitchFamily="34" charset="0"/>
                <a:cs typeface="Times New Roman" panose="02020603050405020304" pitchFamily="18" charset="0"/>
              </a:rPr>
              <a:t>Tom réfléchit, parut accepter, puis se ravisa.</a:t>
            </a:r>
          </a:p>
          <a:p>
            <a:pPr marL="0" indent="0" algn="just">
              <a:lnSpc>
                <a:spcPct val="200000"/>
              </a:lnSpc>
              <a:spcBef>
                <a:spcPts val="0"/>
              </a:spcBef>
              <a:buNone/>
              <a:tabLst>
                <a:tab pos="771525" algn="l"/>
              </a:tabLst>
            </a:pPr>
            <a:r>
              <a:rPr lang="fr-FR" sz="1800" dirty="0">
                <a:effectLst/>
                <a:latin typeface="Arial" panose="020B0604020202020204" pitchFamily="34" charset="0"/>
                <a:ea typeface="Calibri" panose="020F0502020204030204" pitchFamily="34" charset="0"/>
                <a:cs typeface="Times New Roman" panose="02020603050405020304" pitchFamily="18" charset="0"/>
              </a:rPr>
              <a:t>« Non, non, Ben, tu ne ferais pas l’affaire. Tu comprends, tante Polly tient beaucoup à ce que sa palissade soit blanchie proprement, surtout de ce côté qui donne sur la rue. Si c’était du côté du jardin, ça aurait moins d’importance. Il faut que ce soit fait très soigneusement. Je suis sûr qu’il n’y a pas un type sur mille, ou même sur deux mille, capable de mener à bien ce travail. </a:t>
            </a:r>
          </a:p>
          <a:p>
            <a:endParaRPr lang="fr-FR" dirty="0"/>
          </a:p>
        </p:txBody>
      </p:sp>
      <p:sp>
        <p:nvSpPr>
          <p:cNvPr id="4" name="Espace réservé du pied de page 3">
            <a:extLst>
              <a:ext uri="{FF2B5EF4-FFF2-40B4-BE49-F238E27FC236}">
                <a16:creationId xmlns:a16="http://schemas.microsoft.com/office/drawing/2014/main" id="{85DE65B1-9360-43E9-9BF4-BDC9ACB7814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9343409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2673350" y="335840"/>
            <a:ext cx="8318500" cy="928009"/>
          </a:xfrm>
        </p:spPr>
        <p:txBody>
          <a:bodyPr>
            <a:normAutofit/>
          </a:bodyPr>
          <a:lstStyle/>
          <a:p>
            <a:pPr>
              <a:lnSpc>
                <a:spcPct val="160000"/>
              </a:lnSpc>
            </a:pPr>
            <a:r>
              <a:rPr lang="fr-FR" sz="3200" dirty="0">
                <a:latin typeface="Arial" panose="020B0604020202020204" pitchFamily="34" charset="0"/>
                <a:cs typeface="Arial" panose="020B0604020202020204" pitchFamily="34" charset="0"/>
              </a:rPr>
              <a:t>De la dernière séance, que vous revient-il ?</a:t>
            </a:r>
          </a:p>
        </p:txBody>
      </p:sp>
      <p:sp>
        <p:nvSpPr>
          <p:cNvPr id="3" name="Espace réservé du pied de page 2">
            <a:extLst>
              <a:ext uri="{FF2B5EF4-FFF2-40B4-BE49-F238E27FC236}">
                <a16:creationId xmlns:a16="http://schemas.microsoft.com/office/drawing/2014/main" id="{1B35EA7A-75B5-4302-882C-1118997BF916}"/>
              </a:ext>
            </a:extLst>
          </p:cNvPr>
          <p:cNvSpPr>
            <a:spLocks noGrp="1"/>
          </p:cNvSpPr>
          <p:nvPr>
            <p:ph type="ftr" sz="quarter" idx="11"/>
          </p:nvPr>
        </p:nvSpPr>
        <p:spPr/>
        <p:txBody>
          <a:bodyPr/>
          <a:lstStyle/>
          <a:p>
            <a:r>
              <a:rPr lang="fr-FR" dirty="0"/>
              <a:t>www.dys-positif.fr</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76250" y="1404628"/>
            <a:ext cx="11422153" cy="197095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200" dirty="0"/>
              <a:t>Voici un exercice à faire pour voir ce qui vous revient.</a:t>
            </a:r>
          </a:p>
        </p:txBody>
      </p:sp>
      <p:pic>
        <p:nvPicPr>
          <p:cNvPr id="7" name="Image 6">
            <a:extLst>
              <a:ext uri="{FF2B5EF4-FFF2-40B4-BE49-F238E27FC236}">
                <a16:creationId xmlns:a16="http://schemas.microsoft.com/office/drawing/2014/main" id="{E1611A94-9E60-4084-AA49-48CF5DD60DB1}"/>
              </a:ext>
            </a:extLst>
          </p:cNvPr>
          <p:cNvPicPr>
            <a:picLocks noChangeAspect="1"/>
          </p:cNvPicPr>
          <p:nvPr/>
        </p:nvPicPr>
        <p:blipFill>
          <a:blip r:embed="rId2"/>
          <a:stretch>
            <a:fillRect/>
          </a:stretch>
        </p:blipFill>
        <p:spPr>
          <a:xfrm>
            <a:off x="1822537" y="2274967"/>
            <a:ext cx="5797286" cy="3565367"/>
          </a:xfrm>
          <a:prstGeom prst="rect">
            <a:avLst/>
          </a:prstGeom>
        </p:spPr>
      </p:pic>
    </p:spTree>
    <p:extLst>
      <p:ext uri="{BB962C8B-B14F-4D97-AF65-F5344CB8AC3E}">
        <p14:creationId xmlns:p14="http://schemas.microsoft.com/office/powerpoint/2010/main" val="3622452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6151E-5B50-44B7-8948-E5EC6B2A8135}"/>
              </a:ext>
            </a:extLst>
          </p:cNvPr>
          <p:cNvSpPr>
            <a:spLocks noGrp="1"/>
          </p:cNvSpPr>
          <p:nvPr>
            <p:ph type="title"/>
          </p:nvPr>
        </p:nvSpPr>
        <p:spPr/>
        <p:txBody>
          <a:bodyPr/>
          <a:lstStyle/>
          <a:p>
            <a:r>
              <a:rPr lang="fr-FR" dirty="0"/>
              <a:t>Bilan : </a:t>
            </a:r>
          </a:p>
        </p:txBody>
      </p:sp>
      <p:sp>
        <p:nvSpPr>
          <p:cNvPr id="3" name="Espace réservé du contenu 2">
            <a:extLst>
              <a:ext uri="{FF2B5EF4-FFF2-40B4-BE49-F238E27FC236}">
                <a16:creationId xmlns:a16="http://schemas.microsoft.com/office/drawing/2014/main" id="{40596420-1370-4961-9EA7-E626A84AA5A3}"/>
              </a:ext>
            </a:extLst>
          </p:cNvPr>
          <p:cNvSpPr>
            <a:spLocks noGrp="1"/>
          </p:cNvSpPr>
          <p:nvPr>
            <p:ph idx="1"/>
          </p:nvPr>
        </p:nvSpPr>
        <p:spPr>
          <a:xfrm>
            <a:off x="834813" y="1505350"/>
            <a:ext cx="10515600" cy="788882"/>
          </a:xfrm>
        </p:spPr>
        <p:txBody>
          <a:bodyPr/>
          <a:lstStyle/>
          <a:p>
            <a:r>
              <a:rPr lang="fr-FR" dirty="0"/>
              <a:t>Qu’avons-nous appris ?</a:t>
            </a:r>
          </a:p>
        </p:txBody>
      </p:sp>
      <p:pic>
        <p:nvPicPr>
          <p:cNvPr id="4" name="Image 3">
            <a:extLst>
              <a:ext uri="{FF2B5EF4-FFF2-40B4-BE49-F238E27FC236}">
                <a16:creationId xmlns:a16="http://schemas.microsoft.com/office/drawing/2014/main" id="{2084306E-5AD1-4B9C-8284-2651BE7E4C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6930" y="1304135"/>
            <a:ext cx="390210" cy="656427"/>
          </a:xfrm>
          <a:prstGeom prst="rect">
            <a:avLst/>
          </a:prstGeom>
        </p:spPr>
      </p:pic>
      <p:sp>
        <p:nvSpPr>
          <p:cNvPr id="5" name="Espace réservé du contenu 2">
            <a:extLst>
              <a:ext uri="{FF2B5EF4-FFF2-40B4-BE49-F238E27FC236}">
                <a16:creationId xmlns:a16="http://schemas.microsoft.com/office/drawing/2014/main" id="{4C577B58-FC40-40B1-AA80-752BDA1802BA}"/>
              </a:ext>
            </a:extLst>
          </p:cNvPr>
          <p:cNvSpPr txBox="1">
            <a:spLocks/>
          </p:cNvSpPr>
          <p:nvPr/>
        </p:nvSpPr>
        <p:spPr>
          <a:xfrm>
            <a:off x="338667" y="2519680"/>
            <a:ext cx="11507893" cy="37727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pPr>
            <a:endParaRPr lang="fr-FR" sz="3200" dirty="0"/>
          </a:p>
        </p:txBody>
      </p:sp>
      <p:sp>
        <p:nvSpPr>
          <p:cNvPr id="8" name="Espace réservé du pied de page 7">
            <a:extLst>
              <a:ext uri="{FF2B5EF4-FFF2-40B4-BE49-F238E27FC236}">
                <a16:creationId xmlns:a16="http://schemas.microsoft.com/office/drawing/2014/main" id="{DF05E6D9-ABE4-4A5E-A8A1-EC01869A3AF2}"/>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146899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a:lnSpc>
                <a:spcPct val="150000"/>
              </a:lnSpc>
            </a:pPr>
            <a:r>
              <a:rPr lang="fr-FR" dirty="0">
                <a:latin typeface="Arial" panose="020B0604020202020204" pitchFamily="34" charset="0"/>
                <a:cs typeface="Arial" panose="020B0604020202020204" pitchFamily="34" charset="0"/>
              </a:rPr>
              <a:t>Nous travaillerons sur le son et les mots de la semaine,</a:t>
            </a:r>
          </a:p>
          <a:p>
            <a:pPr>
              <a:lnSpc>
                <a:spcPct val="150000"/>
              </a:lnSpc>
            </a:pPr>
            <a:r>
              <a:rPr lang="fr-FR">
                <a:latin typeface="Arial" panose="020B0604020202020204" pitchFamily="34" charset="0"/>
                <a:cs typeface="Arial" panose="020B0604020202020204" pitchFamily="34" charset="0"/>
              </a:rPr>
              <a:t>Nous jouerons la scène.</a:t>
            </a:r>
            <a:endParaRPr lang="fr-FR" dirty="0">
              <a:latin typeface="Arial" panose="020B0604020202020204" pitchFamily="34" charset="0"/>
              <a:cs typeface="Arial" panose="020B0604020202020204" pitchFamily="34" charset="0"/>
            </a:endParaRPr>
          </a:p>
          <a:p>
            <a:pPr marL="0" indent="0">
              <a:lnSpc>
                <a:spcPct val="150000"/>
              </a:lnSpc>
              <a:buNone/>
            </a:pPr>
            <a:r>
              <a:rPr lang="fr-FR" dirty="0">
                <a:latin typeface="Arial" panose="020B0604020202020204" pitchFamily="34" charset="0"/>
                <a:cs typeface="Arial" panose="020B0604020202020204" pitchFamily="34" charset="0"/>
              </a:rPr>
              <a:t> </a:t>
            </a:r>
          </a:p>
        </p:txBody>
      </p:sp>
      <p:sp>
        <p:nvSpPr>
          <p:cNvPr id="4" name="Espace réservé du pied de page 3">
            <a:extLst>
              <a:ext uri="{FF2B5EF4-FFF2-40B4-BE49-F238E27FC236}">
                <a16:creationId xmlns:a16="http://schemas.microsoft.com/office/drawing/2014/main" id="{E33EB82D-8301-4D1D-A4BC-C94D5834F528}"/>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1847473"/>
          </a:xfrm>
        </p:spPr>
        <p:txBody>
          <a:bodyPr>
            <a:normAutofit lnSpcReduction="10000"/>
          </a:bodyPr>
          <a:lstStyle/>
          <a:p>
            <a:pPr>
              <a:lnSpc>
                <a:spcPct val="150000"/>
              </a:lnSpc>
            </a:pPr>
            <a:r>
              <a:rPr lang="fr-FR" sz="3600" dirty="0"/>
              <a:t>Relire le texte à haute voix.</a:t>
            </a:r>
          </a:p>
          <a:p>
            <a:pPr>
              <a:lnSpc>
                <a:spcPct val="150000"/>
              </a:lnSpc>
            </a:pPr>
            <a:r>
              <a:rPr lang="fr-FR" sz="3600" dirty="0"/>
              <a:t>Recopier une fois le vocabulaire.</a:t>
            </a:r>
          </a:p>
          <a:p>
            <a:pPr>
              <a:lnSpc>
                <a:spcPct val="150000"/>
              </a:lnSpc>
            </a:pPr>
            <a:endParaRPr lang="fr-FR" dirty="0"/>
          </a:p>
        </p:txBody>
      </p:sp>
      <p:sp>
        <p:nvSpPr>
          <p:cNvPr id="4" name="Espace réservé du pied de page 3">
            <a:extLst>
              <a:ext uri="{FF2B5EF4-FFF2-40B4-BE49-F238E27FC236}">
                <a16:creationId xmlns:a16="http://schemas.microsoft.com/office/drawing/2014/main" id="{9E9E74B0-A8A0-4461-802E-B0BDA1CC94FD}"/>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90742" y="978274"/>
            <a:ext cx="2701566" cy="713038"/>
          </a:xfrm>
        </p:spPr>
        <p:txBody>
          <a:bodyPr>
            <a:normAutofit fontScale="85000" lnSpcReduction="10000"/>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exploration</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2298625" cy="908927"/>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solidFill>
                <a:latin typeface="Arial" panose="020B0604020202020204" pitchFamily="34" charset="0"/>
                <a:cs typeface="Arial" panose="020B0604020202020204" pitchFamily="34" charset="0"/>
              </a:rPr>
              <a:t>aventure</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70986" y="1282962"/>
            <a:ext cx="2403653" cy="911498"/>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5400" dirty="0">
                <a:latin typeface="Agency FB" panose="020B0503020202020204" pitchFamily="34" charset="0"/>
                <a:cs typeface="Arial" panose="020B0604020202020204" pitchFamily="34" charset="0"/>
              </a:rPr>
              <a:t>la méchanceté</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Bahnschrift" panose="020B0502040204020203" pitchFamily="34" charset="0"/>
                <a:cs typeface="Arial" panose="020B0604020202020204" pitchFamily="34" charset="0"/>
              </a:rPr>
              <a:t>intention</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048528" y="2493831"/>
            <a:ext cx="2002109" cy="70263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un trésor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école</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222948" y="1602298"/>
            <a:ext cx="210786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Bauhaus 93" panose="04030905020B02020C02" pitchFamily="82" charset="0"/>
                <a:cs typeface="Arial" panose="020B0604020202020204" pitchFamily="34" charset="0"/>
              </a:rPr>
              <a:t>gagner</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53762" y="298415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5400" dirty="0">
                <a:solidFill>
                  <a:schemeClr val="accent5">
                    <a:lumMod val="75000"/>
                  </a:schemeClr>
                </a:solidFill>
                <a:latin typeface="Arial" panose="020B0604020202020204" pitchFamily="34" charset="0"/>
                <a:cs typeface="Arial" panose="020B0604020202020204" pitchFamily="34" charset="0"/>
              </a:rPr>
              <a:t>sage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008050" y="3103533"/>
            <a:ext cx="2828010" cy="109354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magnifique</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228501" y="3246523"/>
            <a:ext cx="2773597"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5800" dirty="0">
                <a:latin typeface="Blackadder ITC" panose="04020505051007020D02" pitchFamily="82" charset="0"/>
                <a:cs typeface="Arial" panose="020B0604020202020204" pitchFamily="34" charset="0"/>
              </a:rPr>
              <a:t>un bateau</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1228721" y="4091385"/>
            <a:ext cx="3884338"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les besognes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36213" y="5201768"/>
            <a:ext cx="2646154" cy="84108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une épreuve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228501" y="4350737"/>
            <a:ext cx="3535129"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espiègle</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796448" y="5541283"/>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000" dirty="0">
                <a:solidFill>
                  <a:srgbClr val="CC0000"/>
                </a:solidFill>
                <a:latin typeface="AvenirNext LT Pro Regular" panose="020B0504020202020204" pitchFamily="34" charset="0"/>
                <a:cs typeface="Arial" panose="020B0604020202020204" pitchFamily="34" charset="0"/>
              </a:rPr>
              <a:t>moindre</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68705" y="348850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dérober</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découverte</a:t>
            </a:r>
          </a:p>
        </p:txBody>
      </p:sp>
      <p:sp>
        <p:nvSpPr>
          <p:cNvPr id="3" name="Espace réservé du pied de page 2">
            <a:extLst>
              <a:ext uri="{FF2B5EF4-FFF2-40B4-BE49-F238E27FC236}">
                <a16:creationId xmlns:a16="http://schemas.microsoft.com/office/drawing/2014/main" id="{A4E9CDF7-19C4-462B-AA0F-FE8C2BAE70A5}"/>
              </a:ext>
            </a:extLst>
          </p:cNvPr>
          <p:cNvSpPr>
            <a:spLocks noGrp="1"/>
          </p:cNvSpPr>
          <p:nvPr>
            <p:ph type="ftr" sz="quarter" idx="11"/>
          </p:nvPr>
        </p:nvSpPr>
        <p:spPr/>
        <p:txBody>
          <a:bodyPr/>
          <a:lstStyle/>
          <a:p>
            <a:r>
              <a:rPr lang="fr-FR"/>
              <a:t>www.dys-positif.fr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443455" y="2189554"/>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6">
                    <a:lumMod val="75000"/>
                  </a:schemeClr>
                </a:solidFill>
                <a:latin typeface="Arial" panose="020B0604020202020204" pitchFamily="34" charset="0"/>
                <a:cs typeface="Arial" panose="020B0604020202020204" pitchFamily="34" charset="0"/>
              </a:rPr>
              <a:t>balade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2088980" y="5743713"/>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plaisir</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566332" y="2493831"/>
            <a:ext cx="306705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fleuve</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9108190" y="4554523"/>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000" b="1" dirty="0">
                <a:solidFill>
                  <a:srgbClr val="CC0000"/>
                </a:solidFill>
                <a:latin typeface="CrayonL" panose="00000500000000000000" pitchFamily="2" charset="0"/>
                <a:cs typeface="Arial" panose="020B0604020202020204" pitchFamily="34" charset="0"/>
              </a:rPr>
              <a:t>les copeaux</a:t>
            </a:r>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107878" y="1314903"/>
            <a:ext cx="1908509"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mentir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solidFill>
                <a:latin typeface="Arial" panose="020B0604020202020204" pitchFamily="34" charset="0"/>
                <a:cs typeface="Arial" panose="020B0604020202020204" pitchFamily="34" charset="0"/>
              </a:rPr>
              <a:t>draguer</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565402" y="1566107"/>
            <a:ext cx="2107866" cy="911498"/>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5400" dirty="0">
                <a:latin typeface="Agency FB" panose="020B0503020202020204" pitchFamily="34" charset="0"/>
                <a:cs typeface="Arial" panose="020B0604020202020204" pitchFamily="34" charset="0"/>
              </a:rPr>
              <a:t>une seconde</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Bahnschrift" panose="020B0502040204020203" pitchFamily="34" charset="0"/>
                <a:cs typeface="Arial" panose="020B0604020202020204" pitchFamily="34" charset="0"/>
              </a:rPr>
              <a:t>ligoter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218798" y="2698268"/>
            <a:ext cx="2259784" cy="81693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un trésor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92487" y="448130"/>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grand</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494423" y="1608163"/>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le lendemain</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53762" y="298415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5400" dirty="0">
                <a:solidFill>
                  <a:schemeClr val="accent5">
                    <a:lumMod val="75000"/>
                  </a:schemeClr>
                </a:solidFill>
                <a:latin typeface="Arial" panose="020B0604020202020204" pitchFamily="34" charset="0"/>
                <a:cs typeface="Arial" panose="020B0604020202020204" pitchFamily="34" charset="0"/>
              </a:rPr>
              <a:t>un esclave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825279" y="3951985"/>
            <a:ext cx="2457131"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des gants</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048529" y="3409427"/>
            <a:ext cx="2773597" cy="93665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5800" dirty="0">
                <a:latin typeface="Blackadder ITC" panose="04020505051007020D02" pitchFamily="82" charset="0"/>
                <a:cs typeface="Arial" panose="020B0604020202020204" pitchFamily="34" charset="0"/>
              </a:rPr>
              <a:t>une grenade</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une occasion</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35064" y="4784200"/>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218798" y="4320131"/>
            <a:ext cx="3535129"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un fleuve</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3" y="5757830"/>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000" dirty="0">
                <a:solidFill>
                  <a:srgbClr val="CC0000"/>
                </a:solidFill>
                <a:latin typeface="AvenirNext LT Pro Regular" panose="020B0504020202020204" pitchFamily="34" charset="0"/>
                <a:cs typeface="Arial" panose="020B0604020202020204" pitchFamily="34" charset="0"/>
              </a:rPr>
              <a:t>un légume</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92487" y="3407251"/>
            <a:ext cx="1769961"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gros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le sucre</a:t>
            </a:r>
          </a:p>
        </p:txBody>
      </p:sp>
      <p:sp>
        <p:nvSpPr>
          <p:cNvPr id="3" name="Espace réservé du pied de page 2">
            <a:extLst>
              <a:ext uri="{FF2B5EF4-FFF2-40B4-BE49-F238E27FC236}">
                <a16:creationId xmlns:a16="http://schemas.microsoft.com/office/drawing/2014/main" id="{A4E9CDF7-19C4-462B-AA0F-FE8C2BAE70A5}"/>
              </a:ext>
            </a:extLst>
          </p:cNvPr>
          <p:cNvSpPr>
            <a:spLocks noGrp="1"/>
          </p:cNvSpPr>
          <p:nvPr>
            <p:ph type="ftr" sz="quarter" idx="11"/>
          </p:nvPr>
        </p:nvSpPr>
        <p:spPr/>
        <p:txBody>
          <a:bodyPr/>
          <a:lstStyle/>
          <a:p>
            <a:r>
              <a:rPr lang="fr-FR"/>
              <a:t>www.dys-positif.fr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2993112" y="2219585"/>
            <a:ext cx="3496100" cy="98377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6">
                    <a:lumMod val="75000"/>
                  </a:schemeClr>
                </a:solidFill>
                <a:latin typeface="Arial" panose="020B0604020202020204" pitchFamily="34" charset="0"/>
                <a:cs typeface="Arial" panose="020B0604020202020204" pitchFamily="34" charset="0"/>
              </a:rPr>
              <a:t>les provisions</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5" y="5767458"/>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ingéniosité</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537858" y="2344471"/>
            <a:ext cx="349610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la diplomatie </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9108190" y="4448006"/>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000" b="1" dirty="0">
                <a:solidFill>
                  <a:srgbClr val="CC0000"/>
                </a:solidFill>
                <a:latin typeface="CrayonL" panose="00000500000000000000" pitchFamily="2" charset="0"/>
                <a:cs typeface="Arial" panose="020B0604020202020204" pitchFamily="34" charset="0"/>
              </a:rPr>
              <a:t>aggraver</a:t>
            </a:r>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338453F-7168-4D2D-B894-4934ECAD2BB6}"/>
              </a:ext>
            </a:extLst>
          </p:cNvPr>
          <p:cNvSpPr>
            <a:spLocks noGrp="1"/>
          </p:cNvSpPr>
          <p:nvPr>
            <p:ph type="title"/>
          </p:nvPr>
        </p:nvSpPr>
        <p:spPr/>
        <p:txBody>
          <a:bodyPr/>
          <a:lstStyle/>
          <a:p>
            <a:r>
              <a:rPr lang="fr-FR" dirty="0"/>
              <a:t>Correction</a:t>
            </a:r>
          </a:p>
        </p:txBody>
      </p:sp>
      <p:sp>
        <p:nvSpPr>
          <p:cNvPr id="4" name="Espace réservé du pied de page 3">
            <a:extLst>
              <a:ext uri="{FF2B5EF4-FFF2-40B4-BE49-F238E27FC236}">
                <a16:creationId xmlns:a16="http://schemas.microsoft.com/office/drawing/2014/main" id="{6FD8B9AD-CA7E-4347-9BFA-13B0BCBF9998}"/>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6C3B5EE8-4C8D-4964-BFFA-90D62FA06E94}"/>
              </a:ext>
            </a:extLst>
          </p:cNvPr>
          <p:cNvSpPr txBox="1"/>
          <p:nvPr/>
        </p:nvSpPr>
        <p:spPr>
          <a:xfrm>
            <a:off x="793836" y="1387679"/>
            <a:ext cx="8212377" cy="4541115"/>
          </a:xfrm>
          <a:prstGeom prst="rect">
            <a:avLst/>
          </a:prstGeom>
          <a:noFill/>
        </p:spPr>
        <p:txBody>
          <a:bodyPr wrap="square">
            <a:spAutoFit/>
          </a:bodyPr>
          <a:lstStyle/>
          <a:p>
            <a:pPr>
              <a:lnSpc>
                <a:spcPct val="200000"/>
              </a:lnSpc>
              <a:spcAft>
                <a:spcPts val="600"/>
              </a:spcAft>
            </a:pPr>
            <a:r>
              <a:rPr lang="fr-FR" sz="1800" b="1" dirty="0">
                <a:effectLst/>
                <a:latin typeface="Arial" panose="020B0604020202020204" pitchFamily="34" charset="0"/>
                <a:ea typeface="Calibri" panose="020F0502020204030204" pitchFamily="34" charset="0"/>
                <a:cs typeface="Times New Roman" panose="02020603050405020304" pitchFamily="18" charset="0"/>
              </a:rPr>
              <a:t>Complète les phrases suivantes avec le pronom sujet qui convient.</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600"/>
              </a:spcAft>
            </a:pPr>
            <a:r>
              <a:rPr lang="fr-FR" sz="1800" dirty="0">
                <a:effectLst/>
                <a:latin typeface="Arial" panose="020B0604020202020204" pitchFamily="34" charset="0"/>
                <a:ea typeface="Calibri" panose="020F0502020204030204" pitchFamily="34" charset="0"/>
                <a:cs typeface="Times New Roman" panose="02020603050405020304" pitchFamily="18" charset="0"/>
              </a:rPr>
              <a:t>La semaine prochaine	 …. allez affronter une grande équipe.</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600"/>
              </a:spcAft>
            </a:pPr>
            <a:r>
              <a:rPr lang="fr-FR" sz="1800" dirty="0">
                <a:effectLst/>
                <a:latin typeface="Arial" panose="020B0604020202020204" pitchFamily="34" charset="0"/>
                <a:ea typeface="Calibri" panose="020F0502020204030204" pitchFamily="34" charset="0"/>
                <a:cs typeface="Times New Roman" panose="02020603050405020304" pitchFamily="18" charset="0"/>
              </a:rPr>
              <a:t>………… as menti.</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600"/>
              </a:spcAft>
            </a:pPr>
            <a:r>
              <a:rPr lang="fr-FR" sz="1800" dirty="0">
                <a:effectLst/>
                <a:latin typeface="Arial" panose="020B0604020202020204" pitchFamily="34" charset="0"/>
                <a:ea typeface="Calibri" panose="020F0502020204030204" pitchFamily="34" charset="0"/>
                <a:cs typeface="Times New Roman" panose="02020603050405020304" pitchFamily="18" charset="0"/>
              </a:rPr>
              <a:t>Hier, ……. a saigné au niveau de ton genou.</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600"/>
              </a:spcAft>
            </a:pPr>
            <a:r>
              <a:rPr lang="fr-FR" sz="1800" dirty="0">
                <a:effectLst/>
                <a:latin typeface="Arial" panose="020B0604020202020204" pitchFamily="34" charset="0"/>
                <a:ea typeface="Calibri" panose="020F0502020204030204" pitchFamily="34" charset="0"/>
                <a:cs typeface="Times New Roman" panose="02020603050405020304" pitchFamily="18" charset="0"/>
              </a:rPr>
              <a:t>……. a un super vélo.</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600"/>
              </a:spcAft>
            </a:pPr>
            <a:r>
              <a:rPr lang="fr-FR" sz="1800" dirty="0">
                <a:effectLst/>
                <a:latin typeface="Arial" panose="020B0604020202020204" pitchFamily="34" charset="0"/>
                <a:ea typeface="Calibri" panose="020F0502020204030204" pitchFamily="34" charset="0"/>
                <a:cs typeface="Times New Roman" panose="02020603050405020304" pitchFamily="18" charset="0"/>
              </a:rPr>
              <a:t>Samedi dernier  … suis parti très vite.</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600"/>
              </a:spcAft>
            </a:pPr>
            <a:r>
              <a:rPr lang="fr-FR" sz="1800" dirty="0">
                <a:effectLst/>
                <a:latin typeface="Arial" panose="020B0604020202020204" pitchFamily="34" charset="0"/>
                <a:ea typeface="Calibri" panose="020F0502020204030204" pitchFamily="34" charset="0"/>
                <a:cs typeface="Times New Roman" panose="02020603050405020304" pitchFamily="18" charset="0"/>
              </a:rPr>
              <a:t>…. a écrit une belle lettre pour sa grand-mère.</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600"/>
              </a:spcAft>
            </a:pPr>
            <a:r>
              <a:rPr lang="fr-FR" sz="1800" dirty="0">
                <a:effectLst/>
                <a:latin typeface="Arial" panose="020B0604020202020204" pitchFamily="34" charset="0"/>
                <a:ea typeface="Calibri" panose="020F0502020204030204" pitchFamily="34" charset="0"/>
                <a:cs typeface="Times New Roman" panose="02020603050405020304" pitchFamily="18" charset="0"/>
              </a:rPr>
              <a:t>…. avez dessiné sur de grandes feuilles. </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600"/>
              </a:spcAft>
            </a:pPr>
            <a:r>
              <a:rPr lang="fr-FR" sz="1800" dirty="0">
                <a:effectLst/>
                <a:latin typeface="Arial" panose="020B0604020202020204" pitchFamily="34" charset="0"/>
                <a:ea typeface="Calibri" panose="020F0502020204030204" pitchFamily="34" charset="0"/>
                <a:cs typeface="Times New Roman" panose="02020603050405020304" pitchFamily="18" charset="0"/>
              </a:rPr>
              <a:t>Juste après …. vas courir.</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ZoneTexte 4">
            <a:extLst>
              <a:ext uri="{FF2B5EF4-FFF2-40B4-BE49-F238E27FC236}">
                <a16:creationId xmlns:a16="http://schemas.microsoft.com/office/drawing/2014/main" id="{F7027B9E-A7C9-48A6-8755-7843887B0E0F}"/>
              </a:ext>
            </a:extLst>
          </p:cNvPr>
          <p:cNvSpPr txBox="1"/>
          <p:nvPr/>
        </p:nvSpPr>
        <p:spPr>
          <a:xfrm>
            <a:off x="3211882" y="2020744"/>
            <a:ext cx="770351" cy="461665"/>
          </a:xfrm>
          <a:prstGeom prst="rect">
            <a:avLst/>
          </a:prstGeom>
          <a:noFill/>
        </p:spPr>
        <p:txBody>
          <a:bodyPr wrap="square" rtlCol="0">
            <a:spAutoFit/>
          </a:bodyPr>
          <a:lstStyle/>
          <a:p>
            <a:r>
              <a:rPr lang="fr-FR" sz="2400" dirty="0">
                <a:solidFill>
                  <a:schemeClr val="accent6"/>
                </a:solidFill>
              </a:rPr>
              <a:t>vous</a:t>
            </a:r>
          </a:p>
        </p:txBody>
      </p:sp>
      <p:sp>
        <p:nvSpPr>
          <p:cNvPr id="8" name="ZoneTexte 7">
            <a:extLst>
              <a:ext uri="{FF2B5EF4-FFF2-40B4-BE49-F238E27FC236}">
                <a16:creationId xmlns:a16="http://schemas.microsoft.com/office/drawing/2014/main" id="{BD9C23DA-3922-4742-AE24-B1D19184EAEA}"/>
              </a:ext>
            </a:extLst>
          </p:cNvPr>
          <p:cNvSpPr txBox="1"/>
          <p:nvPr/>
        </p:nvSpPr>
        <p:spPr>
          <a:xfrm>
            <a:off x="913356" y="2482409"/>
            <a:ext cx="770351" cy="461665"/>
          </a:xfrm>
          <a:prstGeom prst="rect">
            <a:avLst/>
          </a:prstGeom>
          <a:noFill/>
        </p:spPr>
        <p:txBody>
          <a:bodyPr wrap="square" rtlCol="0">
            <a:spAutoFit/>
          </a:bodyPr>
          <a:lstStyle/>
          <a:p>
            <a:r>
              <a:rPr lang="fr-FR" sz="2400" dirty="0">
                <a:solidFill>
                  <a:schemeClr val="accent6"/>
                </a:solidFill>
              </a:rPr>
              <a:t>Tu</a:t>
            </a:r>
          </a:p>
        </p:txBody>
      </p:sp>
      <p:sp>
        <p:nvSpPr>
          <p:cNvPr id="9" name="ZoneTexte 8">
            <a:extLst>
              <a:ext uri="{FF2B5EF4-FFF2-40B4-BE49-F238E27FC236}">
                <a16:creationId xmlns:a16="http://schemas.microsoft.com/office/drawing/2014/main" id="{1274423A-9270-403A-9EF8-6ABB6D2A1383}"/>
              </a:ext>
            </a:extLst>
          </p:cNvPr>
          <p:cNvSpPr txBox="1"/>
          <p:nvPr/>
        </p:nvSpPr>
        <p:spPr>
          <a:xfrm>
            <a:off x="1505210" y="2967335"/>
            <a:ext cx="770351" cy="461665"/>
          </a:xfrm>
          <a:prstGeom prst="rect">
            <a:avLst/>
          </a:prstGeom>
          <a:noFill/>
        </p:spPr>
        <p:txBody>
          <a:bodyPr wrap="square" rtlCol="0">
            <a:spAutoFit/>
          </a:bodyPr>
          <a:lstStyle/>
          <a:p>
            <a:r>
              <a:rPr lang="fr-FR" sz="2400" dirty="0">
                <a:solidFill>
                  <a:schemeClr val="accent6"/>
                </a:solidFill>
              </a:rPr>
              <a:t>il</a:t>
            </a:r>
          </a:p>
        </p:txBody>
      </p:sp>
      <p:sp>
        <p:nvSpPr>
          <p:cNvPr id="10" name="ZoneTexte 9">
            <a:extLst>
              <a:ext uri="{FF2B5EF4-FFF2-40B4-BE49-F238E27FC236}">
                <a16:creationId xmlns:a16="http://schemas.microsoft.com/office/drawing/2014/main" id="{2A07C92A-AB61-425B-B145-4688389298D4}"/>
              </a:ext>
            </a:extLst>
          </p:cNvPr>
          <p:cNvSpPr txBox="1"/>
          <p:nvPr/>
        </p:nvSpPr>
        <p:spPr>
          <a:xfrm>
            <a:off x="793836" y="3455394"/>
            <a:ext cx="770351" cy="461665"/>
          </a:xfrm>
          <a:prstGeom prst="rect">
            <a:avLst/>
          </a:prstGeom>
          <a:noFill/>
        </p:spPr>
        <p:txBody>
          <a:bodyPr wrap="square" rtlCol="0">
            <a:spAutoFit/>
          </a:bodyPr>
          <a:lstStyle/>
          <a:p>
            <a:r>
              <a:rPr lang="fr-FR" sz="2400" dirty="0">
                <a:solidFill>
                  <a:schemeClr val="accent6"/>
                </a:solidFill>
              </a:rPr>
              <a:t>Elle</a:t>
            </a:r>
          </a:p>
        </p:txBody>
      </p:sp>
      <p:sp>
        <p:nvSpPr>
          <p:cNvPr id="11" name="ZoneTexte 10">
            <a:extLst>
              <a:ext uri="{FF2B5EF4-FFF2-40B4-BE49-F238E27FC236}">
                <a16:creationId xmlns:a16="http://schemas.microsoft.com/office/drawing/2014/main" id="{19156BE8-3B9E-4953-9669-E3D70B43AD80}"/>
              </a:ext>
            </a:extLst>
          </p:cNvPr>
          <p:cNvSpPr txBox="1"/>
          <p:nvPr/>
        </p:nvSpPr>
        <p:spPr>
          <a:xfrm>
            <a:off x="2441531" y="3974769"/>
            <a:ext cx="770351" cy="461665"/>
          </a:xfrm>
          <a:prstGeom prst="rect">
            <a:avLst/>
          </a:prstGeom>
          <a:noFill/>
        </p:spPr>
        <p:txBody>
          <a:bodyPr wrap="square" rtlCol="0">
            <a:spAutoFit/>
          </a:bodyPr>
          <a:lstStyle/>
          <a:p>
            <a:r>
              <a:rPr lang="fr-FR" sz="2400" dirty="0">
                <a:solidFill>
                  <a:schemeClr val="accent6"/>
                </a:solidFill>
              </a:rPr>
              <a:t>je</a:t>
            </a:r>
          </a:p>
        </p:txBody>
      </p:sp>
      <p:sp>
        <p:nvSpPr>
          <p:cNvPr id="12" name="ZoneTexte 11">
            <a:extLst>
              <a:ext uri="{FF2B5EF4-FFF2-40B4-BE49-F238E27FC236}">
                <a16:creationId xmlns:a16="http://schemas.microsoft.com/office/drawing/2014/main" id="{FEA961E6-04C8-4F4E-89E8-DA44FE5188CF}"/>
              </a:ext>
            </a:extLst>
          </p:cNvPr>
          <p:cNvSpPr txBox="1"/>
          <p:nvPr/>
        </p:nvSpPr>
        <p:spPr>
          <a:xfrm>
            <a:off x="793835" y="4436434"/>
            <a:ext cx="770351" cy="461665"/>
          </a:xfrm>
          <a:prstGeom prst="rect">
            <a:avLst/>
          </a:prstGeom>
          <a:noFill/>
        </p:spPr>
        <p:txBody>
          <a:bodyPr wrap="square" rtlCol="0">
            <a:spAutoFit/>
          </a:bodyPr>
          <a:lstStyle/>
          <a:p>
            <a:r>
              <a:rPr lang="fr-FR" sz="2400" dirty="0">
                <a:solidFill>
                  <a:schemeClr val="accent6"/>
                </a:solidFill>
              </a:rPr>
              <a:t>Il</a:t>
            </a:r>
          </a:p>
        </p:txBody>
      </p:sp>
      <p:sp>
        <p:nvSpPr>
          <p:cNvPr id="13" name="ZoneTexte 12">
            <a:extLst>
              <a:ext uri="{FF2B5EF4-FFF2-40B4-BE49-F238E27FC236}">
                <a16:creationId xmlns:a16="http://schemas.microsoft.com/office/drawing/2014/main" id="{D0544873-E095-4788-91F9-FC03B60542C6}"/>
              </a:ext>
            </a:extLst>
          </p:cNvPr>
          <p:cNvSpPr txBox="1"/>
          <p:nvPr/>
        </p:nvSpPr>
        <p:spPr>
          <a:xfrm>
            <a:off x="486426" y="4939613"/>
            <a:ext cx="949891" cy="461665"/>
          </a:xfrm>
          <a:prstGeom prst="rect">
            <a:avLst/>
          </a:prstGeom>
          <a:noFill/>
        </p:spPr>
        <p:txBody>
          <a:bodyPr wrap="square" rtlCol="0">
            <a:spAutoFit/>
          </a:bodyPr>
          <a:lstStyle/>
          <a:p>
            <a:r>
              <a:rPr lang="fr-FR" sz="2400" dirty="0">
                <a:solidFill>
                  <a:schemeClr val="accent6"/>
                </a:solidFill>
              </a:rPr>
              <a:t>Vous</a:t>
            </a:r>
          </a:p>
        </p:txBody>
      </p:sp>
      <p:sp>
        <p:nvSpPr>
          <p:cNvPr id="14" name="ZoneTexte 13">
            <a:extLst>
              <a:ext uri="{FF2B5EF4-FFF2-40B4-BE49-F238E27FC236}">
                <a16:creationId xmlns:a16="http://schemas.microsoft.com/office/drawing/2014/main" id="{E643B19F-BC3F-4A45-962F-1FBAFE407AE6}"/>
              </a:ext>
            </a:extLst>
          </p:cNvPr>
          <p:cNvSpPr txBox="1"/>
          <p:nvPr/>
        </p:nvSpPr>
        <p:spPr>
          <a:xfrm>
            <a:off x="2008860" y="5401278"/>
            <a:ext cx="770351" cy="461665"/>
          </a:xfrm>
          <a:prstGeom prst="rect">
            <a:avLst/>
          </a:prstGeom>
          <a:noFill/>
        </p:spPr>
        <p:txBody>
          <a:bodyPr wrap="square" rtlCol="0">
            <a:spAutoFit/>
          </a:bodyPr>
          <a:lstStyle/>
          <a:p>
            <a:r>
              <a:rPr lang="fr-FR" sz="2400" dirty="0">
                <a:solidFill>
                  <a:schemeClr val="accent6"/>
                </a:solidFill>
              </a:rPr>
              <a:t>tu</a:t>
            </a:r>
          </a:p>
        </p:txBody>
      </p:sp>
    </p:spTree>
    <p:extLst>
      <p:ext uri="{BB962C8B-B14F-4D97-AF65-F5344CB8AC3E}">
        <p14:creationId xmlns:p14="http://schemas.microsoft.com/office/powerpoint/2010/main" val="2552933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5" grpId="0"/>
      <p:bldP spid="8" grpId="0"/>
      <p:bldP spid="9" grpId="0"/>
      <p:bldP spid="10" grpId="0"/>
      <p:bldP spid="11" grpId="0"/>
      <p:bldP spid="12"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E845107-6FAB-4EA9-8D1F-BECF0CB39248}"/>
              </a:ext>
            </a:extLst>
          </p:cNvPr>
          <p:cNvSpPr>
            <a:spLocks noGrp="1"/>
          </p:cNvSpPr>
          <p:nvPr>
            <p:ph type="title"/>
          </p:nvPr>
        </p:nvSpPr>
        <p:spPr/>
        <p:txBody>
          <a:bodyPr/>
          <a:lstStyle/>
          <a:p>
            <a:r>
              <a:rPr lang="fr-FR" dirty="0"/>
              <a:t>Aujourd’hui</a:t>
            </a:r>
          </a:p>
        </p:txBody>
      </p:sp>
      <p:sp>
        <p:nvSpPr>
          <p:cNvPr id="3" name="Espace réservé du contenu 2">
            <a:extLst>
              <a:ext uri="{FF2B5EF4-FFF2-40B4-BE49-F238E27FC236}">
                <a16:creationId xmlns:a16="http://schemas.microsoft.com/office/drawing/2014/main" id="{4FD68BAE-F07A-4138-8414-FE22A70A8D02}"/>
              </a:ext>
            </a:extLst>
          </p:cNvPr>
          <p:cNvSpPr>
            <a:spLocks noGrp="1"/>
          </p:cNvSpPr>
          <p:nvPr>
            <p:ph idx="1"/>
          </p:nvPr>
        </p:nvSpPr>
        <p:spPr/>
        <p:txBody>
          <a:bodyPr>
            <a:normAutofit/>
          </a:bodyPr>
          <a:lstStyle/>
          <a:p>
            <a:pPr marL="0" indent="0">
              <a:lnSpc>
                <a:spcPct val="150000"/>
              </a:lnSpc>
              <a:buNone/>
            </a:pPr>
            <a:r>
              <a:rPr lang="fr-FR" sz="3600" dirty="0">
                <a:latin typeface="Arial" panose="020B0604020202020204" pitchFamily="34" charset="0"/>
                <a:cs typeface="Arial" panose="020B0604020202020204" pitchFamily="34" charset="0"/>
              </a:rPr>
              <a:t>Nous allons avancer dans l’histoire </a:t>
            </a:r>
          </a:p>
          <a:p>
            <a:pPr marL="0" indent="0">
              <a:lnSpc>
                <a:spcPct val="150000"/>
              </a:lnSpc>
              <a:buNone/>
            </a:pPr>
            <a:r>
              <a:rPr lang="fr-FR" sz="3600" dirty="0">
                <a:latin typeface="Arial" panose="020B0604020202020204" pitchFamily="34" charset="0"/>
                <a:cs typeface="Arial" panose="020B0604020202020204" pitchFamily="34" charset="0"/>
              </a:rPr>
              <a:t>avec le texte 19.</a:t>
            </a:r>
          </a:p>
          <a:p>
            <a:pPr marL="0" indent="0">
              <a:lnSpc>
                <a:spcPct val="150000"/>
              </a:lnSpc>
              <a:buNone/>
            </a:pPr>
            <a:r>
              <a:rPr lang="fr-FR" sz="3600" dirty="0">
                <a:latin typeface="Arial" panose="020B0604020202020204" pitchFamily="34" charset="0"/>
                <a:cs typeface="Arial" panose="020B0604020202020204" pitchFamily="34" charset="0"/>
              </a:rPr>
              <a:t>Puis nous ferons un leçon sur le dialogue.</a:t>
            </a:r>
          </a:p>
          <a:p>
            <a:pPr marL="0" indent="0">
              <a:lnSpc>
                <a:spcPct val="150000"/>
              </a:lnSpc>
              <a:buNone/>
            </a:pPr>
            <a:r>
              <a:rPr lang="fr-FR" sz="3600" dirty="0">
                <a:latin typeface="Arial" panose="020B0604020202020204" pitchFamily="34" charset="0"/>
                <a:cs typeface="Arial" panose="020B0604020202020204" pitchFamily="34" charset="0"/>
              </a:rPr>
              <a:t>Demain, nous jouerons la scène.</a:t>
            </a:r>
          </a:p>
        </p:txBody>
      </p:sp>
      <p:sp>
        <p:nvSpPr>
          <p:cNvPr id="4" name="Espace réservé du pied de page 3">
            <a:extLst>
              <a:ext uri="{FF2B5EF4-FFF2-40B4-BE49-F238E27FC236}">
                <a16:creationId xmlns:a16="http://schemas.microsoft.com/office/drawing/2014/main" id="{26CE25B9-860F-4DB9-9EAF-B3CB718A746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613989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tângulo de cantos arredondados 195">
            <a:extLst>
              <a:ext uri="{FF2B5EF4-FFF2-40B4-BE49-F238E27FC236}">
                <a16:creationId xmlns:a16="http://schemas.microsoft.com/office/drawing/2014/main" id="{20D67D63-E3C8-40B3-9E20-C91C85356951}"/>
              </a:ext>
            </a:extLst>
          </p:cNvPr>
          <p:cNvSpPr/>
          <p:nvPr/>
        </p:nvSpPr>
        <p:spPr>
          <a:xfrm>
            <a:off x="8670724" y="2757677"/>
            <a:ext cx="1718354" cy="1580885"/>
          </a:xfrm>
          <a:prstGeom prst="round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9" name="Retângulo de cantos arredondados 195">
            <a:extLst>
              <a:ext uri="{FF2B5EF4-FFF2-40B4-BE49-F238E27FC236}">
                <a16:creationId xmlns:a16="http://schemas.microsoft.com/office/drawing/2014/main" id="{3DF897C6-7B91-4EC1-BD9F-BFB293F7D887}"/>
              </a:ext>
            </a:extLst>
          </p:cNvPr>
          <p:cNvSpPr/>
          <p:nvPr/>
        </p:nvSpPr>
        <p:spPr>
          <a:xfrm>
            <a:off x="8639183" y="4789738"/>
            <a:ext cx="1718354" cy="1513632"/>
          </a:xfrm>
          <a:prstGeom prst="roundRect">
            <a:avLst/>
          </a:prstGeom>
          <a:noFill/>
          <a:ln w="28575">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solidFill>
                <a:srgbClr val="FF0000"/>
              </a:solidFill>
            </a:endParaRPr>
          </a:p>
        </p:txBody>
      </p:sp>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lstStyle/>
          <a:p>
            <a:r>
              <a:rPr lang="fr-FR" dirty="0"/>
              <a:t>Les mots difficiles :</a:t>
            </a:r>
          </a:p>
        </p:txBody>
      </p:sp>
      <p:sp>
        <p:nvSpPr>
          <p:cNvPr id="11" name="ZoneTexte 10">
            <a:extLst>
              <a:ext uri="{FF2B5EF4-FFF2-40B4-BE49-F238E27FC236}">
                <a16:creationId xmlns:a16="http://schemas.microsoft.com/office/drawing/2014/main" id="{8046F456-1E1F-44CC-B3CC-ACF38E7A895A}"/>
              </a:ext>
            </a:extLst>
          </p:cNvPr>
          <p:cNvSpPr txBox="1"/>
          <p:nvPr/>
        </p:nvSpPr>
        <p:spPr>
          <a:xfrm>
            <a:off x="469688" y="1001386"/>
            <a:ext cx="9089858"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palissade :</a:t>
            </a:r>
            <a:r>
              <a:rPr lang="fr-FR" sz="2800" dirty="0">
                <a:latin typeface="Arial" panose="020B0604020202020204" pitchFamily="34" charset="0"/>
                <a:cs typeface="Arial" panose="020B0604020202020204" pitchFamily="34" charset="0"/>
              </a:rPr>
              <a:t> nom féminin</a:t>
            </a:r>
          </a:p>
        </p:txBody>
      </p:sp>
      <p:sp>
        <p:nvSpPr>
          <p:cNvPr id="13" name="ZoneTexte 12">
            <a:extLst>
              <a:ext uri="{FF2B5EF4-FFF2-40B4-BE49-F238E27FC236}">
                <a16:creationId xmlns:a16="http://schemas.microsoft.com/office/drawing/2014/main" id="{00E4E579-C19B-4034-B273-0884992AD662}"/>
              </a:ext>
            </a:extLst>
          </p:cNvPr>
          <p:cNvSpPr txBox="1"/>
          <p:nvPr/>
        </p:nvSpPr>
        <p:spPr>
          <a:xfrm>
            <a:off x="437773" y="4690576"/>
            <a:ext cx="7668078" cy="658835"/>
          </a:xfrm>
          <a:prstGeom prst="rect">
            <a:avLst/>
          </a:prstGeom>
          <a:noFill/>
        </p:spPr>
        <p:txBody>
          <a:bodyPr wrap="square" rtlCol="0">
            <a:spAutoFit/>
          </a:bodyPr>
          <a:lstStyle/>
          <a:p>
            <a:pPr>
              <a:lnSpc>
                <a:spcPct val="150000"/>
              </a:lnSpc>
            </a:pPr>
            <a:r>
              <a:rPr lang="fr-FR" sz="2800" u="sng" dirty="0">
                <a:latin typeface="Arial" panose="020B0604020202020204" pitchFamily="34" charset="0"/>
                <a:cs typeface="Arial" panose="020B0604020202020204" pitchFamily="34" charset="0"/>
              </a:rPr>
              <a:t>se raviser : verbe</a:t>
            </a:r>
          </a:p>
        </p:txBody>
      </p:sp>
      <p:sp>
        <p:nvSpPr>
          <p:cNvPr id="14" name="ZoneTexte 13">
            <a:extLst>
              <a:ext uri="{FF2B5EF4-FFF2-40B4-BE49-F238E27FC236}">
                <a16:creationId xmlns:a16="http://schemas.microsoft.com/office/drawing/2014/main" id="{928EEDA2-6B19-4859-9CA7-306DEFD29B4E}"/>
              </a:ext>
            </a:extLst>
          </p:cNvPr>
          <p:cNvSpPr txBox="1"/>
          <p:nvPr/>
        </p:nvSpPr>
        <p:spPr>
          <a:xfrm>
            <a:off x="414373" y="2787397"/>
            <a:ext cx="5727700"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badigeonner :</a:t>
            </a:r>
            <a:r>
              <a:rPr lang="fr-FR" sz="2800" dirty="0">
                <a:latin typeface="Arial" panose="020B0604020202020204" pitchFamily="34" charset="0"/>
                <a:cs typeface="Arial" panose="020B0604020202020204" pitchFamily="34" charset="0"/>
              </a:rPr>
              <a:t> verbe</a:t>
            </a:r>
          </a:p>
        </p:txBody>
      </p:sp>
      <p:sp>
        <p:nvSpPr>
          <p:cNvPr id="17" name="Retângulo de cantos arredondados 195">
            <a:extLst>
              <a:ext uri="{FF2B5EF4-FFF2-40B4-BE49-F238E27FC236}">
                <a16:creationId xmlns:a16="http://schemas.microsoft.com/office/drawing/2014/main" id="{F5E9198F-C11C-4A88-AF32-4F9AC56E35FE}"/>
              </a:ext>
            </a:extLst>
          </p:cNvPr>
          <p:cNvSpPr/>
          <p:nvPr/>
        </p:nvSpPr>
        <p:spPr>
          <a:xfrm>
            <a:off x="8660901" y="340416"/>
            <a:ext cx="1718353" cy="1778471"/>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8" name="CaixaDeTexto 109">
            <a:extLst>
              <a:ext uri="{FF2B5EF4-FFF2-40B4-BE49-F238E27FC236}">
                <a16:creationId xmlns:a16="http://schemas.microsoft.com/office/drawing/2014/main" id="{86E166C6-6A9E-4694-9262-3A825E379D4B}"/>
              </a:ext>
            </a:extLst>
          </p:cNvPr>
          <p:cNvSpPr txBox="1"/>
          <p:nvPr/>
        </p:nvSpPr>
        <p:spPr>
          <a:xfrm>
            <a:off x="8639183" y="441323"/>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palissade</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CaixaDeTexto 109">
            <a:extLst>
              <a:ext uri="{FF2B5EF4-FFF2-40B4-BE49-F238E27FC236}">
                <a16:creationId xmlns:a16="http://schemas.microsoft.com/office/drawing/2014/main" id="{CD3169C0-19D4-4C15-B3EF-85B2012C4C74}"/>
              </a:ext>
            </a:extLst>
          </p:cNvPr>
          <p:cNvSpPr txBox="1"/>
          <p:nvPr/>
        </p:nvSpPr>
        <p:spPr>
          <a:xfrm>
            <a:off x="8621432" y="2769184"/>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badigeonner</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1B0CCEE4-4DD1-41BA-A01A-1C04840A90C3}"/>
              </a:ext>
            </a:extLst>
          </p:cNvPr>
          <p:cNvPicPr>
            <a:picLocks noChangeAspect="1"/>
          </p:cNvPicPr>
          <p:nvPr/>
        </p:nvPicPr>
        <p:blipFill>
          <a:blip r:embed="rId2"/>
          <a:stretch>
            <a:fillRect/>
          </a:stretch>
        </p:blipFill>
        <p:spPr>
          <a:xfrm>
            <a:off x="5827753" y="968833"/>
            <a:ext cx="268247" cy="457240"/>
          </a:xfrm>
          <a:prstGeom prst="rect">
            <a:avLst/>
          </a:prstGeom>
        </p:spPr>
      </p:pic>
      <p:pic>
        <p:nvPicPr>
          <p:cNvPr id="9" name="Image 8">
            <a:extLst>
              <a:ext uri="{FF2B5EF4-FFF2-40B4-BE49-F238E27FC236}">
                <a16:creationId xmlns:a16="http://schemas.microsoft.com/office/drawing/2014/main" id="{0D04621B-3F6A-4213-97E2-2A23ECFCA57A}"/>
              </a:ext>
            </a:extLst>
          </p:cNvPr>
          <p:cNvPicPr>
            <a:picLocks noChangeAspect="1"/>
          </p:cNvPicPr>
          <p:nvPr/>
        </p:nvPicPr>
        <p:blipFill>
          <a:blip r:embed="rId2"/>
          <a:stretch>
            <a:fillRect/>
          </a:stretch>
        </p:blipFill>
        <p:spPr>
          <a:xfrm>
            <a:off x="5781682" y="2480820"/>
            <a:ext cx="268247" cy="457240"/>
          </a:xfrm>
          <a:prstGeom prst="rect">
            <a:avLst/>
          </a:prstGeom>
        </p:spPr>
      </p:pic>
      <p:pic>
        <p:nvPicPr>
          <p:cNvPr id="10" name="Image 9">
            <a:extLst>
              <a:ext uri="{FF2B5EF4-FFF2-40B4-BE49-F238E27FC236}">
                <a16:creationId xmlns:a16="http://schemas.microsoft.com/office/drawing/2014/main" id="{F1CE42D9-4EFB-475A-8139-A2413E1E1C6D}"/>
              </a:ext>
            </a:extLst>
          </p:cNvPr>
          <p:cNvPicPr>
            <a:picLocks noChangeAspect="1"/>
          </p:cNvPicPr>
          <p:nvPr/>
        </p:nvPicPr>
        <p:blipFill>
          <a:blip r:embed="rId2"/>
          <a:stretch>
            <a:fillRect/>
          </a:stretch>
        </p:blipFill>
        <p:spPr>
          <a:xfrm>
            <a:off x="5781682" y="4749814"/>
            <a:ext cx="268247" cy="457240"/>
          </a:xfrm>
          <a:prstGeom prst="rect">
            <a:avLst/>
          </a:prstGeom>
        </p:spPr>
      </p:pic>
      <p:sp>
        <p:nvSpPr>
          <p:cNvPr id="33" name="ZoneTexte 32">
            <a:extLst>
              <a:ext uri="{FF2B5EF4-FFF2-40B4-BE49-F238E27FC236}">
                <a16:creationId xmlns:a16="http://schemas.microsoft.com/office/drawing/2014/main" id="{47B80C9C-4174-4B02-B956-DC584B96CFC7}"/>
              </a:ext>
            </a:extLst>
          </p:cNvPr>
          <p:cNvSpPr txBox="1"/>
          <p:nvPr/>
        </p:nvSpPr>
        <p:spPr>
          <a:xfrm>
            <a:off x="453995" y="1624897"/>
            <a:ext cx="7095143" cy="830997"/>
          </a:xfrm>
          <a:prstGeom prst="rect">
            <a:avLst/>
          </a:prstGeom>
          <a:noFill/>
        </p:spPr>
        <p:txBody>
          <a:bodyPr wrap="square">
            <a:spAutoFit/>
          </a:bodyPr>
          <a:lstStyle/>
          <a:p>
            <a:r>
              <a:rPr lang="fr-FR" sz="2400" dirty="0">
                <a:latin typeface="Arial" panose="020B0604020202020204" pitchFamily="34" charset="0"/>
                <a:cs typeface="Arial" panose="020B0604020202020204" pitchFamily="34" charset="0"/>
              </a:rPr>
              <a:t>Clôture faite d'une rangée serrée de perches ou de planches.</a:t>
            </a:r>
          </a:p>
        </p:txBody>
      </p:sp>
      <p:sp>
        <p:nvSpPr>
          <p:cNvPr id="35" name="ZoneTexte 34">
            <a:extLst>
              <a:ext uri="{FF2B5EF4-FFF2-40B4-BE49-F238E27FC236}">
                <a16:creationId xmlns:a16="http://schemas.microsoft.com/office/drawing/2014/main" id="{BDB56F65-7B86-4681-A890-3F654E943E0D}"/>
              </a:ext>
            </a:extLst>
          </p:cNvPr>
          <p:cNvSpPr txBox="1"/>
          <p:nvPr/>
        </p:nvSpPr>
        <p:spPr>
          <a:xfrm>
            <a:off x="469688" y="3450921"/>
            <a:ext cx="7832542"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Revêtir une surface d'une couche de badigeon, de vernis, de chaux…</a:t>
            </a:r>
          </a:p>
        </p:txBody>
      </p:sp>
      <p:sp>
        <p:nvSpPr>
          <p:cNvPr id="37" name="ZoneTexte 36">
            <a:extLst>
              <a:ext uri="{FF2B5EF4-FFF2-40B4-BE49-F238E27FC236}">
                <a16:creationId xmlns:a16="http://schemas.microsoft.com/office/drawing/2014/main" id="{2987D6B0-3EA6-4184-AEDE-BC7D008CC2E5}"/>
              </a:ext>
            </a:extLst>
          </p:cNvPr>
          <p:cNvSpPr txBox="1"/>
          <p:nvPr/>
        </p:nvSpPr>
        <p:spPr>
          <a:xfrm>
            <a:off x="436204" y="5399247"/>
            <a:ext cx="7459139"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Changer d'avis, revenir sur sa décision.</a:t>
            </a:r>
          </a:p>
        </p:txBody>
      </p:sp>
      <p:sp>
        <p:nvSpPr>
          <p:cNvPr id="3" name="Espace réservé du pied de page 2">
            <a:extLst>
              <a:ext uri="{FF2B5EF4-FFF2-40B4-BE49-F238E27FC236}">
                <a16:creationId xmlns:a16="http://schemas.microsoft.com/office/drawing/2014/main" id="{BEECD67C-A606-4093-A6B4-6664B42ADEBA}"/>
              </a:ext>
            </a:extLst>
          </p:cNvPr>
          <p:cNvSpPr>
            <a:spLocks noGrp="1"/>
          </p:cNvSpPr>
          <p:nvPr>
            <p:ph type="ftr" sz="quarter" idx="11"/>
          </p:nvPr>
        </p:nvSpPr>
        <p:spPr/>
        <p:txBody>
          <a:bodyPr/>
          <a:lstStyle/>
          <a:p>
            <a:r>
              <a:rPr lang="fr-FR" dirty="0"/>
              <a:t>www.dys-positif.fr</a:t>
            </a:r>
          </a:p>
        </p:txBody>
      </p:sp>
      <mc:AlternateContent xmlns:mc="http://schemas.openxmlformats.org/markup-compatibility/2006" xmlns:p14="http://schemas.microsoft.com/office/powerpoint/2010/main">
        <mc:Choice Requires="p14">
          <p:contentPart p14:bwMode="auto" r:id="rId3">
            <p14:nvContentPartPr>
              <p14:cNvPr id="26" name="Encre 25">
                <a:extLst>
                  <a:ext uri="{FF2B5EF4-FFF2-40B4-BE49-F238E27FC236}">
                    <a16:creationId xmlns:a16="http://schemas.microsoft.com/office/drawing/2014/main" id="{8DC45B72-7871-46C9-BE5C-4032BFD7DAB1}"/>
                  </a:ext>
                </a:extLst>
              </p14:cNvPr>
              <p14:cNvContentPartPr/>
              <p14:nvPr/>
            </p14:nvContentPartPr>
            <p14:xfrm>
              <a:off x="7752140" y="5077080"/>
              <a:ext cx="208080" cy="440640"/>
            </p14:xfrm>
          </p:contentPart>
        </mc:Choice>
        <mc:Fallback xmlns="">
          <p:pic>
            <p:nvPicPr>
              <p:cNvPr id="26" name="Encre 25">
                <a:extLst>
                  <a:ext uri="{FF2B5EF4-FFF2-40B4-BE49-F238E27FC236}">
                    <a16:creationId xmlns:a16="http://schemas.microsoft.com/office/drawing/2014/main" id="{8DC45B72-7871-46C9-BE5C-4032BFD7DAB1}"/>
                  </a:ext>
                </a:extLst>
              </p:cNvPr>
              <p:cNvPicPr/>
              <p:nvPr/>
            </p:nvPicPr>
            <p:blipFill>
              <a:blip r:embed="rId9"/>
              <a:stretch>
                <a:fillRect/>
              </a:stretch>
            </p:blipFill>
            <p:spPr>
              <a:xfrm>
                <a:off x="7689500" y="5014440"/>
                <a:ext cx="333720" cy="566280"/>
              </a:xfrm>
              <a:prstGeom prst="rect">
                <a:avLst/>
              </a:prstGeom>
            </p:spPr>
          </p:pic>
        </mc:Fallback>
      </mc:AlternateContent>
      <p:sp>
        <p:nvSpPr>
          <p:cNvPr id="20" name="CaixaDeTexto 109">
            <a:extLst>
              <a:ext uri="{FF2B5EF4-FFF2-40B4-BE49-F238E27FC236}">
                <a16:creationId xmlns:a16="http://schemas.microsoft.com/office/drawing/2014/main" id="{8FD119FD-2B6D-405B-B044-6B4DC7A3EF40}"/>
              </a:ext>
            </a:extLst>
          </p:cNvPr>
          <p:cNvSpPr txBox="1"/>
          <p:nvPr/>
        </p:nvSpPr>
        <p:spPr>
          <a:xfrm>
            <a:off x="8581964" y="4883197"/>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se raviser</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Image 4">
            <a:extLst>
              <a:ext uri="{FF2B5EF4-FFF2-40B4-BE49-F238E27FC236}">
                <a16:creationId xmlns:a16="http://schemas.microsoft.com/office/drawing/2014/main" id="{A6211C25-AAF1-4EC2-B593-66D30060070F}"/>
              </a:ext>
            </a:extLst>
          </p:cNvPr>
          <p:cNvPicPr>
            <a:picLocks noChangeAspect="1"/>
          </p:cNvPicPr>
          <p:nvPr/>
        </p:nvPicPr>
        <p:blipFill>
          <a:blip r:embed="rId10"/>
          <a:stretch>
            <a:fillRect/>
          </a:stretch>
        </p:blipFill>
        <p:spPr>
          <a:xfrm>
            <a:off x="8862485" y="933303"/>
            <a:ext cx="1394122" cy="1108148"/>
          </a:xfrm>
          <a:prstGeom prst="rect">
            <a:avLst/>
          </a:prstGeom>
        </p:spPr>
      </p:pic>
      <p:pic>
        <p:nvPicPr>
          <p:cNvPr id="15" name="Image 14">
            <a:extLst>
              <a:ext uri="{FF2B5EF4-FFF2-40B4-BE49-F238E27FC236}">
                <a16:creationId xmlns:a16="http://schemas.microsoft.com/office/drawing/2014/main" id="{FB704019-6040-4B50-9585-8F1BFBA48108}"/>
              </a:ext>
            </a:extLst>
          </p:cNvPr>
          <p:cNvPicPr>
            <a:picLocks noChangeAspect="1"/>
          </p:cNvPicPr>
          <p:nvPr/>
        </p:nvPicPr>
        <p:blipFill>
          <a:blip r:embed="rId11"/>
          <a:stretch>
            <a:fillRect/>
          </a:stretch>
        </p:blipFill>
        <p:spPr>
          <a:xfrm>
            <a:off x="8822796" y="3070989"/>
            <a:ext cx="1315624" cy="1315624"/>
          </a:xfrm>
          <a:prstGeom prst="rect">
            <a:avLst/>
          </a:prstGeom>
        </p:spPr>
      </p:pic>
      <p:pic>
        <p:nvPicPr>
          <p:cNvPr id="1026" name="Picture 2">
            <a:extLst>
              <a:ext uri="{FF2B5EF4-FFF2-40B4-BE49-F238E27FC236}">
                <a16:creationId xmlns:a16="http://schemas.microsoft.com/office/drawing/2014/main" id="{BC521782-9C21-4A2A-81D8-82D66F6A192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043478" y="5353628"/>
            <a:ext cx="874260" cy="874260"/>
          </a:xfrm>
          <a:prstGeom prst="rect">
            <a:avLst/>
          </a:prstGeom>
          <a:noFill/>
          <a:extLst>
            <a:ext uri="{909E8E84-426E-40DD-AFC4-6F175D3DCCD1}">
              <a14:hiddenFill xmlns:a14="http://schemas.microsoft.com/office/drawing/2010/main">
                <a:solidFill>
                  <a:srgbClr val="FFFFFF"/>
                </a:solidFill>
              </a14:hiddenFill>
            </a:ext>
          </a:extLst>
        </p:spPr>
      </p:pic>
      <p:pic>
        <p:nvPicPr>
          <p:cNvPr id="27" name="Image 26">
            <a:extLst>
              <a:ext uri="{FF2B5EF4-FFF2-40B4-BE49-F238E27FC236}">
                <a16:creationId xmlns:a16="http://schemas.microsoft.com/office/drawing/2014/main" id="{28326F5D-9A48-40EF-9A63-9033337D3C22}"/>
              </a:ext>
            </a:extLst>
          </p:cNvPr>
          <p:cNvPicPr>
            <a:picLocks noChangeAspect="1"/>
          </p:cNvPicPr>
          <p:nvPr/>
        </p:nvPicPr>
        <p:blipFill>
          <a:blip r:embed="rId11"/>
          <a:stretch>
            <a:fillRect/>
          </a:stretch>
        </p:blipFill>
        <p:spPr>
          <a:xfrm>
            <a:off x="8862485" y="3022938"/>
            <a:ext cx="1315624" cy="1315624"/>
          </a:xfrm>
          <a:prstGeom prst="rect">
            <a:avLst/>
          </a:prstGeom>
        </p:spPr>
      </p:pic>
    </p:spTree>
    <p:extLst>
      <p:ext uri="{BB962C8B-B14F-4D97-AF65-F5344CB8AC3E}">
        <p14:creationId xmlns:p14="http://schemas.microsoft.com/office/powerpoint/2010/main" val="220916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9"/>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026"/>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9" grpId="0" animBg="1"/>
      <p:bldP spid="2" grpId="0"/>
      <p:bldP spid="11" grpId="0"/>
      <p:bldP spid="13" grpId="0"/>
      <p:bldP spid="14" grpId="0"/>
      <p:bldP spid="17" grpId="0" animBg="1"/>
      <p:bldP spid="18" grpId="0"/>
      <p:bldP spid="22" grpId="0"/>
      <p:bldP spid="33" grpId="0"/>
      <p:bldP spid="35" grpId="0"/>
      <p:bldP spid="37"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253032" y="1196316"/>
            <a:ext cx="11771954" cy="5166384"/>
          </a:xfrm>
        </p:spPr>
        <p:txBody>
          <a:bodyPr>
            <a:noAutofit/>
          </a:bodyPr>
          <a:lstStyle/>
          <a:p>
            <a:pPr marL="0" indent="0">
              <a:lnSpc>
                <a:spcPct val="200000"/>
              </a:lnSpc>
              <a:spcBef>
                <a:spcPts val="0"/>
              </a:spcBef>
              <a:buNone/>
            </a:pPr>
            <a:r>
              <a:rPr lang="fr-FR" sz="3000" i="1" dirty="0">
                <a:latin typeface="Arial" panose="020B0604020202020204" pitchFamily="34" charset="0"/>
                <a:cs typeface="Arial" panose="020B0604020202020204" pitchFamily="34" charset="0"/>
              </a:rPr>
              <a:t>Pour punir Tom, sa tante Polly l’a chargé de repeindre une palissade.</a:t>
            </a:r>
          </a:p>
          <a:p>
            <a:pPr marL="0" indent="0">
              <a:lnSpc>
                <a:spcPct val="200000"/>
              </a:lnSpc>
              <a:spcBef>
                <a:spcPts val="0"/>
              </a:spcBef>
              <a:buNone/>
            </a:pPr>
            <a:r>
              <a:rPr lang="fr-FR" sz="3000" i="1" dirty="0">
                <a:latin typeface="Arial" panose="020B0604020202020204" pitchFamily="34" charset="0"/>
                <a:cs typeface="Arial" panose="020B0604020202020204" pitchFamily="34" charset="0"/>
              </a:rPr>
              <a:t>Le garçon cherche un moyen d’échapper à cette corvée.</a:t>
            </a:r>
          </a:p>
          <a:p>
            <a:pPr marL="0" indent="0">
              <a:lnSpc>
                <a:spcPct val="200000"/>
              </a:lnSpc>
              <a:spcBef>
                <a:spcPts val="0"/>
              </a:spcBef>
              <a:buNone/>
            </a:pPr>
            <a:r>
              <a:rPr lang="fr-FR" sz="3000" i="1" dirty="0">
                <a:latin typeface="Arial" panose="020B0604020202020204" pitchFamily="34" charset="0"/>
                <a:cs typeface="Arial" panose="020B0604020202020204" pitchFamily="34" charset="0"/>
              </a:rPr>
              <a:t>Ben, un autre garçon, s’approche de lui une pomme dans la bouche.</a:t>
            </a:r>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a:stretch>
            <a:fillRect/>
          </a:stretch>
        </p:blipFill>
        <p:spPr>
          <a:xfrm>
            <a:off x="11130468" y="348634"/>
            <a:ext cx="566977" cy="951058"/>
          </a:xfrm>
          <a:prstGeom prst="rect">
            <a:avLst/>
          </a:prstGeom>
        </p:spPr>
      </p:pic>
      <p:sp>
        <p:nvSpPr>
          <p:cNvPr id="2" name="ZoneTexte 1">
            <a:extLst>
              <a:ext uri="{FF2B5EF4-FFF2-40B4-BE49-F238E27FC236}">
                <a16:creationId xmlns:a16="http://schemas.microsoft.com/office/drawing/2014/main" id="{7BE1F04B-0A9C-4A68-888E-664E1D07D0C1}"/>
              </a:ext>
            </a:extLst>
          </p:cNvPr>
          <p:cNvSpPr txBox="1"/>
          <p:nvPr/>
        </p:nvSpPr>
        <p:spPr>
          <a:xfrm>
            <a:off x="650252" y="495300"/>
            <a:ext cx="5293629" cy="523220"/>
          </a:xfrm>
          <a:prstGeom prst="rect">
            <a:avLst/>
          </a:prstGeom>
          <a:noFill/>
        </p:spPr>
        <p:txBody>
          <a:bodyPr wrap="none" rtlCol="0">
            <a:spAutoFit/>
          </a:bodyPr>
          <a:lstStyle/>
          <a:p>
            <a:r>
              <a:rPr lang="fr-FR" sz="2800" dirty="0">
                <a:latin typeface="Arial" panose="020B0604020202020204" pitchFamily="34" charset="0"/>
                <a:cs typeface="Arial" panose="020B0604020202020204" pitchFamily="34" charset="0"/>
              </a:rPr>
              <a:t>Le texte : Tom, extrait chapitre 1</a:t>
            </a:r>
          </a:p>
        </p:txBody>
      </p:sp>
    </p:spTree>
    <p:extLst>
      <p:ext uri="{BB962C8B-B14F-4D97-AF65-F5344CB8AC3E}">
        <p14:creationId xmlns:p14="http://schemas.microsoft.com/office/powerpoint/2010/main" val="710773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698500" y="700087"/>
            <a:ext cx="10795000" cy="5457825"/>
          </a:xfrm>
        </p:spPr>
        <p:txBody>
          <a:bodyPr>
            <a:normAutofit fontScale="85000" lnSpcReduction="10000"/>
          </a:bodyPr>
          <a:lstStyle/>
          <a:p>
            <a:pPr marL="0" indent="0">
              <a:lnSpc>
                <a:spcPct val="210000"/>
              </a:lnSpc>
              <a:buNone/>
            </a:pPr>
            <a:r>
              <a:rPr lang="fr-FR" sz="3200" dirty="0">
                <a:latin typeface="Arial" panose="020B0604020202020204" pitchFamily="34" charset="0"/>
                <a:cs typeface="Arial" panose="020B0604020202020204" pitchFamily="34" charset="0"/>
              </a:rPr>
              <a:t>– Eh… Je vais me baigner. T’as pas envie de venir ? Évidemment, tu aimes mieux travailler.</a:t>
            </a:r>
          </a:p>
          <a:p>
            <a:pPr marL="0" indent="0">
              <a:lnSpc>
                <a:spcPct val="210000"/>
              </a:lnSpc>
              <a:buNone/>
            </a:pPr>
            <a:r>
              <a:rPr lang="fr-FR" sz="3200" dirty="0">
                <a:latin typeface="Arial" panose="020B0604020202020204" pitchFamily="34" charset="0"/>
                <a:cs typeface="Arial" panose="020B0604020202020204" pitchFamily="34" charset="0"/>
              </a:rPr>
              <a:t>– Que veux-tu dire par travailler ?</a:t>
            </a:r>
          </a:p>
          <a:p>
            <a:pPr marL="0" indent="0">
              <a:lnSpc>
                <a:spcPct val="210000"/>
              </a:lnSpc>
              <a:buNone/>
            </a:pPr>
            <a:r>
              <a:rPr lang="fr-FR" sz="3200" dirty="0">
                <a:latin typeface="Arial" panose="020B0604020202020204" pitchFamily="34" charset="0"/>
                <a:cs typeface="Arial" panose="020B0604020202020204" pitchFamily="34" charset="0"/>
              </a:rPr>
              <a:t>– Mais je parle de ce que tu fais en ce moment.</a:t>
            </a:r>
          </a:p>
          <a:p>
            <a:pPr marL="0" indent="0">
              <a:lnSpc>
                <a:spcPct val="210000"/>
              </a:lnSpc>
              <a:buNone/>
            </a:pPr>
            <a:r>
              <a:rPr lang="fr-FR" sz="3200" dirty="0">
                <a:latin typeface="Arial" panose="020B0604020202020204" pitchFamily="34" charset="0"/>
                <a:cs typeface="Arial" panose="020B0604020202020204" pitchFamily="34" charset="0"/>
              </a:rPr>
              <a:t>– Oui, fit Tom en se remettant à badigeonner, on peut appeler ça du travail si l’on veut. En tout cas, je sais que ce truc-là me va tout à fait.</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016850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D7F939A-BD7B-4133-8DEB-22704B1AE3A4}"/>
              </a:ext>
            </a:extLst>
          </p:cNvPr>
          <p:cNvSpPr>
            <a:spLocks noGrp="1"/>
          </p:cNvSpPr>
          <p:nvPr>
            <p:ph idx="1"/>
          </p:nvPr>
        </p:nvSpPr>
        <p:spPr>
          <a:xfrm>
            <a:off x="698500" y="700087"/>
            <a:ext cx="10795000" cy="5457825"/>
          </a:xfrm>
        </p:spPr>
        <p:txBody>
          <a:bodyPr>
            <a:normAutofit fontScale="85000" lnSpcReduction="10000"/>
          </a:bodyPr>
          <a:lstStyle/>
          <a:p>
            <a:pPr marL="0" indent="0">
              <a:lnSpc>
                <a:spcPct val="210000"/>
              </a:lnSpc>
              <a:buNone/>
            </a:pPr>
            <a:r>
              <a:rPr lang="fr-FR" sz="3200" dirty="0">
                <a:latin typeface="Arial" panose="020B0604020202020204" pitchFamily="34" charset="0"/>
                <a:cs typeface="Arial" panose="020B0604020202020204" pitchFamily="34" charset="0"/>
              </a:rPr>
              <a:t>– Allons, allons, ne viens pas me raconter que tu aimes ça.</a:t>
            </a:r>
          </a:p>
          <a:p>
            <a:pPr marL="0" indent="0">
              <a:lnSpc>
                <a:spcPct val="210000"/>
              </a:lnSpc>
              <a:buNone/>
            </a:pPr>
            <a:r>
              <a:rPr lang="fr-FR" sz="3200" dirty="0">
                <a:latin typeface="Arial" panose="020B0604020202020204" pitchFamily="34" charset="0"/>
                <a:cs typeface="Arial" panose="020B0604020202020204" pitchFamily="34" charset="0"/>
              </a:rPr>
              <a:t>– Je ne vois vraiment pas pourquoi je n’aimerais pas ça. On n’a pas tous les jours l’occasion de passer une palissade au lait de chaux, à notre âge. »</a:t>
            </a:r>
          </a:p>
          <a:p>
            <a:pPr marL="0" indent="0">
              <a:lnSpc>
                <a:spcPct val="210000"/>
              </a:lnSpc>
              <a:buNone/>
            </a:pPr>
            <a:r>
              <a:rPr lang="fr-FR" sz="3200" dirty="0">
                <a:latin typeface="Arial" panose="020B0604020202020204" pitchFamily="34" charset="0"/>
                <a:cs typeface="Arial" panose="020B0604020202020204" pitchFamily="34" charset="0"/>
              </a:rPr>
              <a:t>Cette explication présentait la chose sous un jour nouveau. </a:t>
            </a:r>
          </a:p>
          <a:p>
            <a:pPr marL="0" indent="0">
              <a:lnSpc>
                <a:spcPct val="210000"/>
              </a:lnSpc>
              <a:buNone/>
            </a:pPr>
            <a:r>
              <a:rPr lang="fr-FR" sz="3200" dirty="0">
                <a:latin typeface="Arial" panose="020B0604020202020204" pitchFamily="34" charset="0"/>
                <a:cs typeface="Arial" panose="020B0604020202020204" pitchFamily="34" charset="0"/>
              </a:rPr>
              <a:t>Ben cessa de grignoter sa pomme. </a:t>
            </a:r>
          </a:p>
        </p:txBody>
      </p:sp>
      <p:sp>
        <p:nvSpPr>
          <p:cNvPr id="4" name="Espace réservé du pied de page 3">
            <a:extLst>
              <a:ext uri="{FF2B5EF4-FFF2-40B4-BE49-F238E27FC236}">
                <a16:creationId xmlns:a16="http://schemas.microsoft.com/office/drawing/2014/main" id="{F4167201-1BB5-44BE-AC8A-5907331E5ED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926589355"/>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12534</TotalTime>
  <Words>1640</Words>
  <Application>Microsoft Office PowerPoint</Application>
  <PresentationFormat>Grand écran</PresentationFormat>
  <Paragraphs>232</Paragraphs>
  <Slides>34</Slides>
  <Notes>0</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34</vt:i4>
      </vt:variant>
    </vt:vector>
  </HeadingPairs>
  <TitlesOfParts>
    <vt:vector size="45" baseType="lpstr">
      <vt:lpstr>Arial Unicode MS</vt:lpstr>
      <vt:lpstr>Agency FB</vt:lpstr>
      <vt:lpstr>Arial</vt:lpstr>
      <vt:lpstr>AvenirNext LT Pro Regular</vt:lpstr>
      <vt:lpstr>Bahnschrift</vt:lpstr>
      <vt:lpstr>Bauhaus 93</vt:lpstr>
      <vt:lpstr>Blackadder ITC</vt:lpstr>
      <vt:lpstr>Calibri</vt:lpstr>
      <vt:lpstr>Calibri Light</vt:lpstr>
      <vt:lpstr>CrayonL</vt:lpstr>
      <vt:lpstr>Thème Office</vt:lpstr>
      <vt:lpstr>date </vt:lpstr>
      <vt:lpstr>Rappel</vt:lpstr>
      <vt:lpstr>Rappel</vt:lpstr>
      <vt:lpstr>Correction</vt:lpstr>
      <vt:lpstr>Aujourd’hui</vt:lpstr>
      <vt:lpstr>Les mots difficiles :</vt:lpstr>
      <vt:lpstr>Présentation PowerPoint</vt:lpstr>
      <vt:lpstr>Présentation PowerPoint</vt:lpstr>
      <vt:lpstr>Présentation PowerPoint</vt:lpstr>
      <vt:lpstr>Présentation PowerPoint</vt:lpstr>
      <vt:lpstr>Présentation PowerPoint</vt:lpstr>
      <vt:lpstr>Présentation PowerPoint</vt:lpstr>
      <vt:lpstr>On se pose des questions :</vt:lpstr>
      <vt:lpstr>Les personnages?</vt:lpstr>
      <vt:lpstr>Présentation PowerPoint</vt:lpstr>
      <vt:lpstr>Présentation PowerPoint</vt:lpstr>
      <vt:lpstr>J’ai bien compris :</vt:lpstr>
      <vt:lpstr>Hypothèses : </vt:lpstr>
      <vt:lpstr>Collons et rangeons tout ça.</vt:lpstr>
      <vt:lpstr>Lecture entrainement.</vt:lpstr>
      <vt:lpstr>Les scores :</vt:lpstr>
      <vt:lpstr>Le dialogue :</vt:lpstr>
      <vt:lpstr>Présentation PowerPoint</vt:lpstr>
      <vt:lpstr>Présentation PowerPoint</vt:lpstr>
      <vt:lpstr>Présentation PowerPoint</vt:lpstr>
      <vt:lpstr>Présentation PowerPoint</vt:lpstr>
      <vt:lpstr>Reprenons le texte :</vt:lpstr>
      <vt:lpstr>Présentation PowerPoint</vt:lpstr>
      <vt:lpstr>Présentation PowerPoint</vt:lpstr>
      <vt:lpstr>Bilan : </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aline ledoux</cp:lastModifiedBy>
  <cp:revision>128</cp:revision>
  <dcterms:created xsi:type="dcterms:W3CDTF">2021-07-07T15:19:39Z</dcterms:created>
  <dcterms:modified xsi:type="dcterms:W3CDTF">2022-01-05T10:31:54Z</dcterms:modified>
</cp:coreProperties>
</file>