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43" r:id="rId2"/>
    <p:sldId id="257" r:id="rId3"/>
    <p:sldId id="589" r:id="rId4"/>
    <p:sldId id="590" r:id="rId5"/>
    <p:sldId id="532" r:id="rId6"/>
    <p:sldId id="634" r:id="rId7"/>
    <p:sldId id="267" r:id="rId8"/>
    <p:sldId id="521" r:id="rId9"/>
    <p:sldId id="617" r:id="rId10"/>
    <p:sldId id="618" r:id="rId11"/>
    <p:sldId id="619" r:id="rId12"/>
    <p:sldId id="620" r:id="rId13"/>
    <p:sldId id="621" r:id="rId14"/>
    <p:sldId id="495" r:id="rId15"/>
    <p:sldId id="268" r:id="rId16"/>
    <p:sldId id="525" r:id="rId17"/>
    <p:sldId id="367" r:id="rId18"/>
    <p:sldId id="368" r:id="rId19"/>
    <p:sldId id="510" r:id="rId20"/>
    <p:sldId id="388" r:id="rId21"/>
    <p:sldId id="389" r:id="rId22"/>
    <p:sldId id="512" r:id="rId23"/>
    <p:sldId id="633" r:id="rId24"/>
    <p:sldId id="494" r:id="rId25"/>
    <p:sldId id="534" r:id="rId26"/>
    <p:sldId id="624" r:id="rId27"/>
    <p:sldId id="622" r:id="rId28"/>
    <p:sldId id="625" r:id="rId29"/>
    <p:sldId id="623" r:id="rId30"/>
    <p:sldId id="626" r:id="rId31"/>
    <p:sldId id="627" r:id="rId32"/>
    <p:sldId id="628" r:id="rId33"/>
    <p:sldId id="536" r:id="rId34"/>
    <p:sldId id="468" r:id="rId35"/>
    <p:sldId id="427" r:id="rId36"/>
    <p:sldId id="629" r:id="rId37"/>
    <p:sldId id="630" r:id="rId38"/>
    <p:sldId id="608" r:id="rId39"/>
    <p:sldId id="609" r:id="rId40"/>
    <p:sldId id="610" r:id="rId41"/>
    <p:sldId id="631" r:id="rId42"/>
    <p:sldId id="632" r:id="rId43"/>
    <p:sldId id="611" r:id="rId4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1-16T05:53:46.36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338 784 24575,'-8'0'0,"0"0"0,-1 0 0,1 1 0,0 0 0,-1 0 0,1 1 0,0 0 0,0 1 0,0-1 0,1 2 0,-1-1 0,1 1 0,-1 0 0,1 1 0,1-1 0,-1 1 0,1 1 0,-1-1 0,1 1 0,1 0 0,-1 1 0,1-1 0,1 1 0,-1 0 0,1 1 0,0-1 0,0 0 0,1 1 0,0 0 0,1 0 0,0 0 0,0 0 0,-1 11 0,3-15 0,0 1 0,0-1 0,0 1 0,1-1 0,0 0 0,0 1 0,0-1 0,0 0 0,1 0 0,-1 0 0,1 0 0,0 0 0,1 0 0,-1-1 0,1 1 0,-1 0 0,1-1 0,0 0 0,0 0 0,0 0 0,1 0 0,-1 0 0,1-1 0,0 1 0,5 2 0,-1-1 0,1 1 0,-1-1 0,1 0 0,0-1 0,0 0 0,1-1 0,-1 0 0,0 0 0,1-1 0,18 1 0,-20-3 0,0 1 0,1-1 0,-1-1 0,0 1 0,1-2 0,-1 1 0,0-1 0,-1 0 0,1 0 0,0-1 0,-1 0 0,0-1 0,0 1 0,0-2 0,0 1 0,-1-1 0,0 1 0,0-2 0,-1 1 0,0-1 0,0 1 0,0-2 0,-1 1 0,0 0 0,0-1 0,-1 0 0,0 1 0,0-2 0,2-12 0,10-22 0,-11 33 0,0 0 0,0-1 0,-1 1 0,0-1 0,-1 0 0,0 0 0,-1 0 0,0-13 0,-16 65 0,15-40 0,-10 46 0,-17 46 0,21-78 0,0 1 0,-1-1 0,-1 0 0,-1-1 0,0 0 0,-18 22 0,9-17 0,0-1 0,-1 0 0,-30 21 0,40-33 0,1 0 0,-1-1 0,0 0 0,0 0 0,-1-1 0,0 0 0,1-1 0,-1 0 0,0-1 0,0 0 0,-13 1 0,20-3 0,0 0 0,1 0 0,-1-1 0,0 0 0,1 1 0,-1-1 0,1 0 0,-1 0 0,1 0 0,-1-1 0,1 1 0,0 0 0,-1-1 0,1 0 0,0 1 0,0-1 0,0 0 0,1 0 0,-1 0 0,0 0 0,1-1 0,-1 1 0,1 0 0,0-1 0,0 1 0,0-1 0,-2-4 0,-1-8 0,0-1 0,0 0 0,-1-26 0,2 20 0,-9-58 0,-13-150 0,24 202 0,2 0 0,1-1 0,1 1 0,1 0 0,2 0 0,11-33 0,-9 35 0,-1 0 0,-1 0 0,-2-1 0,0 0 0,-2 0 0,-1 0 0,-1 0 0,-1 0 0,-2 0 0,-1 0 0,0 0 0,-2 1 0,-14-40 0,11 51 0,-1 0 0,0 1 0,-1 0 0,-1 0 0,0 1 0,-17-14 0,45 44 0,0 0 0,-1 1 0,-1 1 0,-1 0 0,0 1 0,-2 1 0,12 26 0,33 55 0,-45-84 0,-7-11 0,0 0 0,1-1 0,-1 1 0,1-1 0,0 0 0,11 9 0,-14-14 0,-1 0 0,1 0 0,0-1 0,-1 1 0,1 0 0,0-1 0,-1 1 0,1-1 0,0 0 0,-1 0 0,1 0 0,0 1 0,0-2 0,0 1 0,-1 0 0,1 0 0,0 0 0,-1-1 0,1 1 0,0-1 0,-1 0 0,1 1 0,0-1 0,-1 0 0,1 0 0,-1 0 0,0 0 0,1 0 0,-1 0 0,0 0 0,1-1 0,-1 1 0,0 0 0,0-1 0,0 1 0,1-2 0,14-19 0,0 0 0,20-40 0,-24 40 0,0 1 0,2 0 0,22-26 0,-36 46 0,1 0 0,0 0 0,-1 0 0,1 0 0,0 0 0,0 0 0,0 0 0,0 0 0,0 0 0,0 1 0,0-1 0,0 0 0,0 1 0,0-1 0,0 1 0,0-1 0,1 1 0,-1 0 0,0-1 0,0 1 0,0 0 0,1 0 0,-1 0 0,0 0 0,0 0 0,1 0 0,-1 0 0,2 0 0,-2 2 0,0-1 0,1 0 0,-1 1 0,0-1 0,0 0 0,0 1 0,0 0 0,0-1 0,0 1 0,0-1 0,-1 1 0,1 0 0,-1 0 0,1-1 0,-1 1 0,1 2 0,1 11 0,-1-1 0,0 0 0,-1 22 0,-5-8 0,0 0 0,-2 0 0,-1-1 0,-1 0 0,-1 0 0,-18 31 0,16-35 0,1 0 0,1 1 0,1 0 0,2 0 0,0 1 0,1 0 0,-3 46 0,9-62 0,1 0 0,0 1 0,0-1 0,1 0 0,1 0 0,0 0 0,0-1 0,0 1 0,1-1 0,0 1 0,8 9 0,7 10 0,44 45 0,-45-53 0,0 1 0,-1 0 0,16 29 0,-28-41 0,0 0 0,-1 0 0,0 0 0,-1 0 0,0 1 0,0 0 0,-1 0 0,0-1 0,-1 1 0,0 0 0,-1 0 0,0 0 0,-1 0 0,0 0 0,0 0 0,-5 17 0,0-15-1365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12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18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Tom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Au dîner, pendant que Tom mange et profite de la moindre occasion pour dérober du sucre, tante Polly pose à son neveu une série de questions aussi insidieuses que pénétrantes dans l’intention bien arrêtée de l’amener à se trahir.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99" y="700087"/>
            <a:ext cx="11207489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Pareille à tant d’autres âmes candides, elle croit avoir le don de la diplomatie et considère ses ruses les plus cousues de fil blanc comme des merveilles d’ingéniosité.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Tom, dit-elle, il devait faire bien chaud à l’école aujourd’hui, n’est-ce pas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5077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 tante.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Il devait même faire une chaleur étouffante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 tante.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Tu n’as pas eu envie d’aller nager ?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2368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8"/>
            <a:ext cx="10795000" cy="4385480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peu inquiet, Tom commence à ne plus se sentir très à son aise. Il lève les yeux sur sa tante, dont le visage est impénétrable.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Non, répondit-il… enfin, pas tellement. 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6B9551-FB8E-4D0B-8813-FAB1C07053DA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Aventures de Tom Sawyer [1879]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1 - 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92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se pose 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75C695-9796-4F1C-A2DF-612B889E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70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171" y="277901"/>
            <a:ext cx="10515600" cy="1325563"/>
          </a:xfrm>
        </p:spPr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08" y="150136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1CB7B81-8A71-47D1-933C-C25E91A5A0A9}"/>
              </a:ext>
            </a:extLst>
          </p:cNvPr>
          <p:cNvSpPr txBox="1"/>
          <p:nvPr/>
        </p:nvSpPr>
        <p:spPr>
          <a:xfrm>
            <a:off x="568507" y="2396787"/>
            <a:ext cx="629575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Tom, jeune garçon orphelin.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0238F7C-3047-4967-B220-32C90FABE0CB}"/>
              </a:ext>
            </a:extLst>
          </p:cNvPr>
          <p:cNvSpPr txBox="1"/>
          <p:nvPr/>
        </p:nvSpPr>
        <p:spPr>
          <a:xfrm>
            <a:off x="568507" y="3325469"/>
            <a:ext cx="629575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Tante Polly.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8FAEC3E-6441-48A8-AE38-7BF6A3FC2A55}"/>
              </a:ext>
            </a:extLst>
          </p:cNvPr>
          <p:cNvSpPr txBox="1"/>
          <p:nvPr/>
        </p:nvSpPr>
        <p:spPr>
          <a:xfrm>
            <a:off x="568507" y="4218021"/>
            <a:ext cx="1022892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Jim, le négrillon (enfant noir qui était esclave, au service de la famille).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59CE266-0E15-4699-887C-8226018156FC}"/>
              </a:ext>
            </a:extLst>
          </p:cNvPr>
          <p:cNvSpPr txBox="1"/>
          <p:nvPr/>
        </p:nvSpPr>
        <p:spPr>
          <a:xfrm>
            <a:off x="518404" y="5651885"/>
            <a:ext cx="98907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Sidney, le demi frère de Tom. Il est très sage.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FC00E60-1AC0-4BF7-BB6E-EFFCD833D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0635" y="2826928"/>
            <a:ext cx="1146945" cy="230012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8D38DA5-9FC5-4BA9-9F61-5605FB8382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8874" y="5314585"/>
            <a:ext cx="1496137" cy="120355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07B9738-DC66-4E69-9B08-5B3A38B17E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5092" y="2648188"/>
            <a:ext cx="1983253" cy="141257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A99B458-EE82-4459-9435-C0FEDECF134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816"/>
          <a:stretch/>
        </p:blipFill>
        <p:spPr>
          <a:xfrm>
            <a:off x="5943600" y="1133754"/>
            <a:ext cx="1458154" cy="175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10" grpId="0" build="p"/>
      <p:bldP spid="11" grpId="0" build="p"/>
      <p:bldP spid="1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a fait l’école buissonnière.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Tante Polly croit qu’il a fait l’école buissonnière, mais n’en est pas encore sûre.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 cherche un moyen rusé de faire avouer Tom.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674640" y="1843033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par-dessus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parmi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partout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pendant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le texte 18, « Tom »,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516AD6-A48E-47CB-A0E7-BD4189FB5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16" y="2228315"/>
            <a:ext cx="3702584" cy="154094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par-dessus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7C1BAF-0DAB-40BE-8BE6-1B5AB0376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BFD0-1C37-48F7-AFEC-6BA794D42D48}"/>
              </a:ext>
            </a:extLst>
          </p:cNvPr>
          <p:cNvSpPr txBox="1">
            <a:spLocks/>
          </p:cNvSpPr>
          <p:nvPr/>
        </p:nvSpPr>
        <p:spPr>
          <a:xfrm>
            <a:off x="399895" y="4428254"/>
            <a:ext cx="3206057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partout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A9B01E4-FA42-4141-8297-B80758326C1A}"/>
              </a:ext>
            </a:extLst>
          </p:cNvPr>
          <p:cNvSpPr txBox="1">
            <a:spLocks/>
          </p:cNvSpPr>
          <p:nvPr/>
        </p:nvSpPr>
        <p:spPr>
          <a:xfrm>
            <a:off x="4672349" y="2214406"/>
            <a:ext cx="2847301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parfois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98851FD-1224-4C28-AEBA-86854FDD4DE7}"/>
              </a:ext>
            </a:extLst>
          </p:cNvPr>
          <p:cNvSpPr txBox="1">
            <a:spLocks/>
          </p:cNvSpPr>
          <p:nvPr/>
        </p:nvSpPr>
        <p:spPr>
          <a:xfrm>
            <a:off x="4672349" y="4340237"/>
            <a:ext cx="3702584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5B6D707-D28A-45F5-91E1-5B9EC0D401F9}"/>
              </a:ext>
            </a:extLst>
          </p:cNvPr>
          <p:cNvSpPr txBox="1">
            <a:spLocks/>
          </p:cNvSpPr>
          <p:nvPr/>
        </p:nvSpPr>
        <p:spPr>
          <a:xfrm>
            <a:off x="8226850" y="1970148"/>
            <a:ext cx="3702584" cy="1325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parmi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334A38-19C1-44AE-AB4F-25309EE6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Regardons les un par un pour les photographier dans notre tête.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C7EC427-DB7C-4684-AEF8-1AA84FFED0F7}"/>
              </a:ext>
            </a:extLst>
          </p:cNvPr>
          <p:cNvSpPr txBox="1">
            <a:spLocks/>
          </p:cNvSpPr>
          <p:nvPr/>
        </p:nvSpPr>
        <p:spPr>
          <a:xfrm>
            <a:off x="7675705" y="4340237"/>
            <a:ext cx="3497855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pendant</a:t>
            </a:r>
          </a:p>
        </p:txBody>
      </p:sp>
    </p:spTree>
    <p:extLst>
      <p:ext uri="{BB962C8B-B14F-4D97-AF65-F5344CB8AC3E}">
        <p14:creationId xmlns:p14="http://schemas.microsoft.com/office/powerpoint/2010/main" val="36866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6729" y="1522563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parmi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603500" y="1418187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partout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124450" y="2693323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par-dessus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165767" y="2544827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43144" y="3852797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par-dessus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596164" y="3965337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parmi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9107747" y="3795928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pas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partout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568399" y="5434682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par-dessus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2721417" y="383742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partout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fois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76854" y="2021274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00391" y="3916059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7706" y="4166764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par-dessus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621201" y="3044879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lorsque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là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partout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03864" y="5056963"/>
            <a:ext cx="229899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parmi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je vous les dicte.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5938822" y="1690688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par-dessus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parmi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partout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pendant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E3B45AA-E918-4EDF-85B0-75A0D10E445E}"/>
              </a:ext>
            </a:extLst>
          </p:cNvPr>
          <p:cNvSpPr txBox="1">
            <a:spLocks/>
          </p:cNvSpPr>
          <p:nvPr/>
        </p:nvSpPr>
        <p:spPr>
          <a:xfrm>
            <a:off x="1132189" y="2423470"/>
            <a:ext cx="286617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230144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64518A-E72A-4014-BE75-79BD52C18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Révision : le son [é].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C649B96-0982-47AE-B6BB-26FE77F13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7"/>
            <a:ext cx="10679482" cy="121006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son [é] peut s’écrire de pleins façons différentes.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7FC8418-4E53-4D54-B112-68ED564C9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69A2E37-E34D-4D65-90FE-15C0DCFC4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7876" y="1208365"/>
            <a:ext cx="565924" cy="96464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E7A379F-02BD-4A07-823F-82111BE9CE00}"/>
              </a:ext>
            </a:extLst>
          </p:cNvPr>
          <p:cNvSpPr txBox="1"/>
          <p:nvPr/>
        </p:nvSpPr>
        <p:spPr>
          <a:xfrm>
            <a:off x="1444669" y="3004068"/>
            <a:ext cx="10141906" cy="324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 fait l’école buissonnière toute la journée et s’amuse beaucoup.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800"/>
              </a:spcAft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rentre juste à temps afin d’aider Jim, le négrillon, </a:t>
            </a:r>
            <a:r>
              <a:rPr lang="fr-FR" sz="24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FR" sz="20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 qui ne se dit plus</a:t>
            </a:r>
            <a:r>
              <a:rPr lang="fr-FR" sz="24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</a:t>
            </a:r>
          </a:p>
          <a:p>
            <a:pPr>
              <a:lnSpc>
                <a:spcPct val="200000"/>
              </a:lnSpc>
              <a:spcAft>
                <a:spcPts val="800"/>
              </a:spcAft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scier la provision de bois pour le lendemain et à casser du petit bois en</a:t>
            </a:r>
          </a:p>
          <a:p>
            <a:pPr>
              <a:lnSpc>
                <a:spcPct val="200000"/>
              </a:lnSpc>
              <a:spcAft>
                <a:spcPts val="800"/>
              </a:spcAft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vue du dîner. 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7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AC2B9-B0E1-4440-9DF6-2E1816E6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0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le son [é].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8190A-91BE-4BE8-8A01-38F1CB5D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079500"/>
            <a:ext cx="10775950" cy="509746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s’écrit avec un 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é.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/>
              <a:t>							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 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lève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			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clamer			ob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pingle			la 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gion			une 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rie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chelle			d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monter			ing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niosit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l’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	d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faire			l’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cole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tang			z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ro				imp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trable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h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ros			la journ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			une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quipe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D7B10A-1E9D-4FC6-8DEB-016D4E2EA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637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AC2B9-B0E1-4440-9DF6-2E1816E6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0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le son [é].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8190A-91BE-4BE8-8A01-38F1CB5D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079500"/>
            <a:ext cx="10775950" cy="5097463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s’écrit avec un 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é </a:t>
            </a: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pour les participes passés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/>
              <a:t>							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j’ai mang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tu as cri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elle a grond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est all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nous avons jou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vous avez pri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ils ont achet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elles ont réclam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D7B10A-1E9D-4FC6-8DEB-016D4E2EA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1435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AC2B9-B0E1-4440-9DF6-2E1816E6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0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le son [é].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8190A-91BE-4BE8-8A01-38F1CB5D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079500"/>
            <a:ext cx="10775950" cy="509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s’écrit avec 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er. </a:t>
            </a: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infinitif des verbes du 1</a:t>
            </a:r>
            <a:r>
              <a:rPr lang="fr-FR" sz="2600" baseline="300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groupe, métier, arbres fruités…)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/>
              <a:t>							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invent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réclam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le premi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fr-FR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aid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	un méti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un bouch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fr-FR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sci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	un calendri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jou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cass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l’ateli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un poiri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dîn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ramass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un pommi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racont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un cahi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un banani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D7B10A-1E9D-4FC6-8DEB-016D4E2EA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449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AC2B9-B0E1-4440-9DF6-2E1816E6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0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le son [é].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8190A-91BE-4BE8-8A01-38F1CB5D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079500"/>
            <a:ext cx="10775950" cy="509746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s’écrit avec </a:t>
            </a:r>
            <a:r>
              <a:rPr lang="fr-FR" sz="5200" dirty="0" err="1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conjugaison avec vous…)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/>
              <a:t>							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jou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un 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vous aimer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endParaRPr lang="fr-FR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voul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ch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	vous ir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endParaRPr lang="fr-FR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all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ass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	vous aur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av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vous ramass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le 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-de-chaussée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ser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vous rang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vous alli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racont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vous écout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n’oubli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pas 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D7B10A-1E9D-4FC6-8DEB-016D4E2EA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19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AC2B9-B0E1-4440-9DF6-2E1816E6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0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le son [é].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8190A-91BE-4BE8-8A01-38F1CB5D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079500"/>
            <a:ext cx="10775950" cy="509746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s’écrit avec 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ai. </a:t>
            </a: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(certaine région prononcent [ɛ])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/>
              <a:t>							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mer				j’ir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	un b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ser</a:t>
            </a:r>
            <a:endParaRPr lang="fr-FR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ar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gnée		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sir				ab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sser</a:t>
            </a:r>
            <a:endParaRPr lang="fr-FR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guille			p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sible			m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grir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a f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			la m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son			je saur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j’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	je ramasser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la 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son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jouer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une 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son			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gner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D7B10A-1E9D-4FC6-8DEB-016D4E2EA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811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Voici un exercice à faire pour voir ce qui vous revient.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20174F04-ECB6-485A-99AE-3F9D534EBF12}"/>
              </a:ext>
            </a:extLst>
          </p:cNvPr>
          <p:cNvCxnSpPr/>
          <p:nvPr/>
        </p:nvCxnSpPr>
        <p:spPr>
          <a:xfrm>
            <a:off x="5198301" y="2642992"/>
            <a:ext cx="0" cy="2736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B0474EAC-BB18-4A62-BF1C-8D4FB8C72BBC}"/>
              </a:ext>
            </a:extLst>
          </p:cNvPr>
          <p:cNvSpPr txBox="1"/>
          <p:nvPr/>
        </p:nvSpPr>
        <p:spPr>
          <a:xfrm>
            <a:off x="843941" y="2301812"/>
            <a:ext cx="3872108" cy="3885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Être</a:t>
            </a: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je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tu  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il/elle/on 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nous  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vous 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ils/elles  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3CF72CD-3F7C-476B-B1F1-72954A01BFFA}"/>
              </a:ext>
            </a:extLst>
          </p:cNvPr>
          <p:cNvSpPr txBox="1"/>
          <p:nvPr/>
        </p:nvSpPr>
        <p:spPr>
          <a:xfrm>
            <a:off x="5791722" y="2173571"/>
            <a:ext cx="4166470" cy="4013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1000"/>
              </a:spcAft>
            </a:pPr>
            <a:r>
              <a:rPr lang="fr-FR" sz="1800" kern="1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aller</a:t>
            </a: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je		 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tu 	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il/elle/on  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nous 	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vous 	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ils/elles 		</a:t>
            </a:r>
            <a:r>
              <a:rPr lang="fr-FR" sz="18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  <p:bldP spid="11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AC2B9-B0E1-4440-9DF6-2E1816E6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0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le son [é].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8190A-91BE-4BE8-8A01-38F1CB5D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079500"/>
            <a:ext cx="10775950" cy="5097463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s’écrit avec 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es.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/>
              <a:t>							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(les miens)		t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(les tiens)		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(les siens)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	d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	c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(ceux là)</a:t>
            </a:r>
            <a:endParaRPr lang="fr-FR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parents		t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amis			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chiens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jours			d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bêtises			c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crayons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D7B10A-1E9D-4FC6-8DEB-016D4E2EA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077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AC2B9-B0E1-4440-9DF6-2E1816E6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0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le son [é].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8190A-91BE-4BE8-8A01-38F1CB5D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079500"/>
            <a:ext cx="11171564" cy="5097463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s’écrit parfois avec 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e + consonnes doubles. </a:t>
            </a:r>
            <a:r>
              <a:rPr lang="fr-FR" dirty="0"/>
              <a:t>							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ffacer			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ffort			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fficace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rrer			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D7B10A-1E9D-4FC6-8DEB-016D4E2EA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443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AC2B9-B0E1-4440-9DF6-2E1816E6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0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le son [é].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8190A-91BE-4BE8-8A01-38F1CB5D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079500"/>
            <a:ext cx="11171564" cy="5097463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s’écrit parfois avec </a:t>
            </a:r>
            <a:r>
              <a:rPr lang="fr-FR" sz="5200" dirty="0" err="1"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fr-FR" sz="5200" dirty="0" err="1"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 /</a:t>
            </a:r>
            <a:r>
              <a:rPr lang="fr-FR" sz="5200" dirty="0" err="1">
                <a:latin typeface="Arial" panose="020B0604020202020204" pitchFamily="34" charset="0"/>
                <a:cs typeface="Arial" panose="020B0604020202020204" pitchFamily="34" charset="0"/>
              </a:rPr>
              <a:t>ef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 /ë / et. </a:t>
            </a:r>
            <a:r>
              <a:rPr lang="fr-FR" dirty="0"/>
              <a:t>							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ger		ens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gner			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 cano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ë</a:t>
            </a:r>
            <a:endParaRPr lang="fr-FR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pi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la cl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ef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(plus,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puis) : Tom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Jim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D7B10A-1E9D-4FC6-8DEB-016D4E2EA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807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9193" y="1025417"/>
            <a:ext cx="2476595" cy="7130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histoires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3065958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 chiens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381006" y="1707914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l’égide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565412" y="2699671"/>
            <a:ext cx="2743688" cy="7980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inventer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4039331" y="2890293"/>
            <a:ext cx="2181899" cy="78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géant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133498" y="1470228"/>
            <a:ext cx="2476595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goûter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11951" y="3053946"/>
            <a:ext cx="4122988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saison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l’été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953827" y="355286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ajouter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857250" y="3990927"/>
            <a:ext cx="212432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assez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91782" y="4888643"/>
            <a:ext cx="3067049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effort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340626" y="4574914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clef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727013" y="2279447"/>
            <a:ext cx="194098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J’irai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8968276" y="3400902"/>
            <a:ext cx="2637087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images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chez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9355627" y="781349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J’ai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545097" y="574187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rangez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240357" y="5387772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 pieds</a:t>
            </a:r>
          </a:p>
        </p:txBody>
      </p:sp>
    </p:spTree>
    <p:extLst>
      <p:ext uri="{BB962C8B-B14F-4D97-AF65-F5344CB8AC3E}">
        <p14:creationId xmlns:p14="http://schemas.microsoft.com/office/powerpoint/2010/main" val="62976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04D86C-FD1F-4A1E-B0DA-E379C421F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155" y="1066479"/>
            <a:ext cx="8083994" cy="225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387924B-6015-4330-8BE2-16F86C78B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504" y="736142"/>
            <a:ext cx="8202170" cy="301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24818BB-D151-437B-871F-4A01D044F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939" y="1059248"/>
            <a:ext cx="8617118" cy="228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7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en conjugaison.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38453F-7168-4D2D-B894-4934ECAD2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FD8B9AD-CA7E-4347-9BFA-13B0BCBF9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8A98DA2-1E70-476A-86BE-9E701A63688E}"/>
              </a:ext>
            </a:extLst>
          </p:cNvPr>
          <p:cNvSpPr txBox="1"/>
          <p:nvPr/>
        </p:nvSpPr>
        <p:spPr>
          <a:xfrm>
            <a:off x="906572" y="1636506"/>
            <a:ext cx="3502590" cy="4307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000" kern="1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Être</a:t>
            </a: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je	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suis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tu  	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il/elle/on 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nous  	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sommes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vous 	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êtes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ils/elles  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sont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05882A4-2F42-49CB-B944-66E257EA7329}"/>
              </a:ext>
            </a:extLst>
          </p:cNvPr>
          <p:cNvCxnSpPr/>
          <p:nvPr/>
        </p:nvCxnSpPr>
        <p:spPr>
          <a:xfrm>
            <a:off x="5198301" y="2642992"/>
            <a:ext cx="0" cy="2736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75EA86D7-092E-4410-A3D8-FB57DC2DDE7B}"/>
              </a:ext>
            </a:extLst>
          </p:cNvPr>
          <p:cNvSpPr txBox="1"/>
          <p:nvPr/>
        </p:nvSpPr>
        <p:spPr>
          <a:xfrm>
            <a:off x="5987440" y="1690688"/>
            <a:ext cx="3502587" cy="4177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kern="1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aller</a:t>
            </a: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fr-FR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	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vais</a:t>
            </a:r>
            <a:endParaRPr lang="fr-FR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tu 	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vas</a:t>
            </a:r>
            <a:endParaRPr lang="fr-FR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il/elle/on  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</a:t>
            </a:r>
            <a:endParaRPr lang="fr-FR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 	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allons</a:t>
            </a:r>
            <a:endParaRPr lang="fr-FR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vous 	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allez</a:t>
            </a:r>
            <a:endParaRPr lang="fr-FR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ils/elles 		</a:t>
            </a:r>
            <a:r>
              <a:rPr lang="fr-FR" sz="2000" kern="1200" dirty="0">
                <a:solidFill>
                  <a:srgbClr val="38562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vont</a:t>
            </a:r>
            <a:endParaRPr lang="fr-FR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93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Recopier trois fois les mots de la semaine.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6729" y="1522563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parmi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603500" y="1418187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partout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124450" y="2693323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par-dessus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165767" y="2544827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43144" y="3852797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par-dessus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596164" y="3965337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parmi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9107747" y="3795928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pas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partout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568399" y="5434682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par-dessus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36383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9193" y="1025417"/>
            <a:ext cx="2476595" cy="7130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histoires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3065958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 chiens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381006" y="1707914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l’égide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565412" y="2699671"/>
            <a:ext cx="2743688" cy="7980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inventer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4039331" y="2890293"/>
            <a:ext cx="2181899" cy="78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géant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133498" y="1470228"/>
            <a:ext cx="2476595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goûter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11951" y="3053946"/>
            <a:ext cx="4122988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saison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l’été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953827" y="355286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ajouter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857250" y="3990927"/>
            <a:ext cx="212432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assez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91782" y="4888643"/>
            <a:ext cx="3067049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effort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340626" y="4574914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clef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727013" y="2279447"/>
            <a:ext cx="194098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J’irai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8968276" y="3400902"/>
            <a:ext cx="2637087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images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chez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9355627" y="781349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J’ai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545097" y="574187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rangez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240357" y="5387772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 pieds</a:t>
            </a:r>
          </a:p>
        </p:txBody>
      </p:sp>
    </p:spTree>
    <p:extLst>
      <p:ext uri="{BB962C8B-B14F-4D97-AF65-F5344CB8AC3E}">
        <p14:creationId xmlns:p14="http://schemas.microsoft.com/office/powerpoint/2010/main" val="36354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méchanceté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intention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école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8050" y="3103533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bateau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besognes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épreuve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espiègle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moindre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fleuve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les copeaux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fr-FR">
                <a:latin typeface="Arial" panose="020B0604020202020204" pitchFamily="34" charset="0"/>
                <a:cs typeface="Arial" panose="020B0604020202020204" pitchFamily="34" charset="0"/>
              </a:rPr>
              <a:t>allons utiliser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réviser le son [ é ] et apprendre les mots de la semaine.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Comme d’habitude, on commence par reprendre la lecture du texte.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7819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8670724" y="2757677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3DF897C6-7B91-4EC1-BD9F-BFB293F7D887}"/>
              </a:ext>
            </a:extLst>
          </p:cNvPr>
          <p:cNvSpPr/>
          <p:nvPr/>
        </p:nvSpPr>
        <p:spPr>
          <a:xfrm>
            <a:off x="8639183" y="4789738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besogne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368123" y="4694793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insidieux - insidieuse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adjectif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14373" y="278739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dérober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verbe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60901" y="35863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besogne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8621432" y="2769184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dérober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47498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Travail imposé à quelqu’un.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69688" y="3428999"/>
            <a:ext cx="7832542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S'emparer furtivement de quelque chose, le voler.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Qui constitue un piège, qui cherche à tromper.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14:cNvPr>
              <p14:cNvContentPartPr/>
              <p14:nvPr/>
            </p14:nvContentPartPr>
            <p14:xfrm>
              <a:off x="7752140" y="5077080"/>
              <a:ext cx="208080" cy="44064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89500" y="5014440"/>
                <a:ext cx="333720" cy="56628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8581964" y="48831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insidieux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F09F373-1400-499F-8984-787DB021AB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49278" y="778226"/>
            <a:ext cx="1420535" cy="127848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45D1C8F-1390-4DEE-9920-9AFC8D03D52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87514" y="3102883"/>
            <a:ext cx="1235679" cy="123567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E14ECDC-D919-4250-B772-F86ED9C8530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85448" y="5277256"/>
            <a:ext cx="990321" cy="99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4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662" y="1653516"/>
            <a:ext cx="11560676" cy="4258769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i="1" dirty="0">
                <a:latin typeface="Arial" panose="020B0604020202020204" pitchFamily="34" charset="0"/>
                <a:cs typeface="Arial" panose="020B0604020202020204" pitchFamily="34" charset="0"/>
              </a:rPr>
              <a:t>Tom Sawyer est élevé par sa tante Polly après la mort de ses parents.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i="1" dirty="0">
                <a:latin typeface="Arial" panose="020B0604020202020204" pitchFamily="34" charset="0"/>
                <a:cs typeface="Arial" panose="020B0604020202020204" pitchFamily="34" charset="0"/>
              </a:rPr>
              <a:t>C’est un garçon malicieux, toujours prêt à inventer des ruses pour s’amuser plutôt que d’obéir aux adultes.</a:t>
            </a:r>
            <a:endParaRPr lang="fr-FR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5293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Tom, extrait chapitre 1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fait l’école buissonnière toute la journée et s’amuse beaucoup.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rentre juste à temps afin d’aider Jim, le négrillon, (mot qui ne se dit plus) à scier la provision de bois pour le lendemain et à casser du petit bois en vue du dîner.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Plus exactement, il rentre assez tôt pour raconter ses exploits à Jim tandis que celui-ci abat les trois quarts de la besogne.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Sidney, le demi-frère de Tom, a déjà, quant à lui, ramassé les copeaux : c’est un garçon calme qui n’a point le goût des aventures.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12388</TotalTime>
  <Words>1857</Words>
  <Application>Microsoft Office PowerPoint</Application>
  <PresentationFormat>Grand écran</PresentationFormat>
  <Paragraphs>376</Paragraphs>
  <Slides>43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60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Times New Roman</vt:lpstr>
      <vt:lpstr>Thème Office</vt:lpstr>
      <vt:lpstr>date </vt:lpstr>
      <vt:lpstr>Rappel</vt:lpstr>
      <vt:lpstr>Rappel</vt:lpstr>
      <vt:lpstr>Correction</vt:lpstr>
      <vt:lpstr>Nous allons utiliser le texte.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se pose des questions :</vt:lpstr>
      <vt:lpstr>Les personnages?</vt:lpstr>
      <vt:lpstr>J’ai bien compris :</vt:lpstr>
      <vt:lpstr>Lecture entrainement.</vt:lpstr>
      <vt:lpstr>Les scores :</vt:lpstr>
      <vt:lpstr>Les mots invariables de la semaine: </vt:lpstr>
      <vt:lpstr>Regardons les un par un pour les photographier dans notre tête.</vt:lpstr>
      <vt:lpstr>Lecture rapide : chacun son tour</vt:lpstr>
      <vt:lpstr>Présentation PowerPoint</vt:lpstr>
      <vt:lpstr>Avant de vous les distribuer, je vous les dicte. </vt:lpstr>
      <vt:lpstr>Révision : le son [é].</vt:lpstr>
      <vt:lpstr>le son [é].</vt:lpstr>
      <vt:lpstr>le son [é].</vt:lpstr>
      <vt:lpstr>le son [é].</vt:lpstr>
      <vt:lpstr>le son [é].</vt:lpstr>
      <vt:lpstr>le son [é].</vt:lpstr>
      <vt:lpstr>le son [é].</vt:lpstr>
      <vt:lpstr>le son [é].</vt:lpstr>
      <vt:lpstr>le son [é].</vt:lpstr>
      <vt:lpstr>Lecture mots rapide : chacun son tour</vt:lpstr>
      <vt:lpstr>Exercices </vt:lpstr>
      <vt:lpstr>Présentation PowerPoint</vt:lpstr>
      <vt:lpstr>Présentation PowerPoint</vt:lpstr>
      <vt:lpstr>Présentation PowerPoint</vt:lpstr>
      <vt:lpstr>Bilan : </vt:lpstr>
      <vt:lpstr>La prochaine fois</vt:lpstr>
      <vt:lpstr>Devoirs : </vt:lpstr>
      <vt:lpstr>Lecture rapide : chacun son tour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130</cp:revision>
  <dcterms:created xsi:type="dcterms:W3CDTF">2021-07-07T15:19:39Z</dcterms:created>
  <dcterms:modified xsi:type="dcterms:W3CDTF">2021-12-28T07:21:22Z</dcterms:modified>
</cp:coreProperties>
</file>