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343" r:id="rId2"/>
    <p:sldId id="257" r:id="rId3"/>
    <p:sldId id="589" r:id="rId4"/>
    <p:sldId id="590" r:id="rId5"/>
    <p:sldId id="380" r:id="rId6"/>
    <p:sldId id="613" r:id="rId7"/>
    <p:sldId id="592" r:id="rId8"/>
    <p:sldId id="596" r:id="rId9"/>
    <p:sldId id="597" r:id="rId10"/>
    <p:sldId id="598" r:id="rId11"/>
    <p:sldId id="599" r:id="rId12"/>
    <p:sldId id="600" r:id="rId13"/>
    <p:sldId id="601" r:id="rId14"/>
    <p:sldId id="427" r:id="rId15"/>
    <p:sldId id="602" r:id="rId16"/>
    <p:sldId id="603" r:id="rId17"/>
    <p:sldId id="604" r:id="rId18"/>
    <p:sldId id="605" r:id="rId19"/>
    <p:sldId id="270" r:id="rId20"/>
    <p:sldId id="615" r:id="rId21"/>
    <p:sldId id="606" r:id="rId22"/>
    <p:sldId id="614" r:id="rId23"/>
    <p:sldId id="607" r:id="rId24"/>
    <p:sldId id="608" r:id="rId25"/>
    <p:sldId id="609" r:id="rId26"/>
    <p:sldId id="610" r:id="rId27"/>
    <p:sldId id="611" r:id="rId28"/>
    <p:sldId id="612" r:id="rId2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36" autoAdjust="0"/>
    <p:restoredTop sz="94660"/>
  </p:normalViewPr>
  <p:slideViewPr>
    <p:cSldViewPr snapToGrid="0">
      <p:cViewPr varScale="1">
        <p:scale>
          <a:sx n="61" d="100"/>
          <a:sy n="61" d="100"/>
        </p:scale>
        <p:origin x="42" y="10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20/12/2021</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F76E99EA-305B-48C2-955C-4F15BACAD934}" type="datetime1">
              <a:rPr lang="fr-FR" smtClean="0"/>
              <a:t>20/12/2021</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D7AA9147-9167-4762-8B25-8CC1FD948605}" type="datetime1">
              <a:rPr lang="fr-FR" smtClean="0"/>
              <a:t>20/12/2021</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B8DC7200-28AF-48C1-96F2-1AD46BFB81FB}" type="datetime1">
              <a:rPr lang="fr-FR" smtClean="0"/>
              <a:t>20/12/2021</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9E17A15E-83BA-4D6F-B29C-0E79A0C8A668}" type="datetime1">
              <a:rPr lang="fr-FR" smtClean="0"/>
              <a:t>20/12/2021</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F6860CD3-276E-48A2-BEB0-077524E44A51}" type="datetime1">
              <a:rPr lang="fr-FR" smtClean="0"/>
              <a:t>20/12/2021</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28DF9634-5EA8-4788-8981-926CBB6AF8D5}" type="datetime1">
              <a:rPr lang="fr-FR" smtClean="0"/>
              <a:t>20/12/2021</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B5F207D6-EFBC-4CCC-B53C-075F5959C58A}" type="datetime1">
              <a:rPr lang="fr-FR" smtClean="0"/>
              <a:t>20/12/2021</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EB56ACEC-7F2E-476A-9C7D-A42F3B8FA5DC}" type="datetime1">
              <a:rPr lang="fr-FR" smtClean="0"/>
              <a:t>20/12/2021</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B77711E-4B0B-4AF2-9127-0B3DC78E6C9D}" type="datetime1">
              <a:rPr lang="fr-FR" smtClean="0"/>
              <a:t>20/12/2021</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14AA95CA-AC3F-45C0-BD4B-169FF353C437}" type="datetime1">
              <a:rPr lang="fr-FR" smtClean="0"/>
              <a:t>20/12/2021</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B703ACE-2CFE-446B-A2C7-9E2D739D6B59}" type="datetime1">
              <a:rPr lang="fr-FR" smtClean="0"/>
              <a:t>20/12/2021</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80EF23-4F1E-4754-948C-BC3E5C202ADE}" type="datetime1">
              <a:rPr lang="fr-FR" smtClean="0"/>
              <a:t>20/12/2021</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Avant Propos</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7" name="Espace réservé du pied de page 6">
            <a:extLst>
              <a:ext uri="{FF2B5EF4-FFF2-40B4-BE49-F238E27FC236}">
                <a16:creationId xmlns:a16="http://schemas.microsoft.com/office/drawing/2014/main" id="{C02A06CB-ABD8-42F5-B39B-61156DEE7FD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1F923FA-4469-4790-92EF-BB7437FE4429}"/>
              </a:ext>
            </a:extLst>
          </p:cNvPr>
          <p:cNvSpPr>
            <a:spLocks noGrp="1"/>
          </p:cNvSpPr>
          <p:nvPr>
            <p:ph idx="1"/>
          </p:nvPr>
        </p:nvSpPr>
        <p:spPr>
          <a:xfrm>
            <a:off x="549360" y="932384"/>
            <a:ext cx="10515600" cy="4351338"/>
          </a:xfrm>
        </p:spPr>
        <p:txBody>
          <a:bodyPr/>
          <a:lstStyle/>
          <a:p>
            <a:pPr marL="0" indent="0">
              <a:lnSpc>
                <a:spcPct val="150000"/>
              </a:lnSpc>
              <a:buNone/>
            </a:pPr>
            <a:r>
              <a:rPr lang="fr-FR" dirty="0">
                <a:latin typeface="Arial" panose="020B0604020202020204" pitchFamily="34" charset="0"/>
                <a:cs typeface="Arial" panose="020B0604020202020204" pitchFamily="34" charset="0"/>
              </a:rPr>
              <a:t>le synonyme d’un </a:t>
            </a:r>
            <a:r>
              <a:rPr lang="fr-FR" b="1" dirty="0">
                <a:latin typeface="Arial" panose="020B0604020202020204" pitchFamily="34" charset="0"/>
                <a:cs typeface="Arial" panose="020B0604020202020204" pitchFamily="34" charset="0"/>
              </a:rPr>
              <a:t>adjectif</a:t>
            </a:r>
            <a:r>
              <a:rPr lang="fr-FR" dirty="0">
                <a:latin typeface="Arial" panose="020B0604020202020204" pitchFamily="34" charset="0"/>
                <a:cs typeface="Arial" panose="020B0604020202020204" pitchFamily="34" charset="0"/>
              </a:rPr>
              <a:t> est toujours un </a:t>
            </a:r>
            <a:r>
              <a:rPr lang="fr-FR" b="1" dirty="0">
                <a:latin typeface="Arial" panose="020B0604020202020204" pitchFamily="34" charset="0"/>
                <a:cs typeface="Arial" panose="020B0604020202020204" pitchFamily="34" charset="0"/>
              </a:rPr>
              <a:t>adjectif</a:t>
            </a:r>
            <a:r>
              <a:rPr lang="fr-FR" dirty="0">
                <a:latin typeface="Arial" panose="020B0604020202020204" pitchFamily="34" charset="0"/>
                <a:cs typeface="Arial" panose="020B0604020202020204" pitchFamily="34" charset="0"/>
              </a:rPr>
              <a:t> :</a:t>
            </a:r>
          </a:p>
          <a:p>
            <a:pPr>
              <a:lnSpc>
                <a:spcPct val="150000"/>
              </a:lnSpc>
            </a:pPr>
            <a:r>
              <a:rPr lang="fr-FR" dirty="0">
                <a:latin typeface="Arial" panose="020B0604020202020204" pitchFamily="34" charset="0"/>
                <a:cs typeface="Arial" panose="020B0604020202020204" pitchFamily="34" charset="0"/>
              </a:rPr>
              <a:t>espiègle, farceur, malin, </a:t>
            </a:r>
          </a:p>
          <a:p>
            <a:endParaRPr lang="fr-FR" dirty="0"/>
          </a:p>
        </p:txBody>
      </p:sp>
      <p:sp>
        <p:nvSpPr>
          <p:cNvPr id="4" name="Espace réservé du pied de page 3">
            <a:extLst>
              <a:ext uri="{FF2B5EF4-FFF2-40B4-BE49-F238E27FC236}">
                <a16:creationId xmlns:a16="http://schemas.microsoft.com/office/drawing/2014/main" id="{72CE4147-55F2-4BA4-AA3E-BE594980D761}"/>
              </a:ext>
            </a:extLst>
          </p:cNvPr>
          <p:cNvSpPr>
            <a:spLocks noGrp="1"/>
          </p:cNvSpPr>
          <p:nvPr>
            <p:ph type="ftr" sz="quarter" idx="11"/>
          </p:nvPr>
        </p:nvSpPr>
        <p:spPr/>
        <p:txBody>
          <a:bodyPr/>
          <a:lstStyle/>
          <a:p>
            <a:r>
              <a:rPr lang="fr-FR"/>
              <a:t>www.dys-positif.fr</a:t>
            </a:r>
            <a:endParaRPr lang="fr-FR" dirty="0"/>
          </a:p>
        </p:txBody>
      </p:sp>
      <p:sp>
        <p:nvSpPr>
          <p:cNvPr id="5" name="Retângulo de cantos arredondados 195">
            <a:extLst>
              <a:ext uri="{FF2B5EF4-FFF2-40B4-BE49-F238E27FC236}">
                <a16:creationId xmlns:a16="http://schemas.microsoft.com/office/drawing/2014/main" id="{E1B4DC31-859D-432C-BCDD-5650E97927D2}"/>
              </a:ext>
            </a:extLst>
          </p:cNvPr>
          <p:cNvSpPr/>
          <p:nvPr/>
        </p:nvSpPr>
        <p:spPr>
          <a:xfrm>
            <a:off x="838200" y="3647553"/>
            <a:ext cx="1797050" cy="1636169"/>
          </a:xfrm>
          <a:prstGeom prst="roundRect">
            <a:avLst/>
          </a:prstGeom>
          <a:solidFill>
            <a:schemeClr val="bg1"/>
          </a:solid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6" name="CaixaDeTexto 109">
            <a:extLst>
              <a:ext uri="{FF2B5EF4-FFF2-40B4-BE49-F238E27FC236}">
                <a16:creationId xmlns:a16="http://schemas.microsoft.com/office/drawing/2014/main" id="{A82919B7-CCEE-44D5-B9DF-66D510205984}"/>
              </a:ext>
            </a:extLst>
          </p:cNvPr>
          <p:cNvSpPr txBox="1"/>
          <p:nvPr/>
        </p:nvSpPr>
        <p:spPr>
          <a:xfrm>
            <a:off x="693577" y="3689375"/>
            <a:ext cx="2086296" cy="688193"/>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Calibri" panose="020F0502020204030204" pitchFamily="34" charset="0"/>
                <a:cs typeface="Times New Roman" panose="02020603050405020304" pitchFamily="18" charset="0"/>
              </a:rPr>
              <a:t>espiègle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Image 6">
            <a:extLst>
              <a:ext uri="{FF2B5EF4-FFF2-40B4-BE49-F238E27FC236}">
                <a16:creationId xmlns:a16="http://schemas.microsoft.com/office/drawing/2014/main" id="{38D8B963-F31A-458C-90CC-EA4037057447}"/>
              </a:ext>
            </a:extLst>
          </p:cNvPr>
          <p:cNvPicPr>
            <a:picLocks noChangeAspect="1"/>
          </p:cNvPicPr>
          <p:nvPr/>
        </p:nvPicPr>
        <p:blipFill>
          <a:blip r:embed="rId2"/>
          <a:stretch>
            <a:fillRect/>
          </a:stretch>
        </p:blipFill>
        <p:spPr>
          <a:xfrm>
            <a:off x="1127040" y="4219898"/>
            <a:ext cx="1219370" cy="1000265"/>
          </a:xfrm>
          <a:prstGeom prst="rect">
            <a:avLst/>
          </a:prstGeom>
        </p:spPr>
      </p:pic>
      <p:sp>
        <p:nvSpPr>
          <p:cNvPr id="9" name="Retângulo de cantos arredondados 195">
            <a:extLst>
              <a:ext uri="{FF2B5EF4-FFF2-40B4-BE49-F238E27FC236}">
                <a16:creationId xmlns:a16="http://schemas.microsoft.com/office/drawing/2014/main" id="{13E67FCE-97BA-4314-BBF8-3E3C799575E1}"/>
              </a:ext>
            </a:extLst>
          </p:cNvPr>
          <p:cNvSpPr/>
          <p:nvPr/>
        </p:nvSpPr>
        <p:spPr>
          <a:xfrm>
            <a:off x="3172146" y="3609206"/>
            <a:ext cx="1797050" cy="1636169"/>
          </a:xfrm>
          <a:prstGeom prst="roundRect">
            <a:avLst/>
          </a:prstGeom>
          <a:solidFill>
            <a:schemeClr val="bg1"/>
          </a:solid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0" name="CaixaDeTexto 109">
            <a:extLst>
              <a:ext uri="{FF2B5EF4-FFF2-40B4-BE49-F238E27FC236}">
                <a16:creationId xmlns:a16="http://schemas.microsoft.com/office/drawing/2014/main" id="{9E4356C6-A9F7-40CE-998B-309F5E4BF9B8}"/>
              </a:ext>
            </a:extLst>
          </p:cNvPr>
          <p:cNvSpPr txBox="1"/>
          <p:nvPr/>
        </p:nvSpPr>
        <p:spPr>
          <a:xfrm>
            <a:off x="3027523" y="3651028"/>
            <a:ext cx="2086296" cy="688193"/>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Calibri" panose="020F0502020204030204" pitchFamily="34" charset="0"/>
                <a:cs typeface="Times New Roman" panose="02020603050405020304" pitchFamily="18" charset="0"/>
              </a:rPr>
              <a:t>farceur</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Retângulo de cantos arredondados 195">
            <a:extLst>
              <a:ext uri="{FF2B5EF4-FFF2-40B4-BE49-F238E27FC236}">
                <a16:creationId xmlns:a16="http://schemas.microsoft.com/office/drawing/2014/main" id="{611631E4-F6DD-4B98-9D2B-64F6B578CC36}"/>
              </a:ext>
            </a:extLst>
          </p:cNvPr>
          <p:cNvSpPr/>
          <p:nvPr/>
        </p:nvSpPr>
        <p:spPr>
          <a:xfrm>
            <a:off x="5393611" y="3609206"/>
            <a:ext cx="1797050" cy="1636169"/>
          </a:xfrm>
          <a:prstGeom prst="roundRect">
            <a:avLst/>
          </a:prstGeom>
          <a:solidFill>
            <a:schemeClr val="bg1"/>
          </a:solid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2" name="CaixaDeTexto 109">
            <a:extLst>
              <a:ext uri="{FF2B5EF4-FFF2-40B4-BE49-F238E27FC236}">
                <a16:creationId xmlns:a16="http://schemas.microsoft.com/office/drawing/2014/main" id="{7B19D0BA-2F13-4B13-9E96-19CBBAF5A12F}"/>
              </a:ext>
            </a:extLst>
          </p:cNvPr>
          <p:cNvSpPr txBox="1"/>
          <p:nvPr/>
        </p:nvSpPr>
        <p:spPr>
          <a:xfrm>
            <a:off x="5248988" y="3651028"/>
            <a:ext cx="2086296" cy="688193"/>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Calibri" panose="020F0502020204030204" pitchFamily="34" charset="0"/>
                <a:cs typeface="Times New Roman" panose="02020603050405020304" pitchFamily="18" charset="0"/>
              </a:rPr>
              <a:t>malin</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4" name="Image 13">
            <a:extLst>
              <a:ext uri="{FF2B5EF4-FFF2-40B4-BE49-F238E27FC236}">
                <a16:creationId xmlns:a16="http://schemas.microsoft.com/office/drawing/2014/main" id="{86ECF2F7-6439-4C3A-AAD5-5F2808E2C45B}"/>
              </a:ext>
            </a:extLst>
          </p:cNvPr>
          <p:cNvPicPr>
            <a:picLocks noChangeAspect="1"/>
          </p:cNvPicPr>
          <p:nvPr/>
        </p:nvPicPr>
        <p:blipFill>
          <a:blip r:embed="rId3"/>
          <a:stretch>
            <a:fillRect/>
          </a:stretch>
        </p:blipFill>
        <p:spPr>
          <a:xfrm>
            <a:off x="3440291" y="4140897"/>
            <a:ext cx="1276528" cy="1038370"/>
          </a:xfrm>
          <a:prstGeom prst="rect">
            <a:avLst/>
          </a:prstGeom>
        </p:spPr>
      </p:pic>
      <p:pic>
        <p:nvPicPr>
          <p:cNvPr id="16" name="Image 15">
            <a:extLst>
              <a:ext uri="{FF2B5EF4-FFF2-40B4-BE49-F238E27FC236}">
                <a16:creationId xmlns:a16="http://schemas.microsoft.com/office/drawing/2014/main" id="{D927E2A2-3AF8-4EFB-BB47-94BCEA4D8639}"/>
              </a:ext>
            </a:extLst>
          </p:cNvPr>
          <p:cNvPicPr>
            <a:picLocks noChangeAspect="1"/>
          </p:cNvPicPr>
          <p:nvPr/>
        </p:nvPicPr>
        <p:blipFill>
          <a:blip r:embed="rId4"/>
          <a:stretch>
            <a:fillRect/>
          </a:stretch>
        </p:blipFill>
        <p:spPr>
          <a:xfrm>
            <a:off x="5787662" y="4179002"/>
            <a:ext cx="1190791" cy="962159"/>
          </a:xfrm>
          <a:prstGeom prst="rect">
            <a:avLst/>
          </a:prstGeom>
        </p:spPr>
      </p:pic>
    </p:spTree>
    <p:extLst>
      <p:ext uri="{BB962C8B-B14F-4D97-AF65-F5344CB8AC3E}">
        <p14:creationId xmlns:p14="http://schemas.microsoft.com/office/powerpoint/2010/main" val="3680011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p:bldP spid="9" grpId="0" animBg="1"/>
      <p:bldP spid="10" grpId="0"/>
      <p:bldP spid="11"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BFDB7516-8EC1-48CC-B124-281B2339481C}"/>
              </a:ext>
            </a:extLst>
          </p:cNvPr>
          <p:cNvSpPr>
            <a:spLocks noGrp="1"/>
          </p:cNvSpPr>
          <p:nvPr>
            <p:ph idx="1"/>
          </p:nvPr>
        </p:nvSpPr>
        <p:spPr>
          <a:xfrm>
            <a:off x="839627" y="1137296"/>
            <a:ext cx="10515600" cy="4351338"/>
          </a:xfrm>
        </p:spPr>
        <p:txBody>
          <a:bodyPr/>
          <a:lstStyle/>
          <a:p>
            <a:pPr marL="0" indent="0">
              <a:lnSpc>
                <a:spcPct val="150000"/>
              </a:lnSpc>
              <a:buNone/>
            </a:pPr>
            <a:r>
              <a:rPr lang="fr-FR" sz="3200" dirty="0">
                <a:latin typeface="Arial" panose="020B0604020202020204" pitchFamily="34" charset="0"/>
                <a:cs typeface="Arial" panose="020B0604020202020204" pitchFamily="34" charset="0"/>
              </a:rPr>
              <a:t>le synonyme d’un </a:t>
            </a:r>
            <a:r>
              <a:rPr lang="fr-FR" sz="3200" b="1" dirty="0">
                <a:latin typeface="Arial" panose="020B0604020202020204" pitchFamily="34" charset="0"/>
                <a:cs typeface="Arial" panose="020B0604020202020204" pitchFamily="34" charset="0"/>
              </a:rPr>
              <a:t>verbe</a:t>
            </a:r>
            <a:r>
              <a:rPr lang="fr-FR" sz="3200" dirty="0">
                <a:latin typeface="Arial" panose="020B0604020202020204" pitchFamily="34" charset="0"/>
                <a:cs typeface="Arial" panose="020B0604020202020204" pitchFamily="34" charset="0"/>
              </a:rPr>
              <a:t> est toujours un v</a:t>
            </a:r>
            <a:r>
              <a:rPr lang="fr-FR" sz="3200" b="1" dirty="0">
                <a:latin typeface="Arial" panose="020B0604020202020204" pitchFamily="34" charset="0"/>
                <a:cs typeface="Arial" panose="020B0604020202020204" pitchFamily="34" charset="0"/>
              </a:rPr>
              <a:t>erbe</a:t>
            </a:r>
            <a:r>
              <a:rPr lang="fr-FR" sz="3200" dirty="0">
                <a:latin typeface="Arial" panose="020B0604020202020204" pitchFamily="34" charset="0"/>
                <a:cs typeface="Arial" panose="020B0604020202020204" pitchFamily="34" charset="0"/>
              </a:rPr>
              <a:t> : </a:t>
            </a:r>
          </a:p>
          <a:p>
            <a:pPr>
              <a:lnSpc>
                <a:spcPct val="150000"/>
              </a:lnSpc>
            </a:pPr>
            <a:r>
              <a:rPr lang="fr-FR" sz="3200" dirty="0">
                <a:latin typeface="Arial" panose="020B0604020202020204" pitchFamily="34" charset="0"/>
                <a:cs typeface="Arial" panose="020B0604020202020204" pitchFamily="34" charset="0"/>
              </a:rPr>
              <a:t>grimper, monter, escalader, gravir</a:t>
            </a:r>
          </a:p>
          <a:p>
            <a:endParaRPr lang="fr-FR" dirty="0"/>
          </a:p>
        </p:txBody>
      </p:sp>
      <p:sp>
        <p:nvSpPr>
          <p:cNvPr id="4" name="Espace réservé du pied de page 3">
            <a:extLst>
              <a:ext uri="{FF2B5EF4-FFF2-40B4-BE49-F238E27FC236}">
                <a16:creationId xmlns:a16="http://schemas.microsoft.com/office/drawing/2014/main" id="{E5207517-6C37-4381-A06A-A13232015BAF}"/>
              </a:ext>
            </a:extLst>
          </p:cNvPr>
          <p:cNvSpPr>
            <a:spLocks noGrp="1"/>
          </p:cNvSpPr>
          <p:nvPr>
            <p:ph type="ftr" sz="quarter" idx="11"/>
          </p:nvPr>
        </p:nvSpPr>
        <p:spPr/>
        <p:txBody>
          <a:bodyPr/>
          <a:lstStyle/>
          <a:p>
            <a:r>
              <a:rPr lang="fr-FR"/>
              <a:t>www.dys-positif.fr</a:t>
            </a:r>
            <a:endParaRPr lang="fr-FR" dirty="0"/>
          </a:p>
        </p:txBody>
      </p:sp>
      <p:sp>
        <p:nvSpPr>
          <p:cNvPr id="6" name="Retângulo de cantos arredondados 195">
            <a:extLst>
              <a:ext uri="{FF2B5EF4-FFF2-40B4-BE49-F238E27FC236}">
                <a16:creationId xmlns:a16="http://schemas.microsoft.com/office/drawing/2014/main" id="{E9616D71-231A-48A0-8EE2-9F4002AF0C53}"/>
              </a:ext>
            </a:extLst>
          </p:cNvPr>
          <p:cNvSpPr/>
          <p:nvPr/>
        </p:nvSpPr>
        <p:spPr>
          <a:xfrm>
            <a:off x="3713117" y="3844291"/>
            <a:ext cx="1797050" cy="1636169"/>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7" name="CaixaDeTexto 109">
            <a:extLst>
              <a:ext uri="{FF2B5EF4-FFF2-40B4-BE49-F238E27FC236}">
                <a16:creationId xmlns:a16="http://schemas.microsoft.com/office/drawing/2014/main" id="{821D6C17-0424-414C-B366-0B0FF902FA56}"/>
              </a:ext>
            </a:extLst>
          </p:cNvPr>
          <p:cNvSpPr txBox="1"/>
          <p:nvPr/>
        </p:nvSpPr>
        <p:spPr>
          <a:xfrm>
            <a:off x="836773" y="3940195"/>
            <a:ext cx="2086296" cy="688193"/>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Calibri" panose="020F0502020204030204" pitchFamily="34" charset="0"/>
                <a:cs typeface="Times New Roman" panose="02020603050405020304" pitchFamily="18" charset="0"/>
              </a:rPr>
              <a:t>grimper</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tângulo de cantos arredondados 195">
            <a:extLst>
              <a:ext uri="{FF2B5EF4-FFF2-40B4-BE49-F238E27FC236}">
                <a16:creationId xmlns:a16="http://schemas.microsoft.com/office/drawing/2014/main" id="{ECEA7B10-5AD4-467B-86AB-8A834EF06866}"/>
              </a:ext>
            </a:extLst>
          </p:cNvPr>
          <p:cNvSpPr/>
          <p:nvPr/>
        </p:nvSpPr>
        <p:spPr>
          <a:xfrm>
            <a:off x="1061399" y="3940195"/>
            <a:ext cx="1797050" cy="1636169"/>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9" name="CaixaDeTexto 109">
            <a:extLst>
              <a:ext uri="{FF2B5EF4-FFF2-40B4-BE49-F238E27FC236}">
                <a16:creationId xmlns:a16="http://schemas.microsoft.com/office/drawing/2014/main" id="{EBDABDE7-0077-460E-9512-BD505C5D791D}"/>
              </a:ext>
            </a:extLst>
          </p:cNvPr>
          <p:cNvSpPr txBox="1"/>
          <p:nvPr/>
        </p:nvSpPr>
        <p:spPr>
          <a:xfrm>
            <a:off x="6041187" y="3803694"/>
            <a:ext cx="2086296" cy="688193"/>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Calibri" panose="020F0502020204030204" pitchFamily="34" charset="0"/>
                <a:cs typeface="Times New Roman" panose="02020603050405020304" pitchFamily="18" charset="0"/>
              </a:rPr>
              <a:t>escalader</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Retângulo de cantos arredondados 195">
            <a:extLst>
              <a:ext uri="{FF2B5EF4-FFF2-40B4-BE49-F238E27FC236}">
                <a16:creationId xmlns:a16="http://schemas.microsoft.com/office/drawing/2014/main" id="{68EE2421-5989-4D6D-81E4-166CB80602F7}"/>
              </a:ext>
            </a:extLst>
          </p:cNvPr>
          <p:cNvSpPr/>
          <p:nvPr/>
        </p:nvSpPr>
        <p:spPr>
          <a:xfrm>
            <a:off x="6215159" y="3810304"/>
            <a:ext cx="1797050" cy="1636169"/>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1" name="CaixaDeTexto 109">
            <a:extLst>
              <a:ext uri="{FF2B5EF4-FFF2-40B4-BE49-F238E27FC236}">
                <a16:creationId xmlns:a16="http://schemas.microsoft.com/office/drawing/2014/main" id="{5C97DAD3-8041-4F2B-93F1-D42B4A13BAF8}"/>
              </a:ext>
            </a:extLst>
          </p:cNvPr>
          <p:cNvSpPr txBox="1"/>
          <p:nvPr/>
        </p:nvSpPr>
        <p:spPr>
          <a:xfrm>
            <a:off x="3511819" y="3844291"/>
            <a:ext cx="2086296" cy="688193"/>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Calibri" panose="020F0502020204030204" pitchFamily="34" charset="0"/>
                <a:cs typeface="Times New Roman" panose="02020603050405020304" pitchFamily="18" charset="0"/>
              </a:rPr>
              <a:t>monter</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2" name="Image 11">
            <a:extLst>
              <a:ext uri="{FF2B5EF4-FFF2-40B4-BE49-F238E27FC236}">
                <a16:creationId xmlns:a16="http://schemas.microsoft.com/office/drawing/2014/main" id="{7E4A6DEE-7591-48C0-8803-1876820C1367}"/>
              </a:ext>
            </a:extLst>
          </p:cNvPr>
          <p:cNvPicPr>
            <a:picLocks noChangeAspect="1"/>
          </p:cNvPicPr>
          <p:nvPr/>
        </p:nvPicPr>
        <p:blipFill>
          <a:blip r:embed="rId2"/>
          <a:stretch>
            <a:fillRect/>
          </a:stretch>
        </p:blipFill>
        <p:spPr>
          <a:xfrm>
            <a:off x="1365207" y="4322479"/>
            <a:ext cx="1123994" cy="1123994"/>
          </a:xfrm>
          <a:prstGeom prst="rect">
            <a:avLst/>
          </a:prstGeom>
        </p:spPr>
      </p:pic>
      <p:pic>
        <p:nvPicPr>
          <p:cNvPr id="13" name="Image 12">
            <a:extLst>
              <a:ext uri="{FF2B5EF4-FFF2-40B4-BE49-F238E27FC236}">
                <a16:creationId xmlns:a16="http://schemas.microsoft.com/office/drawing/2014/main" id="{B5610FD2-E1AD-4105-9A74-24B57CC3EDDB}"/>
              </a:ext>
            </a:extLst>
          </p:cNvPr>
          <p:cNvPicPr>
            <a:picLocks noChangeAspect="1"/>
          </p:cNvPicPr>
          <p:nvPr/>
        </p:nvPicPr>
        <p:blipFill>
          <a:blip r:embed="rId3"/>
          <a:stretch>
            <a:fillRect/>
          </a:stretch>
        </p:blipFill>
        <p:spPr>
          <a:xfrm>
            <a:off x="4038600" y="4402186"/>
            <a:ext cx="1011746" cy="1011746"/>
          </a:xfrm>
          <a:prstGeom prst="rect">
            <a:avLst/>
          </a:prstGeom>
        </p:spPr>
      </p:pic>
      <p:pic>
        <p:nvPicPr>
          <p:cNvPr id="14" name="Image 13">
            <a:extLst>
              <a:ext uri="{FF2B5EF4-FFF2-40B4-BE49-F238E27FC236}">
                <a16:creationId xmlns:a16="http://schemas.microsoft.com/office/drawing/2014/main" id="{EB12C8A6-B2D8-4155-AC76-BF98D019F27D}"/>
              </a:ext>
            </a:extLst>
          </p:cNvPr>
          <p:cNvPicPr>
            <a:picLocks noChangeAspect="1"/>
          </p:cNvPicPr>
          <p:nvPr/>
        </p:nvPicPr>
        <p:blipFill>
          <a:blip r:embed="rId4"/>
          <a:stretch>
            <a:fillRect/>
          </a:stretch>
        </p:blipFill>
        <p:spPr>
          <a:xfrm>
            <a:off x="6538111" y="4203137"/>
            <a:ext cx="1092448" cy="1092448"/>
          </a:xfrm>
          <a:prstGeom prst="rect">
            <a:avLst/>
          </a:prstGeom>
        </p:spPr>
      </p:pic>
      <p:pic>
        <p:nvPicPr>
          <p:cNvPr id="15" name="Image 14">
            <a:extLst>
              <a:ext uri="{FF2B5EF4-FFF2-40B4-BE49-F238E27FC236}">
                <a16:creationId xmlns:a16="http://schemas.microsoft.com/office/drawing/2014/main" id="{35E20AF4-E488-4605-955F-E82BF6AE6AA5}"/>
              </a:ext>
            </a:extLst>
          </p:cNvPr>
          <p:cNvPicPr>
            <a:picLocks noChangeAspect="1"/>
          </p:cNvPicPr>
          <p:nvPr/>
        </p:nvPicPr>
        <p:blipFill>
          <a:blip r:embed="rId5"/>
          <a:stretch>
            <a:fillRect/>
          </a:stretch>
        </p:blipFill>
        <p:spPr>
          <a:xfrm>
            <a:off x="8823863" y="4203137"/>
            <a:ext cx="1210795" cy="1210795"/>
          </a:xfrm>
          <a:prstGeom prst="rect">
            <a:avLst/>
          </a:prstGeom>
        </p:spPr>
      </p:pic>
      <p:sp>
        <p:nvSpPr>
          <p:cNvPr id="16" name="CaixaDeTexto 109">
            <a:extLst>
              <a:ext uri="{FF2B5EF4-FFF2-40B4-BE49-F238E27FC236}">
                <a16:creationId xmlns:a16="http://schemas.microsoft.com/office/drawing/2014/main" id="{83C08B42-2A8A-4377-936C-7D1AC465CCAB}"/>
              </a:ext>
            </a:extLst>
          </p:cNvPr>
          <p:cNvSpPr txBox="1"/>
          <p:nvPr/>
        </p:nvSpPr>
        <p:spPr>
          <a:xfrm>
            <a:off x="8383657" y="3784647"/>
            <a:ext cx="2086296" cy="688193"/>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Calibri" panose="020F0502020204030204" pitchFamily="34" charset="0"/>
                <a:cs typeface="Times New Roman" panose="02020603050405020304" pitchFamily="18" charset="0"/>
              </a:rPr>
              <a:t>gravir</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Retângulo de cantos arredondados 195">
            <a:extLst>
              <a:ext uri="{FF2B5EF4-FFF2-40B4-BE49-F238E27FC236}">
                <a16:creationId xmlns:a16="http://schemas.microsoft.com/office/drawing/2014/main" id="{285D68F6-508F-4CD6-B07E-A947EC03B13B}"/>
              </a:ext>
            </a:extLst>
          </p:cNvPr>
          <p:cNvSpPr/>
          <p:nvPr/>
        </p:nvSpPr>
        <p:spPr>
          <a:xfrm>
            <a:off x="8557629" y="3791257"/>
            <a:ext cx="1797050" cy="1636169"/>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Tree>
    <p:extLst>
      <p:ext uri="{BB962C8B-B14F-4D97-AF65-F5344CB8AC3E}">
        <p14:creationId xmlns:p14="http://schemas.microsoft.com/office/powerpoint/2010/main" val="471290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7" grpId="0"/>
      <p:bldP spid="8" grpId="0" animBg="1"/>
      <p:bldP spid="9" grpId="0"/>
      <p:bldP spid="10" grpId="0" animBg="1"/>
      <p:bldP spid="11" grpId="0"/>
      <p:bldP spid="16" grpId="0"/>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DF78A5-F3BE-4D8E-834F-33B03030A911}"/>
              </a:ext>
            </a:extLst>
          </p:cNvPr>
          <p:cNvSpPr>
            <a:spLocks noGrp="1"/>
          </p:cNvSpPr>
          <p:nvPr>
            <p:ph type="title"/>
          </p:nvPr>
        </p:nvSpPr>
        <p:spPr/>
        <p:txBody>
          <a:bodyPr/>
          <a:lstStyle/>
          <a:p>
            <a:endParaRPr lang="fr-FR" dirty="0"/>
          </a:p>
        </p:txBody>
      </p:sp>
      <p:sp>
        <p:nvSpPr>
          <p:cNvPr id="3" name="Espace réservé du contenu 2">
            <a:extLst>
              <a:ext uri="{FF2B5EF4-FFF2-40B4-BE49-F238E27FC236}">
                <a16:creationId xmlns:a16="http://schemas.microsoft.com/office/drawing/2014/main" id="{C4F40CBA-58C5-4F6A-ACA2-115A3AD9B86B}"/>
              </a:ext>
            </a:extLst>
          </p:cNvPr>
          <p:cNvSpPr>
            <a:spLocks noGrp="1"/>
          </p:cNvSpPr>
          <p:nvPr>
            <p:ph idx="1"/>
          </p:nvPr>
        </p:nvSpPr>
        <p:spPr/>
        <p:txBody>
          <a:bodyPr>
            <a:normAutofit fontScale="85000" lnSpcReduction="10000"/>
          </a:bodyPr>
          <a:lstStyle/>
          <a:p>
            <a:pPr marL="0" indent="0">
              <a:lnSpc>
                <a:spcPct val="200000"/>
              </a:lnSpc>
              <a:buNone/>
            </a:pPr>
            <a:r>
              <a:rPr lang="fr-FR" sz="4400" dirty="0">
                <a:latin typeface="Arial" panose="020B0604020202020204" pitchFamily="34" charset="0"/>
                <a:cs typeface="Arial" panose="020B0604020202020204" pitchFamily="34" charset="0"/>
              </a:rPr>
              <a:t>Les synonymes sont des mots qui disent presque la même chose.</a:t>
            </a:r>
          </a:p>
          <a:p>
            <a:pPr marL="0" indent="0">
              <a:lnSpc>
                <a:spcPct val="200000"/>
              </a:lnSpc>
              <a:buNone/>
            </a:pPr>
            <a:r>
              <a:rPr lang="fr-FR" sz="4400" dirty="0">
                <a:latin typeface="Arial" panose="020B0604020202020204" pitchFamily="34" charset="0"/>
                <a:cs typeface="Arial" panose="020B0604020202020204" pitchFamily="34" charset="0"/>
              </a:rPr>
              <a:t>Presque, le sens est un tout petit peu différent.</a:t>
            </a:r>
          </a:p>
        </p:txBody>
      </p:sp>
      <p:sp>
        <p:nvSpPr>
          <p:cNvPr id="4" name="Espace réservé du pied de page 3">
            <a:extLst>
              <a:ext uri="{FF2B5EF4-FFF2-40B4-BE49-F238E27FC236}">
                <a16:creationId xmlns:a16="http://schemas.microsoft.com/office/drawing/2014/main" id="{F22567CC-4962-4AC5-8C98-A28607CE5D6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283644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AAE841-8A91-480B-A361-3C94338A852C}"/>
              </a:ext>
            </a:extLst>
          </p:cNvPr>
          <p:cNvSpPr>
            <a:spLocks noGrp="1"/>
          </p:cNvSpPr>
          <p:nvPr>
            <p:ph type="title"/>
          </p:nvPr>
        </p:nvSpPr>
        <p:spPr/>
        <p:txBody>
          <a:bodyPr/>
          <a:lstStyle/>
          <a:p>
            <a:r>
              <a:rPr lang="fr-FR" dirty="0"/>
              <a:t>Notons cette leçon.</a:t>
            </a:r>
          </a:p>
        </p:txBody>
      </p:sp>
      <p:sp>
        <p:nvSpPr>
          <p:cNvPr id="4" name="Espace réservé du contenu 2">
            <a:extLst>
              <a:ext uri="{FF2B5EF4-FFF2-40B4-BE49-F238E27FC236}">
                <a16:creationId xmlns:a16="http://schemas.microsoft.com/office/drawing/2014/main" id="{E0709161-E727-4429-8F3B-DDF10E2D273A}"/>
              </a:ext>
            </a:extLst>
          </p:cNvPr>
          <p:cNvSpPr txBox="1">
            <a:spLocks/>
          </p:cNvSpPr>
          <p:nvPr/>
        </p:nvSpPr>
        <p:spPr>
          <a:xfrm>
            <a:off x="838199" y="1929236"/>
            <a:ext cx="10778067" cy="8897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3200" dirty="0"/>
          </a:p>
        </p:txBody>
      </p:sp>
      <p:pic>
        <p:nvPicPr>
          <p:cNvPr id="5" name="Image 4">
            <a:extLst>
              <a:ext uri="{FF2B5EF4-FFF2-40B4-BE49-F238E27FC236}">
                <a16:creationId xmlns:a16="http://schemas.microsoft.com/office/drawing/2014/main" id="{79E99E48-834A-4635-890D-052471583FF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18251" y="78898"/>
            <a:ext cx="1898015" cy="1898015"/>
          </a:xfrm>
          <a:prstGeom prst="rect">
            <a:avLst/>
          </a:prstGeom>
        </p:spPr>
      </p:pic>
      <p:sp>
        <p:nvSpPr>
          <p:cNvPr id="6" name="Espace réservé du pied de page 5">
            <a:extLst>
              <a:ext uri="{FF2B5EF4-FFF2-40B4-BE49-F238E27FC236}">
                <a16:creationId xmlns:a16="http://schemas.microsoft.com/office/drawing/2014/main" id="{B5146C0A-F7E3-48AB-9ECC-7CDBBE00766C}"/>
              </a:ext>
            </a:extLst>
          </p:cNvPr>
          <p:cNvSpPr>
            <a:spLocks noGrp="1"/>
          </p:cNvSpPr>
          <p:nvPr>
            <p:ph type="ftr" sz="quarter" idx="11"/>
          </p:nvPr>
        </p:nvSpPr>
        <p:spPr/>
        <p:txBody>
          <a:bodyPr/>
          <a:lstStyle/>
          <a:p>
            <a:r>
              <a:rPr lang="fr-FR" dirty="0"/>
              <a:t>www.dys-positif.fr</a:t>
            </a:r>
          </a:p>
        </p:txBody>
      </p:sp>
      <p:pic>
        <p:nvPicPr>
          <p:cNvPr id="7" name="Image 6">
            <a:extLst>
              <a:ext uri="{FF2B5EF4-FFF2-40B4-BE49-F238E27FC236}">
                <a16:creationId xmlns:a16="http://schemas.microsoft.com/office/drawing/2014/main" id="{41030E41-A21C-4910-9293-7E61FD89D7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576" y="1839807"/>
            <a:ext cx="1098676" cy="1094246"/>
          </a:xfrm>
          <a:prstGeom prst="rect">
            <a:avLst/>
          </a:prstGeom>
        </p:spPr>
      </p:pic>
      <p:pic>
        <p:nvPicPr>
          <p:cNvPr id="8" name="Image 7">
            <a:extLst>
              <a:ext uri="{FF2B5EF4-FFF2-40B4-BE49-F238E27FC236}">
                <a16:creationId xmlns:a16="http://schemas.microsoft.com/office/drawing/2014/main" id="{716D2D1F-5BF1-42A7-97EC-7667AB6F8B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69914" y="3172601"/>
            <a:ext cx="849424" cy="946502"/>
          </a:xfrm>
          <a:prstGeom prst="rect">
            <a:avLst/>
          </a:prstGeom>
        </p:spPr>
      </p:pic>
    </p:spTree>
    <p:extLst>
      <p:ext uri="{BB962C8B-B14F-4D97-AF65-F5344CB8AC3E}">
        <p14:creationId xmlns:p14="http://schemas.microsoft.com/office/powerpoint/2010/main" val="2912424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nodePh="1">
                                  <p:stCondLst>
                                    <p:cond delay="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14362" y="4602500"/>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14362" y="531564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4478971"/>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10" name="Espace réservé du contenu 5">
            <a:extLst>
              <a:ext uri="{FF2B5EF4-FFF2-40B4-BE49-F238E27FC236}">
                <a16:creationId xmlns:a16="http://schemas.microsoft.com/office/drawing/2014/main" id="{478C1901-EEE0-48E4-9353-56293E9C5230}"/>
              </a:ext>
            </a:extLst>
          </p:cNvPr>
          <p:cNvPicPr>
            <a:picLocks noGrp="1" noChangeAspect="1"/>
          </p:cNvPicPr>
          <p:nvPr>
            <p:ph idx="1"/>
          </p:nvPr>
        </p:nvPicPr>
        <p:blipFill>
          <a:blip r:embed="rId3"/>
          <a:stretch>
            <a:fillRect/>
          </a:stretch>
        </p:blipFill>
        <p:spPr>
          <a:xfrm>
            <a:off x="812801" y="429159"/>
            <a:ext cx="8043954" cy="3652681"/>
          </a:xfrm>
        </p:spPr>
      </p:pic>
    </p:spTree>
    <p:extLst>
      <p:ext uri="{BB962C8B-B14F-4D97-AF65-F5344CB8AC3E}">
        <p14:creationId xmlns:p14="http://schemas.microsoft.com/office/powerpoint/2010/main" val="322167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79CF41-A6E5-48A5-8F66-8A2B4B703C38}"/>
              </a:ext>
            </a:extLst>
          </p:cNvPr>
          <p:cNvSpPr>
            <a:spLocks noGrp="1"/>
          </p:cNvSpPr>
          <p:nvPr>
            <p:ph type="title"/>
          </p:nvPr>
        </p:nvSpPr>
        <p:spPr/>
        <p:txBody>
          <a:bodyPr/>
          <a:lstStyle/>
          <a:p>
            <a:r>
              <a:rPr lang="fr-FR" dirty="0"/>
              <a:t>correction :</a:t>
            </a:r>
          </a:p>
        </p:txBody>
      </p:sp>
      <p:pic>
        <p:nvPicPr>
          <p:cNvPr id="6" name="Espace réservé du contenu 5">
            <a:extLst>
              <a:ext uri="{FF2B5EF4-FFF2-40B4-BE49-F238E27FC236}">
                <a16:creationId xmlns:a16="http://schemas.microsoft.com/office/drawing/2014/main" id="{59743FB7-42F3-456D-925F-5ABC9F5B1BAE}"/>
              </a:ext>
            </a:extLst>
          </p:cNvPr>
          <p:cNvPicPr>
            <a:picLocks noGrp="1" noChangeAspect="1"/>
          </p:cNvPicPr>
          <p:nvPr>
            <p:ph idx="1"/>
          </p:nvPr>
        </p:nvPicPr>
        <p:blipFill>
          <a:blip r:embed="rId2"/>
          <a:stretch>
            <a:fillRect/>
          </a:stretch>
        </p:blipFill>
        <p:spPr>
          <a:xfrm>
            <a:off x="1257300" y="1690688"/>
            <a:ext cx="9034555" cy="4102503"/>
          </a:xfrm>
        </p:spPr>
      </p:pic>
      <p:sp>
        <p:nvSpPr>
          <p:cNvPr id="4" name="Espace réservé du pied de page 3">
            <a:extLst>
              <a:ext uri="{FF2B5EF4-FFF2-40B4-BE49-F238E27FC236}">
                <a16:creationId xmlns:a16="http://schemas.microsoft.com/office/drawing/2014/main" id="{67D51307-07DD-4383-BC3B-A67DAFE8D053}"/>
              </a:ext>
            </a:extLst>
          </p:cNvPr>
          <p:cNvSpPr>
            <a:spLocks noGrp="1"/>
          </p:cNvSpPr>
          <p:nvPr>
            <p:ph type="ftr" sz="quarter" idx="11"/>
          </p:nvPr>
        </p:nvSpPr>
        <p:spPr/>
        <p:txBody>
          <a:bodyPr/>
          <a:lstStyle/>
          <a:p>
            <a:r>
              <a:rPr lang="fr-FR"/>
              <a:t>www.dys-positif.fr</a:t>
            </a:r>
            <a:endParaRPr lang="fr-FR" dirty="0"/>
          </a:p>
        </p:txBody>
      </p:sp>
      <p:sp>
        <p:nvSpPr>
          <p:cNvPr id="7" name="Ellipse 6">
            <a:extLst>
              <a:ext uri="{FF2B5EF4-FFF2-40B4-BE49-F238E27FC236}">
                <a16:creationId xmlns:a16="http://schemas.microsoft.com/office/drawing/2014/main" id="{C80F190C-4354-4CE2-B6E4-E50D228F47D8}"/>
              </a:ext>
            </a:extLst>
          </p:cNvPr>
          <p:cNvSpPr/>
          <p:nvPr/>
        </p:nvSpPr>
        <p:spPr>
          <a:xfrm>
            <a:off x="4283823" y="3111500"/>
            <a:ext cx="1003300" cy="444500"/>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a:extLst>
              <a:ext uri="{FF2B5EF4-FFF2-40B4-BE49-F238E27FC236}">
                <a16:creationId xmlns:a16="http://schemas.microsoft.com/office/drawing/2014/main" id="{81C98C5A-DCC8-4885-9247-98E8D977B420}"/>
              </a:ext>
            </a:extLst>
          </p:cNvPr>
          <p:cNvSpPr/>
          <p:nvPr/>
        </p:nvSpPr>
        <p:spPr>
          <a:xfrm>
            <a:off x="4169523" y="3668309"/>
            <a:ext cx="1003300" cy="444500"/>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a:extLst>
              <a:ext uri="{FF2B5EF4-FFF2-40B4-BE49-F238E27FC236}">
                <a16:creationId xmlns:a16="http://schemas.microsoft.com/office/drawing/2014/main" id="{6B27878D-9696-4AFE-B811-DF050C69155C}"/>
              </a:ext>
            </a:extLst>
          </p:cNvPr>
          <p:cNvSpPr/>
          <p:nvPr/>
        </p:nvSpPr>
        <p:spPr>
          <a:xfrm>
            <a:off x="5876176" y="4112809"/>
            <a:ext cx="1616823" cy="444500"/>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a:extLst>
              <a:ext uri="{FF2B5EF4-FFF2-40B4-BE49-F238E27FC236}">
                <a16:creationId xmlns:a16="http://schemas.microsoft.com/office/drawing/2014/main" id="{13967F6B-1120-46F9-8B43-D5614180102B}"/>
              </a:ext>
            </a:extLst>
          </p:cNvPr>
          <p:cNvSpPr/>
          <p:nvPr/>
        </p:nvSpPr>
        <p:spPr>
          <a:xfrm>
            <a:off x="4236946" y="4582708"/>
            <a:ext cx="1639230" cy="584603"/>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a:extLst>
              <a:ext uri="{FF2B5EF4-FFF2-40B4-BE49-F238E27FC236}">
                <a16:creationId xmlns:a16="http://schemas.microsoft.com/office/drawing/2014/main" id="{893726FF-98E4-4A63-9B09-7BB9CC082DA5}"/>
              </a:ext>
            </a:extLst>
          </p:cNvPr>
          <p:cNvSpPr/>
          <p:nvPr/>
        </p:nvSpPr>
        <p:spPr>
          <a:xfrm>
            <a:off x="5172822" y="5167311"/>
            <a:ext cx="1354977" cy="444500"/>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06499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animBg="1"/>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66E9205-81E2-4D9E-95C4-9DBC9DFEF20D}"/>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Présentation du nouveau livre.</a:t>
            </a:r>
          </a:p>
        </p:txBody>
      </p:sp>
      <p:sp>
        <p:nvSpPr>
          <p:cNvPr id="3" name="Espace réservé du contenu 2">
            <a:extLst>
              <a:ext uri="{FF2B5EF4-FFF2-40B4-BE49-F238E27FC236}">
                <a16:creationId xmlns:a16="http://schemas.microsoft.com/office/drawing/2014/main" id="{B56A6F16-9E3B-4563-AE5B-47746515092F}"/>
              </a:ext>
            </a:extLst>
          </p:cNvPr>
          <p:cNvSpPr>
            <a:spLocks noGrp="1"/>
          </p:cNvSpPr>
          <p:nvPr>
            <p:ph idx="1"/>
          </p:nvPr>
        </p:nvSpPr>
        <p:spPr/>
        <p:txBody>
          <a:bodyPr>
            <a:normAutofit/>
          </a:bodyPr>
          <a:lstStyle/>
          <a:p>
            <a:pPr>
              <a:lnSpc>
                <a:spcPct val="200000"/>
              </a:lnSpc>
            </a:pPr>
            <a:r>
              <a:rPr lang="fr-FR" sz="3600" dirty="0">
                <a:latin typeface="Arial" panose="020B0604020202020204" pitchFamily="34" charset="0"/>
                <a:cs typeface="Arial" panose="020B0604020202020204" pitchFamily="34" charset="0"/>
              </a:rPr>
              <a:t>Cette période, nous allons lire l’histoire</a:t>
            </a:r>
          </a:p>
          <a:p>
            <a:pPr marL="0" indent="0">
              <a:lnSpc>
                <a:spcPct val="200000"/>
              </a:lnSpc>
              <a:buNone/>
            </a:pPr>
            <a:r>
              <a:rPr lang="fr-FR" sz="3600" dirty="0">
                <a:latin typeface="Arial" panose="020B0604020202020204" pitchFamily="34" charset="0"/>
                <a:cs typeface="Arial" panose="020B0604020202020204" pitchFamily="34" charset="0"/>
              </a:rPr>
              <a:t>de TOM SAWYER.</a:t>
            </a:r>
          </a:p>
          <a:p>
            <a:pPr>
              <a:lnSpc>
                <a:spcPct val="200000"/>
              </a:lnSpc>
            </a:pPr>
            <a:r>
              <a:rPr lang="fr-FR" sz="3600" dirty="0">
                <a:latin typeface="Arial" panose="020B0604020202020204" pitchFamily="34" charset="0"/>
                <a:cs typeface="Arial" panose="020B0604020202020204" pitchFamily="34" charset="0"/>
              </a:rPr>
              <a:t>Nous allons découvrir ses aventures.</a:t>
            </a:r>
          </a:p>
        </p:txBody>
      </p:sp>
      <p:sp>
        <p:nvSpPr>
          <p:cNvPr id="4" name="Espace réservé du pied de page 3">
            <a:extLst>
              <a:ext uri="{FF2B5EF4-FFF2-40B4-BE49-F238E27FC236}">
                <a16:creationId xmlns:a16="http://schemas.microsoft.com/office/drawing/2014/main" id="{8335B589-B931-47B1-B8E7-C70CFCDAC47D}"/>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8C0DACDE-9AC0-43CF-A73F-843856C55CED}"/>
              </a:ext>
            </a:extLst>
          </p:cNvPr>
          <p:cNvPicPr>
            <a:picLocks noChangeAspect="1"/>
          </p:cNvPicPr>
          <p:nvPr/>
        </p:nvPicPr>
        <p:blipFill>
          <a:blip r:embed="rId2"/>
          <a:stretch>
            <a:fillRect/>
          </a:stretch>
        </p:blipFill>
        <p:spPr>
          <a:xfrm>
            <a:off x="9594850" y="554037"/>
            <a:ext cx="2095500" cy="2981325"/>
          </a:xfrm>
          <a:prstGeom prst="rect">
            <a:avLst/>
          </a:prstGeom>
        </p:spPr>
      </p:pic>
    </p:spTree>
    <p:extLst>
      <p:ext uri="{BB962C8B-B14F-4D97-AF65-F5344CB8AC3E}">
        <p14:creationId xmlns:p14="http://schemas.microsoft.com/office/powerpoint/2010/main" val="1108049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343FBF-8681-4D0D-91D2-2C087B6C9A60}"/>
              </a:ext>
            </a:extLst>
          </p:cNvPr>
          <p:cNvSpPr>
            <a:spLocks noGrp="1"/>
          </p:cNvSpPr>
          <p:nvPr>
            <p:ph type="title"/>
          </p:nvPr>
        </p:nvSpPr>
        <p:spPr>
          <a:xfrm>
            <a:off x="609600" y="730250"/>
            <a:ext cx="10515600" cy="1325563"/>
          </a:xfrm>
        </p:spPr>
        <p:txBody>
          <a:bodyPr>
            <a:normAutofit fontScale="90000"/>
          </a:bodyPr>
          <a:lstStyle/>
          <a:p>
            <a:pPr>
              <a:lnSpc>
                <a:spcPct val="150000"/>
              </a:lnSpc>
            </a:pPr>
            <a:r>
              <a:rPr lang="fr-FR" dirty="0">
                <a:latin typeface="Arial" panose="020B0604020202020204" pitchFamily="34" charset="0"/>
                <a:cs typeface="Arial" panose="020B0604020202020204" pitchFamily="34" charset="0"/>
              </a:rPr>
              <a:t>L’histoire se déroule aux Etats-Unis.</a:t>
            </a:r>
            <a:br>
              <a:rPr lang="fr-FR" dirty="0">
                <a:latin typeface="Arial" panose="020B0604020202020204" pitchFamily="34" charset="0"/>
                <a:cs typeface="Arial" panose="020B0604020202020204" pitchFamily="34" charset="0"/>
              </a:rPr>
            </a:br>
            <a:r>
              <a:rPr lang="fr-FR" dirty="0">
                <a:latin typeface="Arial" panose="020B0604020202020204" pitchFamily="34" charset="0"/>
                <a:cs typeface="Arial" panose="020B0604020202020204" pitchFamily="34" charset="0"/>
              </a:rPr>
              <a:t>Plus précisément, dans l’état du Missouri.</a:t>
            </a:r>
          </a:p>
        </p:txBody>
      </p:sp>
      <p:sp>
        <p:nvSpPr>
          <p:cNvPr id="4" name="Espace réservé du pied de page 3">
            <a:extLst>
              <a:ext uri="{FF2B5EF4-FFF2-40B4-BE49-F238E27FC236}">
                <a16:creationId xmlns:a16="http://schemas.microsoft.com/office/drawing/2014/main" id="{5D7531F2-2FAB-4E79-93DD-175ABD55A6EB}"/>
              </a:ext>
            </a:extLst>
          </p:cNvPr>
          <p:cNvSpPr>
            <a:spLocks noGrp="1"/>
          </p:cNvSpPr>
          <p:nvPr>
            <p:ph type="ftr" sz="quarter" idx="11"/>
          </p:nvPr>
        </p:nvSpPr>
        <p:spPr/>
        <p:txBody>
          <a:bodyPr/>
          <a:lstStyle/>
          <a:p>
            <a:r>
              <a:rPr lang="fr-FR"/>
              <a:t>www.dys-positif.fr</a:t>
            </a:r>
            <a:endParaRPr lang="fr-FR" dirty="0"/>
          </a:p>
        </p:txBody>
      </p:sp>
      <p:pic>
        <p:nvPicPr>
          <p:cNvPr id="6" name="Image 5">
            <a:extLst>
              <a:ext uri="{FF2B5EF4-FFF2-40B4-BE49-F238E27FC236}">
                <a16:creationId xmlns:a16="http://schemas.microsoft.com/office/drawing/2014/main" id="{475FD3D6-22F3-4630-A989-9FFE987539B2}"/>
              </a:ext>
            </a:extLst>
          </p:cNvPr>
          <p:cNvPicPr>
            <a:picLocks noChangeAspect="1"/>
          </p:cNvPicPr>
          <p:nvPr/>
        </p:nvPicPr>
        <p:blipFill>
          <a:blip r:embed="rId2"/>
          <a:stretch>
            <a:fillRect/>
          </a:stretch>
        </p:blipFill>
        <p:spPr>
          <a:xfrm>
            <a:off x="1219200" y="2403475"/>
            <a:ext cx="5270500" cy="3952875"/>
          </a:xfrm>
          <a:prstGeom prst="rect">
            <a:avLst/>
          </a:prstGeom>
        </p:spPr>
      </p:pic>
      <p:cxnSp>
        <p:nvCxnSpPr>
          <p:cNvPr id="8" name="Connecteur droit avec flèche 7">
            <a:extLst>
              <a:ext uri="{FF2B5EF4-FFF2-40B4-BE49-F238E27FC236}">
                <a16:creationId xmlns:a16="http://schemas.microsoft.com/office/drawing/2014/main" id="{1F69901D-048A-4C4F-9CEB-0B2804DA9F70}"/>
              </a:ext>
            </a:extLst>
          </p:cNvPr>
          <p:cNvCxnSpPr>
            <a:cxnSpLocks/>
          </p:cNvCxnSpPr>
          <p:nvPr/>
        </p:nvCxnSpPr>
        <p:spPr>
          <a:xfrm>
            <a:off x="3759200" y="3741698"/>
            <a:ext cx="0" cy="30079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835FAC82-852E-4FFD-98B6-213589768D16}"/>
              </a:ext>
            </a:extLst>
          </p:cNvPr>
          <p:cNvSpPr txBox="1"/>
          <p:nvPr/>
        </p:nvSpPr>
        <p:spPr>
          <a:xfrm>
            <a:off x="3390900" y="3397766"/>
            <a:ext cx="927100" cy="369332"/>
          </a:xfrm>
          <a:prstGeom prst="rect">
            <a:avLst/>
          </a:prstGeom>
          <a:noFill/>
        </p:spPr>
        <p:txBody>
          <a:bodyPr wrap="square" rtlCol="0">
            <a:spAutoFit/>
          </a:bodyPr>
          <a:lstStyle/>
          <a:p>
            <a:r>
              <a:rPr lang="fr-FR" dirty="0"/>
              <a:t>France</a:t>
            </a:r>
          </a:p>
        </p:txBody>
      </p:sp>
      <p:pic>
        <p:nvPicPr>
          <p:cNvPr id="15" name="Espace réservé du contenu 14">
            <a:extLst>
              <a:ext uri="{FF2B5EF4-FFF2-40B4-BE49-F238E27FC236}">
                <a16:creationId xmlns:a16="http://schemas.microsoft.com/office/drawing/2014/main" id="{12F9BBFF-22E0-475A-BF36-B9E3674480F2}"/>
              </a:ext>
            </a:extLst>
          </p:cNvPr>
          <p:cNvPicPr>
            <a:picLocks noGrp="1" noChangeAspect="1"/>
          </p:cNvPicPr>
          <p:nvPr>
            <p:ph idx="1"/>
          </p:nvPr>
        </p:nvPicPr>
        <p:blipFill>
          <a:blip r:embed="rId3"/>
          <a:stretch>
            <a:fillRect/>
          </a:stretch>
        </p:blipFill>
        <p:spPr>
          <a:xfrm>
            <a:off x="7378700" y="2833687"/>
            <a:ext cx="4252298" cy="2627313"/>
          </a:xfrm>
          <a:prstGeom prst="rect">
            <a:avLst/>
          </a:prstGeom>
        </p:spPr>
      </p:pic>
    </p:spTree>
    <p:extLst>
      <p:ext uri="{BB962C8B-B14F-4D97-AF65-F5344CB8AC3E}">
        <p14:creationId xmlns:p14="http://schemas.microsoft.com/office/powerpoint/2010/main" val="2361113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081AC1-1658-4287-9CFB-72451CFA0BDB}"/>
              </a:ext>
            </a:extLst>
          </p:cNvPr>
          <p:cNvSpPr>
            <a:spLocks noGrp="1"/>
          </p:cNvSpPr>
          <p:nvPr>
            <p:ph type="title"/>
          </p:nvPr>
        </p:nvSpPr>
        <p:spPr/>
        <p:txBody>
          <a:bodyPr/>
          <a:lstStyle/>
          <a:p>
            <a:r>
              <a:rPr lang="fr-FR" dirty="0"/>
              <a:t>Sur les rives du fleuve Mississipi.</a:t>
            </a:r>
          </a:p>
        </p:txBody>
      </p:sp>
      <p:pic>
        <p:nvPicPr>
          <p:cNvPr id="5" name="Espace réservé du contenu 4">
            <a:extLst>
              <a:ext uri="{FF2B5EF4-FFF2-40B4-BE49-F238E27FC236}">
                <a16:creationId xmlns:a16="http://schemas.microsoft.com/office/drawing/2014/main" id="{0111CE38-90A2-44AD-8354-DB4950D3F6A6}"/>
              </a:ext>
            </a:extLst>
          </p:cNvPr>
          <p:cNvPicPr>
            <a:picLocks noGrp="1" noChangeAspect="1"/>
          </p:cNvPicPr>
          <p:nvPr>
            <p:ph idx="1"/>
          </p:nvPr>
        </p:nvPicPr>
        <p:blipFill>
          <a:blip r:embed="rId2"/>
          <a:stretch>
            <a:fillRect/>
          </a:stretch>
        </p:blipFill>
        <p:spPr>
          <a:xfrm>
            <a:off x="5244113" y="1589615"/>
            <a:ext cx="6503387" cy="4315885"/>
          </a:xfrm>
          <a:prstGeom prst="rect">
            <a:avLst/>
          </a:prstGeom>
        </p:spPr>
      </p:pic>
      <p:sp>
        <p:nvSpPr>
          <p:cNvPr id="4" name="Espace réservé du pied de page 3">
            <a:extLst>
              <a:ext uri="{FF2B5EF4-FFF2-40B4-BE49-F238E27FC236}">
                <a16:creationId xmlns:a16="http://schemas.microsoft.com/office/drawing/2014/main" id="{C5C6CF55-1CDC-4401-993B-DB903232D359}"/>
              </a:ext>
            </a:extLst>
          </p:cNvPr>
          <p:cNvSpPr>
            <a:spLocks noGrp="1"/>
          </p:cNvSpPr>
          <p:nvPr>
            <p:ph type="ftr" sz="quarter" idx="11"/>
          </p:nvPr>
        </p:nvSpPr>
        <p:spPr/>
        <p:txBody>
          <a:bodyPr/>
          <a:lstStyle/>
          <a:p>
            <a:r>
              <a:rPr lang="fr-FR"/>
              <a:t>www.dys-positif.fr</a:t>
            </a:r>
            <a:endParaRPr lang="fr-FR" dirty="0"/>
          </a:p>
        </p:txBody>
      </p:sp>
      <p:pic>
        <p:nvPicPr>
          <p:cNvPr id="8" name="Image 7">
            <a:extLst>
              <a:ext uri="{FF2B5EF4-FFF2-40B4-BE49-F238E27FC236}">
                <a16:creationId xmlns:a16="http://schemas.microsoft.com/office/drawing/2014/main" id="{3EF4F488-C5BE-4294-B5B4-947FF22B0F05}"/>
              </a:ext>
            </a:extLst>
          </p:cNvPr>
          <p:cNvPicPr>
            <a:picLocks noChangeAspect="1"/>
          </p:cNvPicPr>
          <p:nvPr/>
        </p:nvPicPr>
        <p:blipFill>
          <a:blip r:embed="rId3"/>
          <a:stretch>
            <a:fillRect/>
          </a:stretch>
        </p:blipFill>
        <p:spPr>
          <a:xfrm>
            <a:off x="702801" y="1589615"/>
            <a:ext cx="4239506" cy="2433903"/>
          </a:xfrm>
          <a:prstGeom prst="rect">
            <a:avLst/>
          </a:prstGeom>
        </p:spPr>
      </p:pic>
    </p:spTree>
    <p:extLst>
      <p:ext uri="{BB962C8B-B14F-4D97-AF65-F5344CB8AC3E}">
        <p14:creationId xmlns:p14="http://schemas.microsoft.com/office/powerpoint/2010/main" val="1896393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F4CCE56-746A-499A-9FFA-981053F6ADF6}"/>
              </a:ext>
            </a:extLst>
          </p:cNvPr>
          <p:cNvSpPr>
            <a:spLocks noGrp="1"/>
          </p:cNvSpPr>
          <p:nvPr>
            <p:ph type="title"/>
          </p:nvPr>
        </p:nvSpPr>
        <p:spPr>
          <a:xfrm>
            <a:off x="218574" y="118818"/>
            <a:ext cx="10515600" cy="923765"/>
          </a:xfrm>
        </p:spPr>
        <p:txBody>
          <a:bodyPr/>
          <a:lstStyle/>
          <a:p>
            <a:r>
              <a:rPr lang="fr-FR" sz="3200" dirty="0"/>
              <a:t>L’histoire se déroule dans les années 1850 </a:t>
            </a:r>
            <a:r>
              <a:rPr lang="fr-FR" dirty="0"/>
              <a:t>:</a:t>
            </a:r>
          </a:p>
        </p:txBody>
      </p:sp>
      <p:pic>
        <p:nvPicPr>
          <p:cNvPr id="7" name="Espace réservé du contenu 6">
            <a:extLst>
              <a:ext uri="{FF2B5EF4-FFF2-40B4-BE49-F238E27FC236}">
                <a16:creationId xmlns:a16="http://schemas.microsoft.com/office/drawing/2014/main" id="{30CAF381-7B15-44EA-AE0F-6415BDF319FF}"/>
              </a:ext>
            </a:extLst>
          </p:cNvPr>
          <p:cNvPicPr>
            <a:picLocks noGrp="1" noChangeAspect="1"/>
          </p:cNvPicPr>
          <p:nvPr>
            <p:ph idx="1"/>
          </p:nvPr>
        </p:nvPicPr>
        <p:blipFill>
          <a:blip r:embed="rId2"/>
          <a:stretch>
            <a:fillRect/>
          </a:stretch>
        </p:blipFill>
        <p:spPr>
          <a:xfrm>
            <a:off x="2614471" y="891659"/>
            <a:ext cx="6963058" cy="4874141"/>
          </a:xfrm>
          <a:prstGeom prst="rect">
            <a:avLst/>
          </a:prstGeom>
        </p:spPr>
      </p:pic>
      <p:sp>
        <p:nvSpPr>
          <p:cNvPr id="9" name="ZoneTexte 8">
            <a:extLst>
              <a:ext uri="{FF2B5EF4-FFF2-40B4-BE49-F238E27FC236}">
                <a16:creationId xmlns:a16="http://schemas.microsoft.com/office/drawing/2014/main" id="{9007D39A-18DD-4E66-B826-0D37BA616082}"/>
              </a:ext>
            </a:extLst>
          </p:cNvPr>
          <p:cNvSpPr txBox="1"/>
          <p:nvPr/>
        </p:nvSpPr>
        <p:spPr>
          <a:xfrm>
            <a:off x="3961456" y="5781675"/>
            <a:ext cx="3937000" cy="369332"/>
          </a:xfrm>
          <a:prstGeom prst="rect">
            <a:avLst/>
          </a:prstGeom>
          <a:noFill/>
        </p:spPr>
        <p:txBody>
          <a:bodyPr wrap="square">
            <a:spAutoFit/>
          </a:bodyPr>
          <a:lstStyle/>
          <a:p>
            <a:r>
              <a:rPr lang="en-US" dirty="0"/>
              <a:t>High Water in the Mississippi, 1868</a:t>
            </a:r>
            <a:endParaRPr lang="fr-FR" dirty="0"/>
          </a:p>
        </p:txBody>
      </p:sp>
      <p:sp>
        <p:nvSpPr>
          <p:cNvPr id="11" name="ZoneTexte 10">
            <a:extLst>
              <a:ext uri="{FF2B5EF4-FFF2-40B4-BE49-F238E27FC236}">
                <a16:creationId xmlns:a16="http://schemas.microsoft.com/office/drawing/2014/main" id="{E7E8F08C-DE8C-48FC-AB34-1E4E1372F58C}"/>
              </a:ext>
            </a:extLst>
          </p:cNvPr>
          <p:cNvSpPr txBox="1"/>
          <p:nvPr/>
        </p:nvSpPr>
        <p:spPr>
          <a:xfrm>
            <a:off x="4598185" y="6105345"/>
            <a:ext cx="4260850" cy="369332"/>
          </a:xfrm>
          <a:prstGeom prst="rect">
            <a:avLst/>
          </a:prstGeom>
          <a:noFill/>
        </p:spPr>
        <p:txBody>
          <a:bodyPr wrap="square">
            <a:spAutoFit/>
          </a:bodyPr>
          <a:lstStyle/>
          <a:p>
            <a:r>
              <a:rPr lang="fr-FR" i="0" dirty="0">
                <a:solidFill>
                  <a:srgbClr val="202124"/>
                </a:solidFill>
                <a:effectLst/>
                <a:latin typeface="Arial" panose="020B0604020202020204" pitchFamily="34" charset="0"/>
                <a:cs typeface="Arial" panose="020B0604020202020204" pitchFamily="34" charset="0"/>
              </a:rPr>
              <a:t>lithographie </a:t>
            </a:r>
            <a:r>
              <a:rPr lang="en-US" dirty="0">
                <a:latin typeface="Arial" panose="020B0604020202020204" pitchFamily="34" charset="0"/>
                <a:cs typeface="Arial" panose="020B0604020202020204" pitchFamily="34" charset="0"/>
              </a:rPr>
              <a:t> couleur</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0379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période, que vous revient-il ?</a:t>
            </a:r>
          </a:p>
        </p:txBody>
      </p:sp>
      <p:sp>
        <p:nvSpPr>
          <p:cNvPr id="3" name="Espace réservé du pied de page 2">
            <a:extLst>
              <a:ext uri="{FF2B5EF4-FFF2-40B4-BE49-F238E27FC236}">
                <a16:creationId xmlns:a16="http://schemas.microsoft.com/office/drawing/2014/main" id="{1B35EA7A-75B5-4302-882C-1118997BF916}"/>
              </a:ext>
            </a:extLst>
          </p:cNvPr>
          <p:cNvSpPr>
            <a:spLocks noGrp="1"/>
          </p:cNvSpPr>
          <p:nvPr>
            <p:ph type="ftr" sz="quarter" idx="11"/>
          </p:nvPr>
        </p:nvSpPr>
        <p:spPr/>
        <p:txBody>
          <a:bodyPr/>
          <a:lstStyle/>
          <a:p>
            <a:r>
              <a:rPr lang="fr-FR" dirty="0"/>
              <a:t>www.dys-positif.fr</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fr-FR" sz="3200" dirty="0"/>
              <a:t>On avait travaillé sur les dieux de l’Olympe.</a:t>
            </a:r>
          </a:p>
          <a:p>
            <a:pPr>
              <a:lnSpc>
                <a:spcPct val="150000"/>
              </a:lnSpc>
            </a:pPr>
            <a:r>
              <a:rPr lang="fr-FR" sz="3200" dirty="0"/>
              <a:t>On a revu les pronoms et la conjugaison.</a:t>
            </a:r>
          </a:p>
          <a:p>
            <a:pPr>
              <a:lnSpc>
                <a:spcPct val="150000"/>
              </a:lnSpc>
            </a:pPr>
            <a:r>
              <a:rPr lang="fr-FR" sz="3200" dirty="0"/>
              <a:t>On a travaillé en conjugaison les verbes du présents.</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5566C42-BE47-4265-8930-03C7409EEED2}"/>
              </a:ext>
            </a:extLst>
          </p:cNvPr>
          <p:cNvSpPr>
            <a:spLocks noGrp="1"/>
          </p:cNvSpPr>
          <p:nvPr>
            <p:ph type="title"/>
          </p:nvPr>
        </p:nvSpPr>
        <p:spPr/>
        <p:txBody>
          <a:bodyPr>
            <a:normAutofit/>
          </a:bodyPr>
          <a:lstStyle/>
          <a:p>
            <a:pPr>
              <a:lnSpc>
                <a:spcPct val="150000"/>
              </a:lnSpc>
            </a:pPr>
            <a:r>
              <a:rPr lang="fr-FR" dirty="0">
                <a:latin typeface="Arial" panose="020B0604020202020204" pitchFamily="34" charset="0"/>
                <a:cs typeface="Arial" panose="020B0604020202020204" pitchFamily="34" charset="0"/>
              </a:rPr>
              <a:t>Questions sur l’auteur :</a:t>
            </a:r>
          </a:p>
        </p:txBody>
      </p:sp>
      <p:sp>
        <p:nvSpPr>
          <p:cNvPr id="3" name="Espace réservé du contenu 2">
            <a:extLst>
              <a:ext uri="{FF2B5EF4-FFF2-40B4-BE49-F238E27FC236}">
                <a16:creationId xmlns:a16="http://schemas.microsoft.com/office/drawing/2014/main" id="{E3B2D893-F755-4F7C-AAC5-8740384DA376}"/>
              </a:ext>
            </a:extLst>
          </p:cNvPr>
          <p:cNvSpPr>
            <a:spLocks noGrp="1"/>
          </p:cNvSpPr>
          <p:nvPr>
            <p:ph idx="1"/>
          </p:nvPr>
        </p:nvSpPr>
        <p:spPr/>
        <p:txBody>
          <a:bodyPr/>
          <a:lstStyle/>
          <a:p>
            <a:pPr>
              <a:lnSpc>
                <a:spcPct val="150000"/>
              </a:lnSpc>
            </a:pPr>
            <a:r>
              <a:rPr lang="fr-FR" dirty="0">
                <a:latin typeface="Arial" panose="020B0604020202020204" pitchFamily="34" charset="0"/>
                <a:cs typeface="Arial" panose="020B0604020202020204" pitchFamily="34" charset="0"/>
              </a:rPr>
              <a:t>Quel est son nom ?</a:t>
            </a:r>
          </a:p>
          <a:p>
            <a:pPr>
              <a:lnSpc>
                <a:spcPct val="150000"/>
              </a:lnSpc>
            </a:pPr>
            <a:r>
              <a:rPr lang="fr-FR" dirty="0">
                <a:latin typeface="Arial" panose="020B0604020202020204" pitchFamily="34" charset="0"/>
                <a:cs typeface="Arial" panose="020B0604020202020204" pitchFamily="34" charset="0"/>
              </a:rPr>
              <a:t>Qu’a-t-il fait comme métier ?</a:t>
            </a:r>
          </a:p>
          <a:p>
            <a:pPr>
              <a:lnSpc>
                <a:spcPct val="150000"/>
              </a:lnSpc>
            </a:pPr>
            <a:r>
              <a:rPr lang="fr-FR" dirty="0">
                <a:latin typeface="Arial" panose="020B0604020202020204" pitchFamily="34" charset="0"/>
                <a:cs typeface="Arial" panose="020B0604020202020204" pitchFamily="34" charset="0"/>
              </a:rPr>
              <a:t>Où a-t-il vécu ?</a:t>
            </a:r>
          </a:p>
          <a:p>
            <a:pPr>
              <a:lnSpc>
                <a:spcPct val="150000"/>
              </a:lnSpc>
            </a:pPr>
            <a:r>
              <a:rPr lang="fr-FR" dirty="0">
                <a:latin typeface="Arial" panose="020B0604020202020204" pitchFamily="34" charset="0"/>
                <a:cs typeface="Arial" panose="020B0604020202020204" pitchFamily="34" charset="0"/>
              </a:rPr>
              <a:t>A quelle période a-t-il vécu ?</a:t>
            </a:r>
          </a:p>
        </p:txBody>
      </p:sp>
      <p:sp>
        <p:nvSpPr>
          <p:cNvPr id="4" name="Espace réservé du pied de page 3">
            <a:extLst>
              <a:ext uri="{FF2B5EF4-FFF2-40B4-BE49-F238E27FC236}">
                <a16:creationId xmlns:a16="http://schemas.microsoft.com/office/drawing/2014/main" id="{529080A4-D927-4426-83D0-062532E07CB6}"/>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625F4FEA-B693-4FAB-9720-81A1942A646C}"/>
              </a:ext>
            </a:extLst>
          </p:cNvPr>
          <p:cNvPicPr>
            <a:picLocks noChangeAspect="1"/>
          </p:cNvPicPr>
          <p:nvPr/>
        </p:nvPicPr>
        <p:blipFill>
          <a:blip r:embed="rId2"/>
          <a:stretch>
            <a:fillRect/>
          </a:stretch>
        </p:blipFill>
        <p:spPr>
          <a:xfrm>
            <a:off x="10046539" y="461154"/>
            <a:ext cx="1790341" cy="1790341"/>
          </a:xfrm>
          <a:prstGeom prst="rect">
            <a:avLst/>
          </a:prstGeom>
        </p:spPr>
      </p:pic>
    </p:spTree>
    <p:extLst>
      <p:ext uri="{BB962C8B-B14F-4D97-AF65-F5344CB8AC3E}">
        <p14:creationId xmlns:p14="http://schemas.microsoft.com/office/powerpoint/2010/main" val="3946978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F3D351F4-4E72-441D-8B41-E905E5804984}"/>
              </a:ext>
            </a:extLst>
          </p:cNvPr>
          <p:cNvPicPr>
            <a:picLocks noChangeAspect="1"/>
          </p:cNvPicPr>
          <p:nvPr/>
        </p:nvPicPr>
        <p:blipFill>
          <a:blip r:embed="rId2"/>
          <a:stretch>
            <a:fillRect/>
          </a:stretch>
        </p:blipFill>
        <p:spPr>
          <a:xfrm>
            <a:off x="10244019" y="250825"/>
            <a:ext cx="1389181" cy="1692275"/>
          </a:xfrm>
          <a:prstGeom prst="rect">
            <a:avLst/>
          </a:prstGeom>
        </p:spPr>
      </p:pic>
      <p:sp>
        <p:nvSpPr>
          <p:cNvPr id="2" name="Titre 1">
            <a:extLst>
              <a:ext uri="{FF2B5EF4-FFF2-40B4-BE49-F238E27FC236}">
                <a16:creationId xmlns:a16="http://schemas.microsoft.com/office/drawing/2014/main" id="{91BEED0F-996C-4230-97CC-467006FF5E4D}"/>
              </a:ext>
            </a:extLst>
          </p:cNvPr>
          <p:cNvSpPr>
            <a:spLocks noGrp="1"/>
          </p:cNvSpPr>
          <p:nvPr>
            <p:ph type="title"/>
          </p:nvPr>
        </p:nvSpPr>
        <p:spPr>
          <a:xfrm>
            <a:off x="838200" y="365125"/>
            <a:ext cx="7493000" cy="1325563"/>
          </a:xfrm>
        </p:spPr>
        <p:txBody>
          <a:bodyPr/>
          <a:lstStyle/>
          <a:p>
            <a:r>
              <a:rPr lang="fr-FR" dirty="0"/>
              <a:t>L’auteur</a:t>
            </a:r>
          </a:p>
        </p:txBody>
      </p:sp>
      <p:sp>
        <p:nvSpPr>
          <p:cNvPr id="3" name="Espace réservé du contenu 2">
            <a:extLst>
              <a:ext uri="{FF2B5EF4-FFF2-40B4-BE49-F238E27FC236}">
                <a16:creationId xmlns:a16="http://schemas.microsoft.com/office/drawing/2014/main" id="{C0AB3001-1905-47A6-963E-1046D04266C5}"/>
              </a:ext>
            </a:extLst>
          </p:cNvPr>
          <p:cNvSpPr>
            <a:spLocks noGrp="1"/>
          </p:cNvSpPr>
          <p:nvPr>
            <p:ph idx="1"/>
          </p:nvPr>
        </p:nvSpPr>
        <p:spPr>
          <a:xfrm>
            <a:off x="558800" y="1485900"/>
            <a:ext cx="11061699" cy="4691063"/>
          </a:xfrm>
        </p:spPr>
        <p:txBody>
          <a:bodyPr>
            <a:normAutofit fontScale="92500" lnSpcReduction="20000"/>
          </a:bodyPr>
          <a:lstStyle/>
          <a:p>
            <a:pPr>
              <a:lnSpc>
                <a:spcPct val="170000"/>
              </a:lnSpc>
            </a:pPr>
            <a:r>
              <a:rPr lang="fr-FR" dirty="0">
                <a:latin typeface="Arial" panose="020B0604020202020204" pitchFamily="34" charset="0"/>
                <a:cs typeface="Arial" panose="020B0604020202020204" pitchFamily="34" charset="0"/>
              </a:rPr>
              <a:t>Ce livre a été écrit par Marc Twain, en 1876.</a:t>
            </a:r>
          </a:p>
          <a:p>
            <a:pPr>
              <a:lnSpc>
                <a:spcPct val="170000"/>
              </a:lnSpc>
            </a:pPr>
            <a:r>
              <a:rPr lang="fr-FR" dirty="0">
                <a:latin typeface="Arial" panose="020B0604020202020204" pitchFamily="34" charset="0"/>
                <a:cs typeface="Arial" panose="020B0604020202020204" pitchFamily="34" charset="0"/>
              </a:rPr>
              <a:t>Né en 1835, Mark Twain grandit à Hannibal, petit village situé sur la rive droite du Mississippi. A 18 ans, il s'engage comme pilote sur le fleuve.</a:t>
            </a:r>
          </a:p>
          <a:p>
            <a:pPr>
              <a:lnSpc>
                <a:spcPct val="170000"/>
              </a:lnSpc>
            </a:pPr>
            <a:r>
              <a:rPr lang="fr-FR" dirty="0">
                <a:latin typeface="Arial" panose="020B0604020202020204" pitchFamily="34" charset="0"/>
                <a:cs typeface="Arial" panose="020B0604020202020204" pitchFamily="34" charset="0"/>
              </a:rPr>
              <a:t>Quand éclate la guerre de Sécession, il refuse de se battre pour le maintien de l'esclavage et s'enfuit dans les montagnes de l'Ouest où il se fait chercheur d'or, mais sans succès.</a:t>
            </a:r>
          </a:p>
          <a:p>
            <a:pPr>
              <a:lnSpc>
                <a:spcPct val="170000"/>
              </a:lnSpc>
            </a:pPr>
            <a:r>
              <a:rPr lang="fr-FR" dirty="0">
                <a:latin typeface="Arial" panose="020B0604020202020204" pitchFamily="34" charset="0"/>
                <a:cs typeface="Arial" panose="020B0604020202020204" pitchFamily="34" charset="0"/>
              </a:rPr>
              <a:t>Il devient alors journaliste. Mark Twain est mort en 1910.</a:t>
            </a:r>
          </a:p>
        </p:txBody>
      </p:sp>
      <p:sp>
        <p:nvSpPr>
          <p:cNvPr id="4" name="Espace réservé du pied de page 3">
            <a:extLst>
              <a:ext uri="{FF2B5EF4-FFF2-40B4-BE49-F238E27FC236}">
                <a16:creationId xmlns:a16="http://schemas.microsoft.com/office/drawing/2014/main" id="{5E39557F-810B-4FDA-956F-9AA9A312C09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593122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AAE841-8A91-480B-A361-3C94338A852C}"/>
              </a:ext>
            </a:extLst>
          </p:cNvPr>
          <p:cNvSpPr>
            <a:spLocks noGrp="1"/>
          </p:cNvSpPr>
          <p:nvPr>
            <p:ph type="title"/>
          </p:nvPr>
        </p:nvSpPr>
        <p:spPr/>
        <p:txBody>
          <a:bodyPr/>
          <a:lstStyle/>
          <a:p>
            <a:r>
              <a:rPr lang="fr-FR" dirty="0"/>
              <a:t>Voici la biographie, vous la collez.</a:t>
            </a:r>
          </a:p>
        </p:txBody>
      </p:sp>
      <p:sp>
        <p:nvSpPr>
          <p:cNvPr id="4" name="Espace réservé du contenu 2">
            <a:extLst>
              <a:ext uri="{FF2B5EF4-FFF2-40B4-BE49-F238E27FC236}">
                <a16:creationId xmlns:a16="http://schemas.microsoft.com/office/drawing/2014/main" id="{E0709161-E727-4429-8F3B-DDF10E2D273A}"/>
              </a:ext>
            </a:extLst>
          </p:cNvPr>
          <p:cNvSpPr txBox="1">
            <a:spLocks/>
          </p:cNvSpPr>
          <p:nvPr/>
        </p:nvSpPr>
        <p:spPr>
          <a:xfrm>
            <a:off x="838199" y="1929236"/>
            <a:ext cx="10778067" cy="8897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3200" dirty="0"/>
          </a:p>
        </p:txBody>
      </p:sp>
      <p:pic>
        <p:nvPicPr>
          <p:cNvPr id="5" name="Image 4">
            <a:extLst>
              <a:ext uri="{FF2B5EF4-FFF2-40B4-BE49-F238E27FC236}">
                <a16:creationId xmlns:a16="http://schemas.microsoft.com/office/drawing/2014/main" id="{79E99E48-834A-4635-890D-052471583FF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18251" y="78898"/>
            <a:ext cx="1898015" cy="1898015"/>
          </a:xfrm>
          <a:prstGeom prst="rect">
            <a:avLst/>
          </a:prstGeom>
        </p:spPr>
      </p:pic>
      <p:sp>
        <p:nvSpPr>
          <p:cNvPr id="6" name="Espace réservé du pied de page 5">
            <a:extLst>
              <a:ext uri="{FF2B5EF4-FFF2-40B4-BE49-F238E27FC236}">
                <a16:creationId xmlns:a16="http://schemas.microsoft.com/office/drawing/2014/main" id="{B5146C0A-F7E3-48AB-9ECC-7CDBBE00766C}"/>
              </a:ext>
            </a:extLst>
          </p:cNvPr>
          <p:cNvSpPr>
            <a:spLocks noGrp="1"/>
          </p:cNvSpPr>
          <p:nvPr>
            <p:ph type="ftr" sz="quarter" idx="11"/>
          </p:nvPr>
        </p:nvSpPr>
        <p:spPr/>
        <p:txBody>
          <a:bodyPr/>
          <a:lstStyle/>
          <a:p>
            <a:r>
              <a:rPr lang="fr-FR" dirty="0"/>
              <a:t>www.dys-positif.fr</a:t>
            </a:r>
          </a:p>
        </p:txBody>
      </p:sp>
      <p:pic>
        <p:nvPicPr>
          <p:cNvPr id="7" name="Image 6">
            <a:extLst>
              <a:ext uri="{FF2B5EF4-FFF2-40B4-BE49-F238E27FC236}">
                <a16:creationId xmlns:a16="http://schemas.microsoft.com/office/drawing/2014/main" id="{41030E41-A21C-4910-9293-7E61FD89D7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576" y="1839807"/>
            <a:ext cx="1098676" cy="1094246"/>
          </a:xfrm>
          <a:prstGeom prst="rect">
            <a:avLst/>
          </a:prstGeom>
        </p:spPr>
      </p:pic>
      <p:pic>
        <p:nvPicPr>
          <p:cNvPr id="8" name="Image 7">
            <a:extLst>
              <a:ext uri="{FF2B5EF4-FFF2-40B4-BE49-F238E27FC236}">
                <a16:creationId xmlns:a16="http://schemas.microsoft.com/office/drawing/2014/main" id="{716D2D1F-5BF1-42A7-97EC-7667AB6F8B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69914" y="3172601"/>
            <a:ext cx="849424" cy="946502"/>
          </a:xfrm>
          <a:prstGeom prst="rect">
            <a:avLst/>
          </a:prstGeom>
        </p:spPr>
      </p:pic>
      <p:sp>
        <p:nvSpPr>
          <p:cNvPr id="3" name="ZoneTexte 2">
            <a:extLst>
              <a:ext uri="{FF2B5EF4-FFF2-40B4-BE49-F238E27FC236}">
                <a16:creationId xmlns:a16="http://schemas.microsoft.com/office/drawing/2014/main" id="{309E1B31-57FB-4D70-9DEB-51DD5D0EC8E7}"/>
              </a:ext>
            </a:extLst>
          </p:cNvPr>
          <p:cNvSpPr txBox="1"/>
          <p:nvPr/>
        </p:nvSpPr>
        <p:spPr>
          <a:xfrm>
            <a:off x="838199" y="2032987"/>
            <a:ext cx="4804520" cy="707886"/>
          </a:xfrm>
          <a:prstGeom prst="rect">
            <a:avLst/>
          </a:prstGeom>
          <a:noFill/>
        </p:spPr>
        <p:txBody>
          <a:bodyPr wrap="none" rtlCol="0">
            <a:spAutoFit/>
          </a:bodyPr>
          <a:lstStyle/>
          <a:p>
            <a:r>
              <a:rPr lang="fr-FR" sz="4000" dirty="0">
                <a:latin typeface="Arial" panose="020B0604020202020204" pitchFamily="34" charset="0"/>
                <a:cs typeface="Arial" panose="020B0604020202020204" pitchFamily="34" charset="0"/>
              </a:rPr>
              <a:t>Relisons ensemble. </a:t>
            </a:r>
          </a:p>
        </p:txBody>
      </p:sp>
      <p:sp>
        <p:nvSpPr>
          <p:cNvPr id="11" name="ZoneTexte 10">
            <a:extLst>
              <a:ext uri="{FF2B5EF4-FFF2-40B4-BE49-F238E27FC236}">
                <a16:creationId xmlns:a16="http://schemas.microsoft.com/office/drawing/2014/main" id="{4A9DD9CB-78D3-4874-A692-BF56E4D922F6}"/>
              </a:ext>
            </a:extLst>
          </p:cNvPr>
          <p:cNvSpPr txBox="1"/>
          <p:nvPr/>
        </p:nvSpPr>
        <p:spPr>
          <a:xfrm>
            <a:off x="838199" y="3172601"/>
            <a:ext cx="5974713" cy="707886"/>
          </a:xfrm>
          <a:prstGeom prst="rect">
            <a:avLst/>
          </a:prstGeom>
          <a:noFill/>
        </p:spPr>
        <p:txBody>
          <a:bodyPr wrap="none" rtlCol="0">
            <a:spAutoFit/>
          </a:bodyPr>
          <a:lstStyle/>
          <a:p>
            <a:r>
              <a:rPr lang="fr-FR" sz="4000" dirty="0">
                <a:latin typeface="Arial" panose="020B0604020202020204" pitchFamily="34" charset="0"/>
                <a:cs typeface="Arial" panose="020B0604020202020204" pitchFamily="34" charset="0"/>
              </a:rPr>
              <a:t>Répondez aux questions.</a:t>
            </a:r>
          </a:p>
        </p:txBody>
      </p:sp>
    </p:spTree>
    <p:extLst>
      <p:ext uri="{BB962C8B-B14F-4D97-AF65-F5344CB8AC3E}">
        <p14:creationId xmlns:p14="http://schemas.microsoft.com/office/powerpoint/2010/main" val="3007858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nodePh="1">
                                  <p:stCondLst>
                                    <p:cond delay="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5566C42-BE47-4265-8930-03C7409EEED2}"/>
              </a:ext>
            </a:extLst>
          </p:cNvPr>
          <p:cNvSpPr>
            <a:spLocks noGrp="1"/>
          </p:cNvSpPr>
          <p:nvPr>
            <p:ph type="title"/>
          </p:nvPr>
        </p:nvSpPr>
        <p:spPr/>
        <p:txBody>
          <a:bodyPr>
            <a:normAutofit fontScale="90000"/>
          </a:bodyPr>
          <a:lstStyle/>
          <a:p>
            <a:pPr>
              <a:lnSpc>
                <a:spcPct val="150000"/>
              </a:lnSpc>
            </a:pPr>
            <a:r>
              <a:rPr lang="fr-FR" dirty="0">
                <a:latin typeface="Arial" panose="020B0604020202020204" pitchFamily="34" charset="0"/>
                <a:cs typeface="Arial" panose="020B0604020202020204" pitchFamily="34" charset="0"/>
              </a:rPr>
              <a:t>Connaissez-vous l’histoire de Tom Sawyer ?</a:t>
            </a:r>
          </a:p>
        </p:txBody>
      </p:sp>
      <p:sp>
        <p:nvSpPr>
          <p:cNvPr id="3" name="Espace réservé du contenu 2">
            <a:extLst>
              <a:ext uri="{FF2B5EF4-FFF2-40B4-BE49-F238E27FC236}">
                <a16:creationId xmlns:a16="http://schemas.microsoft.com/office/drawing/2014/main" id="{E3B2D893-F755-4F7C-AAC5-8740384DA376}"/>
              </a:ext>
            </a:extLst>
          </p:cNvPr>
          <p:cNvSpPr>
            <a:spLocks noGrp="1"/>
          </p:cNvSpPr>
          <p:nvPr>
            <p:ph idx="1"/>
          </p:nvPr>
        </p:nvSpPr>
        <p:spPr/>
        <p:txBody>
          <a:bodyPr/>
          <a:lstStyle/>
          <a:p>
            <a:pPr>
              <a:lnSpc>
                <a:spcPct val="150000"/>
              </a:lnSpc>
            </a:pPr>
            <a:r>
              <a:rPr lang="fr-FR" dirty="0">
                <a:latin typeface="Arial" panose="020B0604020202020204" pitchFamily="34" charset="0"/>
                <a:cs typeface="Arial" panose="020B0604020202020204" pitchFamily="34" charset="0"/>
              </a:rPr>
              <a:t>À votre avis, que ce livre peut-il bien raconter ?</a:t>
            </a:r>
          </a:p>
          <a:p>
            <a:pPr>
              <a:lnSpc>
                <a:spcPct val="150000"/>
              </a:lnSpc>
            </a:pPr>
            <a:r>
              <a:rPr lang="fr-FR" dirty="0">
                <a:latin typeface="Arial" panose="020B0604020202020204" pitchFamily="34" charset="0"/>
                <a:cs typeface="Arial" panose="020B0604020202020204" pitchFamily="34" charset="0"/>
              </a:rPr>
              <a:t>Parlez lentement, je note tout ce que vous dites.</a:t>
            </a:r>
          </a:p>
        </p:txBody>
      </p:sp>
      <p:sp>
        <p:nvSpPr>
          <p:cNvPr id="4" name="Espace réservé du pied de page 3">
            <a:extLst>
              <a:ext uri="{FF2B5EF4-FFF2-40B4-BE49-F238E27FC236}">
                <a16:creationId xmlns:a16="http://schemas.microsoft.com/office/drawing/2014/main" id="{529080A4-D927-4426-83D0-062532E07C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641340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8" name="Espace réservé du pied de page 7">
            <a:extLst>
              <a:ext uri="{FF2B5EF4-FFF2-40B4-BE49-F238E27FC236}">
                <a16:creationId xmlns:a16="http://schemas.microsoft.com/office/drawing/2014/main" id="{DF05E6D9-ABE4-4A5E-A8A1-EC01869A3AF2}"/>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lirons l’avant propos du livre.</a:t>
            </a:r>
          </a:p>
          <a:p>
            <a:pPr>
              <a:lnSpc>
                <a:spcPct val="150000"/>
              </a:lnSpc>
            </a:pPr>
            <a:r>
              <a:rPr lang="fr-FR" dirty="0">
                <a:latin typeface="Arial" panose="020B0604020202020204" pitchFamily="34" charset="0"/>
                <a:cs typeface="Arial" panose="020B0604020202020204" pitchFamily="34" charset="0"/>
              </a:rPr>
              <a:t>Et nous continuerons des exercices sur les synonymes. </a:t>
            </a:r>
          </a:p>
        </p:txBody>
      </p:sp>
      <p:sp>
        <p:nvSpPr>
          <p:cNvPr id="4" name="Espace réservé du pied de page 3">
            <a:extLst>
              <a:ext uri="{FF2B5EF4-FFF2-40B4-BE49-F238E27FC236}">
                <a16:creationId xmlns:a16="http://schemas.microsoft.com/office/drawing/2014/main" id="{E33EB82D-8301-4D1D-A4BC-C94D5834F528}"/>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a:bodyPr>
          <a:lstStyle/>
          <a:p>
            <a:pPr>
              <a:lnSpc>
                <a:spcPct val="150000"/>
              </a:lnSpc>
            </a:pPr>
            <a:r>
              <a:rPr lang="fr-FR" sz="3600" dirty="0"/>
              <a:t>Relire la leçon sur les synonymes.</a:t>
            </a:r>
          </a:p>
          <a:p>
            <a:pPr>
              <a:lnSpc>
                <a:spcPct val="150000"/>
              </a:lnSpc>
            </a:pPr>
            <a:endParaRPr lang="fr-FR" dirty="0"/>
          </a:p>
        </p:txBody>
      </p:sp>
      <p:sp>
        <p:nvSpPr>
          <p:cNvPr id="4" name="Espace réservé du pied de page 3">
            <a:extLst>
              <a:ext uri="{FF2B5EF4-FFF2-40B4-BE49-F238E27FC236}">
                <a16:creationId xmlns:a16="http://schemas.microsoft.com/office/drawing/2014/main" id="{9E9E74B0-A8A0-4461-802E-B0BDA1CC94FD}"/>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90742" y="978274"/>
            <a:ext cx="2701566" cy="713038"/>
          </a:xfrm>
        </p:spPr>
        <p:txBody>
          <a:bodyPr>
            <a:normAutofit fontScale="85000" lnSpcReduction="10000"/>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exploration</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aventure</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400" dirty="0">
                <a:latin typeface="Agency FB" panose="020B0503020202020204" pitchFamily="34" charset="0"/>
                <a:cs typeface="Arial" panose="020B0604020202020204" pitchFamily="34" charset="0"/>
              </a:rPr>
              <a:t>la méchanceté</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hnschrift" panose="020B0502040204020203" pitchFamily="34" charset="0"/>
                <a:cs typeface="Arial" panose="020B0604020202020204" pitchFamily="34" charset="0"/>
              </a:rPr>
              <a:t>ligoter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048528" y="2493831"/>
            <a:ext cx="2002109" cy="70263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 trésor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école</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10786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uhaus 93" panose="04030905020B02020C02" pitchFamily="82" charset="0"/>
                <a:cs typeface="Arial" panose="020B0604020202020204" pitchFamily="34" charset="0"/>
              </a:rPr>
              <a:t>gagner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53762" y="298415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400" dirty="0">
                <a:solidFill>
                  <a:schemeClr val="accent5">
                    <a:lumMod val="75000"/>
                  </a:schemeClr>
                </a:solidFill>
                <a:latin typeface="Arial" panose="020B0604020202020204" pitchFamily="34" charset="0"/>
                <a:cs typeface="Arial" panose="020B0604020202020204" pitchFamily="34" charset="0"/>
              </a:rPr>
              <a:t>sage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008050" y="3103533"/>
            <a:ext cx="2828010" cy="109354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magnifique</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228501" y="3246523"/>
            <a:ext cx="2773597"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800" dirty="0">
                <a:latin typeface="Blackadder ITC" panose="04020505051007020D02" pitchFamily="82" charset="0"/>
                <a:cs typeface="Arial" panose="020B0604020202020204" pitchFamily="34" charset="0"/>
              </a:rPr>
              <a:t>un bateau</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1228721" y="4091385"/>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une tempête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36213" y="5201768"/>
            <a:ext cx="2646154" cy="84108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une épreuve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228501" y="4350737"/>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espiègle</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dirty="0">
                <a:solidFill>
                  <a:srgbClr val="CC0000"/>
                </a:solidFill>
                <a:latin typeface="AvenirNext LT Pro Regular" panose="020B0504020202020204" pitchFamily="34" charset="0"/>
                <a:cs typeface="Arial" panose="020B0604020202020204" pitchFamily="34" charset="0"/>
              </a:rPr>
              <a:t>un légume</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le conseil</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découverte</a:t>
            </a:r>
          </a:p>
        </p:txBody>
      </p:sp>
      <p:sp>
        <p:nvSpPr>
          <p:cNvPr id="3" name="Espace réservé du pied de page 2">
            <a:extLst>
              <a:ext uri="{FF2B5EF4-FFF2-40B4-BE49-F238E27FC236}">
                <a16:creationId xmlns:a16="http://schemas.microsoft.com/office/drawing/2014/main" id="{A4E9CDF7-19C4-462B-AA0F-FE8C2BAE70A5}"/>
              </a:ext>
            </a:extLst>
          </p:cNvPr>
          <p:cNvSpPr>
            <a:spLocks noGrp="1"/>
          </p:cNvSpPr>
          <p:nvPr>
            <p:ph type="ftr" sz="quarter" idx="11"/>
          </p:nvPr>
        </p:nvSpPr>
        <p:spPr/>
        <p:txBody>
          <a:bodyPr/>
          <a:lstStyle/>
          <a:p>
            <a:r>
              <a:rPr lang="fr-FR"/>
              <a:t>www.dys-positif.fr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443455" y="2189554"/>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6">
                    <a:lumMod val="75000"/>
                  </a:schemeClr>
                </a:solidFill>
                <a:latin typeface="Arial" panose="020B0604020202020204" pitchFamily="34" charset="0"/>
                <a:cs typeface="Arial" panose="020B0604020202020204" pitchFamily="34" charset="0"/>
              </a:rPr>
              <a:t>balade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2088980" y="5743713"/>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plaisir</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566332" y="2493831"/>
            <a:ext cx="306705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fleuve</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9108190" y="4554523"/>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b="1" dirty="0">
                <a:solidFill>
                  <a:srgbClr val="CC0000"/>
                </a:solidFill>
                <a:latin typeface="CrayonL" panose="00000500000000000000" pitchFamily="2" charset="0"/>
                <a:cs typeface="Arial" panose="020B0604020202020204" pitchFamily="34" charset="0"/>
              </a:rPr>
              <a:t>les flots</a:t>
            </a:r>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107878" y="1314903"/>
            <a:ext cx="1908509" cy="713038"/>
          </a:xfrm>
        </p:spPr>
        <p:txBody>
          <a:bodyPr>
            <a:normAutofit fontScale="85000" lnSpcReduction="10000"/>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blaguer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draguer</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565402" y="1566107"/>
            <a:ext cx="2107866" cy="911498"/>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400" dirty="0">
                <a:latin typeface="Agency FB" panose="020B0503020202020204" pitchFamily="34" charset="0"/>
                <a:cs typeface="Arial" panose="020B0604020202020204" pitchFamily="34" charset="0"/>
              </a:rPr>
              <a:t>une seconde</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hnschrift" panose="020B0502040204020203" pitchFamily="34" charset="0"/>
                <a:cs typeface="Arial" panose="020B0604020202020204" pitchFamily="34" charset="0"/>
              </a:rPr>
              <a:t>ligoter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698268"/>
            <a:ext cx="2259784" cy="81693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 trésor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grand</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005457" y="1743637"/>
            <a:ext cx="210786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uhaus 93" panose="04030905020B02020C02" pitchFamily="82" charset="0"/>
                <a:cs typeface="Arial" panose="020B0604020202020204" pitchFamily="34" charset="0"/>
              </a:rPr>
              <a:t>guérir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53762" y="298415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400" dirty="0">
                <a:solidFill>
                  <a:schemeClr val="accent5">
                    <a:lumMod val="75000"/>
                  </a:schemeClr>
                </a:solidFill>
                <a:latin typeface="Arial" panose="020B0604020202020204" pitchFamily="34" charset="0"/>
                <a:cs typeface="Arial" panose="020B0604020202020204" pitchFamily="34" charset="0"/>
              </a:rPr>
              <a:t>un esclave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825279" y="3951985"/>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des gants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048529" y="3409427"/>
            <a:ext cx="2773597" cy="93665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800" dirty="0">
                <a:latin typeface="Blackadder ITC" panose="04020505051007020D02" pitchFamily="82" charset="0"/>
                <a:cs typeface="Arial" panose="020B0604020202020204" pitchFamily="34" charset="0"/>
              </a:rPr>
              <a:t>une grenade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1424310" y="3990927"/>
            <a:ext cx="1557265" cy="838376"/>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guère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4813521" y="4939895"/>
            <a:ext cx="1499775"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gris</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218798" y="4320131"/>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un fleuve</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3" y="5757830"/>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dirty="0">
                <a:solidFill>
                  <a:srgbClr val="CC0000"/>
                </a:solidFill>
                <a:latin typeface="AvenirNext LT Pro Regular" panose="020B0504020202020204" pitchFamily="34" charset="0"/>
                <a:cs typeface="Arial" panose="020B0604020202020204" pitchFamily="34" charset="0"/>
              </a:rPr>
              <a:t>un légume</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92487" y="3407251"/>
            <a:ext cx="1769961"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gros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une guirlande</a:t>
            </a:r>
          </a:p>
        </p:txBody>
      </p:sp>
      <p:sp>
        <p:nvSpPr>
          <p:cNvPr id="3" name="Espace réservé du pied de page 2">
            <a:extLst>
              <a:ext uri="{FF2B5EF4-FFF2-40B4-BE49-F238E27FC236}">
                <a16:creationId xmlns:a16="http://schemas.microsoft.com/office/drawing/2014/main" id="{A4E9CDF7-19C4-462B-AA0F-FE8C2BAE70A5}"/>
              </a:ext>
            </a:extLst>
          </p:cNvPr>
          <p:cNvSpPr>
            <a:spLocks noGrp="1"/>
          </p:cNvSpPr>
          <p:nvPr>
            <p:ph type="ftr" sz="quarter" idx="11"/>
          </p:nvPr>
        </p:nvSpPr>
        <p:spPr/>
        <p:txBody>
          <a:bodyPr/>
          <a:lstStyle/>
          <a:p>
            <a:r>
              <a:rPr lang="fr-FR"/>
              <a:t>www.dys-positif.fr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580912" y="2219585"/>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6">
                    <a:lumMod val="75000"/>
                  </a:schemeClr>
                </a:solidFill>
                <a:latin typeface="Arial" panose="020B0604020202020204" pitchFamily="34" charset="0"/>
                <a:cs typeface="Arial" panose="020B0604020202020204" pitchFamily="34" charset="0"/>
              </a:rPr>
              <a:t>la guerre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265571" y="6016915"/>
            <a:ext cx="3432008" cy="841085"/>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nous draguons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66908" y="2344471"/>
            <a:ext cx="306705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le vote</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9108190" y="4448006"/>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b="1" dirty="0">
                <a:solidFill>
                  <a:srgbClr val="CC0000"/>
                </a:solidFill>
                <a:latin typeface="CrayonL" panose="00000500000000000000" pitchFamily="2" charset="0"/>
                <a:cs typeface="Arial" panose="020B0604020202020204" pitchFamily="34" charset="0"/>
              </a:rPr>
              <a:t>aggraver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2673350" y="335840"/>
            <a:ext cx="8318500" cy="928009"/>
          </a:xfrm>
        </p:spPr>
        <p:txBody>
          <a:bodyPr>
            <a:normAutofit/>
          </a:bodyPr>
          <a:lstStyle/>
          <a:p>
            <a:pPr>
              <a:lnSpc>
                <a:spcPct val="160000"/>
              </a:lnSpc>
            </a:pPr>
            <a:r>
              <a:rPr lang="fr-FR" sz="3200" dirty="0">
                <a:latin typeface="Arial" panose="020B0604020202020204" pitchFamily="34" charset="0"/>
                <a:cs typeface="Arial" panose="020B0604020202020204" pitchFamily="34" charset="0"/>
              </a:rPr>
              <a:t>De la dernière période, que vous revient-il ?</a:t>
            </a:r>
          </a:p>
        </p:txBody>
      </p:sp>
      <p:sp>
        <p:nvSpPr>
          <p:cNvPr id="3" name="Espace réservé du pied de page 2">
            <a:extLst>
              <a:ext uri="{FF2B5EF4-FFF2-40B4-BE49-F238E27FC236}">
                <a16:creationId xmlns:a16="http://schemas.microsoft.com/office/drawing/2014/main" id="{1B35EA7A-75B5-4302-882C-1118997BF916}"/>
              </a:ext>
            </a:extLst>
          </p:cNvPr>
          <p:cNvSpPr>
            <a:spLocks noGrp="1"/>
          </p:cNvSpPr>
          <p:nvPr>
            <p:ph type="ftr" sz="quarter" idx="11"/>
          </p:nvPr>
        </p:nvSpPr>
        <p:spPr/>
        <p:txBody>
          <a:bodyPr/>
          <a:lstStyle/>
          <a:p>
            <a:r>
              <a:rPr lang="fr-FR" dirty="0"/>
              <a:t>www.dys-positif.fr</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76250" y="1404628"/>
            <a:ext cx="11422153" cy="197095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Voici un exercice à faire très rapidement pour voir ce qui vous revient sur les pronoms personnels.</a:t>
            </a:r>
          </a:p>
        </p:txBody>
      </p:sp>
      <p:pic>
        <p:nvPicPr>
          <p:cNvPr id="5" name="Image 4">
            <a:extLst>
              <a:ext uri="{FF2B5EF4-FFF2-40B4-BE49-F238E27FC236}">
                <a16:creationId xmlns:a16="http://schemas.microsoft.com/office/drawing/2014/main" id="{0B220740-921A-451B-9F48-5F60AE25634D}"/>
              </a:ext>
            </a:extLst>
          </p:cNvPr>
          <p:cNvPicPr>
            <a:picLocks noChangeAspect="1"/>
          </p:cNvPicPr>
          <p:nvPr/>
        </p:nvPicPr>
        <p:blipFill>
          <a:blip r:embed="rId2"/>
          <a:stretch>
            <a:fillRect/>
          </a:stretch>
        </p:blipFill>
        <p:spPr>
          <a:xfrm>
            <a:off x="2267188" y="3168650"/>
            <a:ext cx="5302012" cy="2889505"/>
          </a:xfrm>
          <a:prstGeom prst="rect">
            <a:avLst/>
          </a:prstGeom>
        </p:spPr>
      </p:pic>
    </p:spTree>
    <p:extLst>
      <p:ext uri="{BB962C8B-B14F-4D97-AF65-F5344CB8AC3E}">
        <p14:creationId xmlns:p14="http://schemas.microsoft.com/office/powerpoint/2010/main" val="3622452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8DA962CB-E22D-47C0-A42E-1D9F1C569E11}"/>
              </a:ext>
            </a:extLst>
          </p:cNvPr>
          <p:cNvPicPr>
            <a:picLocks noGrp="1" noChangeAspect="1"/>
          </p:cNvPicPr>
          <p:nvPr>
            <p:ph idx="1"/>
          </p:nvPr>
        </p:nvPicPr>
        <p:blipFill>
          <a:blip r:embed="rId2"/>
          <a:stretch>
            <a:fillRect/>
          </a:stretch>
        </p:blipFill>
        <p:spPr>
          <a:xfrm>
            <a:off x="745681" y="1536700"/>
            <a:ext cx="8671369" cy="4724400"/>
          </a:xfrm>
          <a:prstGeom prst="rect">
            <a:avLst/>
          </a:prstGeom>
        </p:spPr>
      </p:pic>
      <p:sp>
        <p:nvSpPr>
          <p:cNvPr id="2" name="Titre 1">
            <a:extLst>
              <a:ext uri="{FF2B5EF4-FFF2-40B4-BE49-F238E27FC236}">
                <a16:creationId xmlns:a16="http://schemas.microsoft.com/office/drawing/2014/main" id="{6338453F-7168-4D2D-B894-4934ECAD2BB6}"/>
              </a:ext>
            </a:extLst>
          </p:cNvPr>
          <p:cNvSpPr>
            <a:spLocks noGrp="1"/>
          </p:cNvSpPr>
          <p:nvPr>
            <p:ph type="title"/>
          </p:nvPr>
        </p:nvSpPr>
        <p:spPr/>
        <p:txBody>
          <a:bodyPr/>
          <a:lstStyle/>
          <a:p>
            <a:r>
              <a:rPr lang="fr-FR" dirty="0"/>
              <a:t>Correction</a:t>
            </a:r>
          </a:p>
        </p:txBody>
      </p:sp>
      <p:sp>
        <p:nvSpPr>
          <p:cNvPr id="4" name="Espace réservé du pied de page 3">
            <a:extLst>
              <a:ext uri="{FF2B5EF4-FFF2-40B4-BE49-F238E27FC236}">
                <a16:creationId xmlns:a16="http://schemas.microsoft.com/office/drawing/2014/main" id="{6FD8B9AD-CA7E-4347-9BFA-13B0BCBF9998}"/>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16A5026F-D4F1-4335-9958-141E8405693D}"/>
              </a:ext>
            </a:extLst>
          </p:cNvPr>
          <p:cNvSpPr txBox="1"/>
          <p:nvPr/>
        </p:nvSpPr>
        <p:spPr>
          <a:xfrm>
            <a:off x="2774950" y="2425700"/>
            <a:ext cx="476250" cy="461665"/>
          </a:xfrm>
          <a:prstGeom prst="rect">
            <a:avLst/>
          </a:prstGeom>
          <a:noFill/>
        </p:spPr>
        <p:txBody>
          <a:bodyPr wrap="square" rtlCol="0">
            <a:spAutoFit/>
          </a:bodyPr>
          <a:lstStyle/>
          <a:p>
            <a:r>
              <a:rPr lang="fr-FR" sz="2400" dirty="0">
                <a:solidFill>
                  <a:srgbClr val="0070C0"/>
                </a:solidFill>
                <a:latin typeface="Arial" panose="020B0604020202020204" pitchFamily="34" charset="0"/>
                <a:cs typeface="Arial" panose="020B0604020202020204" pitchFamily="34" charset="0"/>
              </a:rPr>
              <a:t>je</a:t>
            </a:r>
          </a:p>
        </p:txBody>
      </p:sp>
      <p:sp>
        <p:nvSpPr>
          <p:cNvPr id="7" name="ZoneTexte 6">
            <a:extLst>
              <a:ext uri="{FF2B5EF4-FFF2-40B4-BE49-F238E27FC236}">
                <a16:creationId xmlns:a16="http://schemas.microsoft.com/office/drawing/2014/main" id="{B30CA719-D59F-4DF0-8F2A-1C62AEBCF012}"/>
              </a:ext>
            </a:extLst>
          </p:cNvPr>
          <p:cNvSpPr txBox="1"/>
          <p:nvPr/>
        </p:nvSpPr>
        <p:spPr>
          <a:xfrm>
            <a:off x="3225800" y="2413000"/>
            <a:ext cx="476250" cy="461665"/>
          </a:xfrm>
          <a:prstGeom prst="rect">
            <a:avLst/>
          </a:prstGeom>
          <a:noFill/>
        </p:spPr>
        <p:txBody>
          <a:bodyPr wrap="square" rtlCol="0">
            <a:spAutoFit/>
          </a:bodyPr>
          <a:lstStyle/>
          <a:p>
            <a:r>
              <a:rPr lang="fr-FR" sz="2400" dirty="0">
                <a:solidFill>
                  <a:srgbClr val="0070C0"/>
                </a:solidFill>
                <a:latin typeface="Arial" panose="020B0604020202020204" pitchFamily="34" charset="0"/>
                <a:cs typeface="Arial" panose="020B0604020202020204" pitchFamily="34" charset="0"/>
              </a:rPr>
              <a:t>ils</a:t>
            </a:r>
          </a:p>
        </p:txBody>
      </p:sp>
      <p:sp>
        <p:nvSpPr>
          <p:cNvPr id="8" name="ZoneTexte 7">
            <a:extLst>
              <a:ext uri="{FF2B5EF4-FFF2-40B4-BE49-F238E27FC236}">
                <a16:creationId xmlns:a16="http://schemas.microsoft.com/office/drawing/2014/main" id="{BC0F04AE-19B2-42D1-9683-8C5141B60761}"/>
              </a:ext>
            </a:extLst>
          </p:cNvPr>
          <p:cNvSpPr txBox="1"/>
          <p:nvPr/>
        </p:nvSpPr>
        <p:spPr>
          <a:xfrm>
            <a:off x="3676650" y="2400300"/>
            <a:ext cx="587374" cy="461665"/>
          </a:xfrm>
          <a:prstGeom prst="rect">
            <a:avLst/>
          </a:prstGeom>
          <a:noFill/>
        </p:spPr>
        <p:txBody>
          <a:bodyPr wrap="square" rtlCol="0">
            <a:spAutoFit/>
          </a:bodyPr>
          <a:lstStyle/>
          <a:p>
            <a:r>
              <a:rPr lang="fr-FR" sz="2400" dirty="0">
                <a:solidFill>
                  <a:srgbClr val="0070C0"/>
                </a:solidFill>
                <a:latin typeface="Arial" panose="020B0604020202020204" pitchFamily="34" charset="0"/>
                <a:cs typeface="Arial" panose="020B0604020202020204" pitchFamily="34" charset="0"/>
              </a:rPr>
              <a:t>on</a:t>
            </a:r>
          </a:p>
        </p:txBody>
      </p:sp>
      <p:sp>
        <p:nvSpPr>
          <p:cNvPr id="9" name="ZoneTexte 8">
            <a:extLst>
              <a:ext uri="{FF2B5EF4-FFF2-40B4-BE49-F238E27FC236}">
                <a16:creationId xmlns:a16="http://schemas.microsoft.com/office/drawing/2014/main" id="{FAD2164F-314B-496F-A2AA-22127D362AF9}"/>
              </a:ext>
            </a:extLst>
          </p:cNvPr>
          <p:cNvSpPr txBox="1"/>
          <p:nvPr/>
        </p:nvSpPr>
        <p:spPr>
          <a:xfrm>
            <a:off x="4127500" y="2400300"/>
            <a:ext cx="476250" cy="461665"/>
          </a:xfrm>
          <a:prstGeom prst="rect">
            <a:avLst/>
          </a:prstGeom>
          <a:noFill/>
        </p:spPr>
        <p:txBody>
          <a:bodyPr wrap="square" rtlCol="0">
            <a:spAutoFit/>
          </a:bodyPr>
          <a:lstStyle/>
          <a:p>
            <a:r>
              <a:rPr lang="fr-FR" sz="2400" dirty="0">
                <a:solidFill>
                  <a:srgbClr val="0070C0"/>
                </a:solidFill>
                <a:latin typeface="Arial" panose="020B0604020202020204" pitchFamily="34" charset="0"/>
                <a:cs typeface="Arial" panose="020B0604020202020204" pitchFamily="34" charset="0"/>
              </a:rPr>
              <a:t>tu</a:t>
            </a:r>
          </a:p>
        </p:txBody>
      </p:sp>
      <p:sp>
        <p:nvSpPr>
          <p:cNvPr id="10" name="ZoneTexte 9">
            <a:extLst>
              <a:ext uri="{FF2B5EF4-FFF2-40B4-BE49-F238E27FC236}">
                <a16:creationId xmlns:a16="http://schemas.microsoft.com/office/drawing/2014/main" id="{5488B17F-7620-49FC-81D1-205FC639BECE}"/>
              </a:ext>
            </a:extLst>
          </p:cNvPr>
          <p:cNvSpPr txBox="1"/>
          <p:nvPr/>
        </p:nvSpPr>
        <p:spPr>
          <a:xfrm>
            <a:off x="4448620" y="2425700"/>
            <a:ext cx="847280" cy="461665"/>
          </a:xfrm>
          <a:prstGeom prst="rect">
            <a:avLst/>
          </a:prstGeom>
          <a:noFill/>
        </p:spPr>
        <p:txBody>
          <a:bodyPr wrap="square" rtlCol="0">
            <a:spAutoFit/>
          </a:bodyPr>
          <a:lstStyle/>
          <a:p>
            <a:r>
              <a:rPr lang="fr-FR" sz="2400" dirty="0">
                <a:solidFill>
                  <a:srgbClr val="0070C0"/>
                </a:solidFill>
                <a:latin typeface="Arial" panose="020B0604020202020204" pitchFamily="34" charset="0"/>
                <a:cs typeface="Arial" panose="020B0604020202020204" pitchFamily="34" charset="0"/>
              </a:rPr>
              <a:t>vous</a:t>
            </a:r>
          </a:p>
        </p:txBody>
      </p:sp>
      <p:sp>
        <p:nvSpPr>
          <p:cNvPr id="11" name="ZoneTexte 10">
            <a:extLst>
              <a:ext uri="{FF2B5EF4-FFF2-40B4-BE49-F238E27FC236}">
                <a16:creationId xmlns:a16="http://schemas.microsoft.com/office/drawing/2014/main" id="{5DF01A9E-3AAD-4FB8-8C50-DA702C322159}"/>
              </a:ext>
            </a:extLst>
          </p:cNvPr>
          <p:cNvSpPr txBox="1"/>
          <p:nvPr/>
        </p:nvSpPr>
        <p:spPr>
          <a:xfrm>
            <a:off x="5162550" y="2425700"/>
            <a:ext cx="933450" cy="461665"/>
          </a:xfrm>
          <a:prstGeom prst="rect">
            <a:avLst/>
          </a:prstGeom>
          <a:noFill/>
        </p:spPr>
        <p:txBody>
          <a:bodyPr wrap="square" rtlCol="0">
            <a:spAutoFit/>
          </a:bodyPr>
          <a:lstStyle/>
          <a:p>
            <a:r>
              <a:rPr lang="fr-FR" sz="2400" dirty="0">
                <a:solidFill>
                  <a:srgbClr val="0070C0"/>
                </a:solidFill>
                <a:latin typeface="Arial" panose="020B0604020202020204" pitchFamily="34" charset="0"/>
                <a:cs typeface="Arial" panose="020B0604020202020204" pitchFamily="34" charset="0"/>
              </a:rPr>
              <a:t>nous</a:t>
            </a:r>
          </a:p>
        </p:txBody>
      </p:sp>
      <p:sp>
        <p:nvSpPr>
          <p:cNvPr id="12" name="ZoneTexte 11">
            <a:extLst>
              <a:ext uri="{FF2B5EF4-FFF2-40B4-BE49-F238E27FC236}">
                <a16:creationId xmlns:a16="http://schemas.microsoft.com/office/drawing/2014/main" id="{E1FD0EA1-BB7D-431E-8C84-62330FA61237}"/>
              </a:ext>
            </a:extLst>
          </p:cNvPr>
          <p:cNvSpPr txBox="1"/>
          <p:nvPr/>
        </p:nvSpPr>
        <p:spPr>
          <a:xfrm>
            <a:off x="5731319" y="2425700"/>
            <a:ext cx="726631" cy="461665"/>
          </a:xfrm>
          <a:prstGeom prst="rect">
            <a:avLst/>
          </a:prstGeom>
          <a:noFill/>
        </p:spPr>
        <p:txBody>
          <a:bodyPr wrap="square" rtlCol="0">
            <a:spAutoFit/>
          </a:bodyPr>
          <a:lstStyle/>
          <a:p>
            <a:r>
              <a:rPr lang="fr-FR" sz="2400" dirty="0">
                <a:solidFill>
                  <a:srgbClr val="0070C0"/>
                </a:solidFill>
                <a:latin typeface="Arial" panose="020B0604020202020204" pitchFamily="34" charset="0"/>
                <a:cs typeface="Arial" panose="020B0604020202020204" pitchFamily="34" charset="0"/>
              </a:rPr>
              <a:t>elle</a:t>
            </a:r>
          </a:p>
        </p:txBody>
      </p:sp>
      <p:sp>
        <p:nvSpPr>
          <p:cNvPr id="13" name="ZoneTexte 12">
            <a:extLst>
              <a:ext uri="{FF2B5EF4-FFF2-40B4-BE49-F238E27FC236}">
                <a16:creationId xmlns:a16="http://schemas.microsoft.com/office/drawing/2014/main" id="{8926F3F1-FFFE-4842-A2BB-FB2B90ADD1B4}"/>
              </a:ext>
            </a:extLst>
          </p:cNvPr>
          <p:cNvSpPr txBox="1"/>
          <p:nvPr/>
        </p:nvSpPr>
        <p:spPr>
          <a:xfrm>
            <a:off x="6385369" y="2422525"/>
            <a:ext cx="847279" cy="461665"/>
          </a:xfrm>
          <a:prstGeom prst="rect">
            <a:avLst/>
          </a:prstGeom>
          <a:noFill/>
        </p:spPr>
        <p:txBody>
          <a:bodyPr wrap="square" rtlCol="0">
            <a:spAutoFit/>
          </a:bodyPr>
          <a:lstStyle/>
          <a:p>
            <a:r>
              <a:rPr lang="fr-FR" sz="2400" dirty="0">
                <a:solidFill>
                  <a:srgbClr val="0070C0"/>
                </a:solidFill>
                <a:latin typeface="Arial" panose="020B0604020202020204" pitchFamily="34" charset="0"/>
                <a:cs typeface="Arial" panose="020B0604020202020204" pitchFamily="34" charset="0"/>
              </a:rPr>
              <a:t>elles</a:t>
            </a:r>
          </a:p>
        </p:txBody>
      </p:sp>
      <p:sp>
        <p:nvSpPr>
          <p:cNvPr id="14" name="ZoneTexte 13">
            <a:extLst>
              <a:ext uri="{FF2B5EF4-FFF2-40B4-BE49-F238E27FC236}">
                <a16:creationId xmlns:a16="http://schemas.microsoft.com/office/drawing/2014/main" id="{A28FA2D2-434E-468B-8021-56E13E92DEEB}"/>
              </a:ext>
            </a:extLst>
          </p:cNvPr>
          <p:cNvSpPr txBox="1"/>
          <p:nvPr/>
        </p:nvSpPr>
        <p:spPr>
          <a:xfrm>
            <a:off x="7099299" y="2435225"/>
            <a:ext cx="476250" cy="461665"/>
          </a:xfrm>
          <a:prstGeom prst="rect">
            <a:avLst/>
          </a:prstGeom>
          <a:noFill/>
        </p:spPr>
        <p:txBody>
          <a:bodyPr wrap="square" rtlCol="0">
            <a:spAutoFit/>
          </a:bodyPr>
          <a:lstStyle/>
          <a:p>
            <a:r>
              <a:rPr lang="fr-FR" sz="2400" dirty="0">
                <a:solidFill>
                  <a:srgbClr val="0070C0"/>
                </a:solidFill>
                <a:latin typeface="Arial" panose="020B0604020202020204" pitchFamily="34" charset="0"/>
                <a:cs typeface="Arial" panose="020B0604020202020204" pitchFamily="34" charset="0"/>
              </a:rPr>
              <a:t>il</a:t>
            </a:r>
          </a:p>
        </p:txBody>
      </p:sp>
    </p:spTree>
    <p:extLst>
      <p:ext uri="{BB962C8B-B14F-4D97-AF65-F5344CB8AC3E}">
        <p14:creationId xmlns:p14="http://schemas.microsoft.com/office/powerpoint/2010/main" val="2552933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0.04011 1.48148E-6 L 0.19974 0.17129 " pathEditMode="relative" rAng="0" ptsTypes="AA">
                                      <p:cBhvr>
                                        <p:cTn id="18" dur="2000" fill="hold"/>
                                        <p:tgtEl>
                                          <p:spTgt spid="6"/>
                                        </p:tgtEl>
                                        <p:attrNameLst>
                                          <p:attrName>ppt_x</p:attrName>
                                          <p:attrName>ppt_y</p:attrName>
                                        </p:attrNameLst>
                                      </p:cBhvr>
                                      <p:rCtr x="11992" y="8565"/>
                                    </p:animMotion>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1" nodeType="clickEffect">
                                  <p:stCondLst>
                                    <p:cond delay="0"/>
                                  </p:stCondLst>
                                  <p:childTnLst>
                                    <p:animMotion origin="layout" path="M -4.58333E-6 3.33333E-6 L 0.39454 0.32407 " pathEditMode="relative" rAng="0" ptsTypes="AA">
                                      <p:cBhvr>
                                        <p:cTn id="26" dur="2000" fill="hold"/>
                                        <p:tgtEl>
                                          <p:spTgt spid="7"/>
                                        </p:tgtEl>
                                        <p:attrNameLst>
                                          <p:attrName>ppt_x</p:attrName>
                                          <p:attrName>ppt_y</p:attrName>
                                        </p:attrNameLst>
                                      </p:cBhvr>
                                      <p:rCtr x="19727" y="16204"/>
                                    </p:animMotion>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1" nodeType="clickEffect">
                                  <p:stCondLst>
                                    <p:cond delay="0"/>
                                  </p:stCondLst>
                                  <p:childTnLst>
                                    <p:animMotion origin="layout" path="M -1.04167E-6 -4.81481E-6 L 0.16198 0.48334 " pathEditMode="relative" rAng="0" ptsTypes="AA">
                                      <p:cBhvr>
                                        <p:cTn id="34" dur="2000" fill="hold"/>
                                        <p:tgtEl>
                                          <p:spTgt spid="8"/>
                                        </p:tgtEl>
                                        <p:attrNameLst>
                                          <p:attrName>ppt_x</p:attrName>
                                          <p:attrName>ppt_y</p:attrName>
                                        </p:attrNameLst>
                                      </p:cBhvr>
                                      <p:rCtr x="8099" y="24167"/>
                                    </p:animMotion>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1" nodeType="clickEffect">
                                  <p:stCondLst>
                                    <p:cond delay="0"/>
                                  </p:stCondLst>
                                  <p:childTnLst>
                                    <p:animMotion origin="layout" path="M -2.91667E-6 -4.81481E-6 L 0.08802 0.25093 " pathEditMode="relative" rAng="0" ptsTypes="AA">
                                      <p:cBhvr>
                                        <p:cTn id="42" dur="2000" fill="hold"/>
                                        <p:tgtEl>
                                          <p:spTgt spid="9"/>
                                        </p:tgtEl>
                                        <p:attrNameLst>
                                          <p:attrName>ppt_x</p:attrName>
                                          <p:attrName>ppt_y</p:attrName>
                                        </p:attrNameLst>
                                      </p:cBhvr>
                                      <p:rCtr x="4401" y="12546"/>
                                    </p:animMotion>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grpId="1" nodeType="clickEffect">
                                  <p:stCondLst>
                                    <p:cond delay="0"/>
                                  </p:stCondLst>
                                  <p:childTnLst>
                                    <p:animMotion origin="layout" path="M 6.25E-7 1.48148E-6 L 0.26693 0.24352 " pathEditMode="relative" rAng="0" ptsTypes="AA">
                                      <p:cBhvr>
                                        <p:cTn id="50" dur="2000" fill="hold"/>
                                        <p:tgtEl>
                                          <p:spTgt spid="10"/>
                                        </p:tgtEl>
                                        <p:attrNameLst>
                                          <p:attrName>ppt_x</p:attrName>
                                          <p:attrName>ppt_y</p:attrName>
                                        </p:attrNameLst>
                                      </p:cBhvr>
                                      <p:rCtr x="13346" y="12176"/>
                                    </p:animMotion>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42" presetClass="path" presetSubtype="0" accel="50000" decel="50000" fill="hold" grpId="1" nodeType="clickEffect">
                                  <p:stCondLst>
                                    <p:cond delay="0"/>
                                  </p:stCondLst>
                                  <p:childTnLst>
                                    <p:animMotion origin="layout" path="M 1.25E-6 1.48148E-6 L 0.20026 0.16944 " pathEditMode="relative" rAng="0" ptsTypes="AA">
                                      <p:cBhvr>
                                        <p:cTn id="58" dur="2000" fill="hold"/>
                                        <p:tgtEl>
                                          <p:spTgt spid="11"/>
                                        </p:tgtEl>
                                        <p:attrNameLst>
                                          <p:attrName>ppt_x</p:attrName>
                                          <p:attrName>ppt_y</p:attrName>
                                        </p:attrNameLst>
                                      </p:cBhvr>
                                      <p:rCtr x="10013" y="8472"/>
                                    </p:animMotion>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42" presetClass="path" presetSubtype="0" accel="50000" decel="50000" fill="hold" grpId="1" nodeType="clickEffect">
                                  <p:stCondLst>
                                    <p:cond delay="0"/>
                                  </p:stCondLst>
                                  <p:childTnLst>
                                    <p:animMotion origin="layout" path="M 2.08333E-7 1.48148E-6 L -0.04661 0.40278 " pathEditMode="relative" rAng="0" ptsTypes="AA">
                                      <p:cBhvr>
                                        <p:cTn id="66" dur="2000" fill="hold"/>
                                        <p:tgtEl>
                                          <p:spTgt spid="12"/>
                                        </p:tgtEl>
                                        <p:attrNameLst>
                                          <p:attrName>ppt_x</p:attrName>
                                          <p:attrName>ppt_y</p:attrName>
                                        </p:attrNameLst>
                                      </p:cBhvr>
                                      <p:rCtr x="-2331" y="20139"/>
                                    </p:animMotion>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42" presetClass="path" presetSubtype="0" accel="50000" decel="50000" fill="hold" grpId="1" nodeType="clickEffect">
                                  <p:stCondLst>
                                    <p:cond delay="0"/>
                                  </p:stCondLst>
                                  <p:childTnLst>
                                    <p:animMotion origin="layout" path="M -3.54167E-6 4.44444E-6 L 0.11498 0.39583 " pathEditMode="relative" rAng="0" ptsTypes="AA">
                                      <p:cBhvr>
                                        <p:cTn id="74" dur="2000" fill="hold"/>
                                        <p:tgtEl>
                                          <p:spTgt spid="13"/>
                                        </p:tgtEl>
                                        <p:attrNameLst>
                                          <p:attrName>ppt_x</p:attrName>
                                          <p:attrName>ppt_y</p:attrName>
                                        </p:attrNameLst>
                                      </p:cBhvr>
                                      <p:rCtr x="5742" y="19792"/>
                                    </p:animMotion>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42" presetClass="path" presetSubtype="0" accel="50000" decel="50000" fill="hold" grpId="1" nodeType="clickEffect">
                                  <p:stCondLst>
                                    <p:cond delay="0"/>
                                  </p:stCondLst>
                                  <p:childTnLst>
                                    <p:animMotion origin="layout" path="M -2.91667E-6 2.59259E-6 L -0.14192 0.32083 " pathEditMode="relative" rAng="0" ptsTypes="AA">
                                      <p:cBhvr>
                                        <p:cTn id="82" dur="2000" fill="hold"/>
                                        <p:tgtEl>
                                          <p:spTgt spid="14"/>
                                        </p:tgtEl>
                                        <p:attrNameLst>
                                          <p:attrName>ppt_x</p:attrName>
                                          <p:attrName>ppt_y</p:attrName>
                                        </p:attrNameLst>
                                      </p:cBhvr>
                                      <p:rCtr x="-7096" y="160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3E11D59-DF65-408E-9EBF-8E78D772960F}"/>
              </a:ext>
            </a:extLst>
          </p:cNvPr>
          <p:cNvSpPr>
            <a:spLocks noGrp="1"/>
          </p:cNvSpPr>
          <p:nvPr>
            <p:ph type="title"/>
          </p:nvPr>
        </p:nvSpPr>
        <p:spPr>
          <a:xfrm>
            <a:off x="596900" y="511175"/>
            <a:ext cx="10515600" cy="1325563"/>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allons démarrer un nouveau thème.</a:t>
            </a:r>
          </a:p>
        </p:txBody>
      </p:sp>
      <p:sp>
        <p:nvSpPr>
          <p:cNvPr id="3" name="Espace réservé du contenu 2">
            <a:extLst>
              <a:ext uri="{FF2B5EF4-FFF2-40B4-BE49-F238E27FC236}">
                <a16:creationId xmlns:a16="http://schemas.microsoft.com/office/drawing/2014/main" id="{15FD432D-5C66-46B9-B26E-75D639EC9CA9}"/>
              </a:ext>
            </a:extLst>
          </p:cNvPr>
          <p:cNvSpPr>
            <a:spLocks noGrp="1"/>
          </p:cNvSpPr>
          <p:nvPr>
            <p:ph idx="1"/>
          </p:nvPr>
        </p:nvSpPr>
        <p:spPr>
          <a:xfrm>
            <a:off x="500648" y="2147637"/>
            <a:ext cx="10992852" cy="4208713"/>
          </a:xfrm>
        </p:spPr>
        <p:txBody>
          <a:bodyPr>
            <a:normAutofit/>
          </a:bodyPr>
          <a:lstStyle/>
          <a:p>
            <a:pPr marL="0" indent="0">
              <a:lnSpc>
                <a:spcPct val="200000"/>
              </a:lnSpc>
              <a:buNone/>
            </a:pPr>
            <a:r>
              <a:rPr lang="fr-FR" sz="3200" dirty="0">
                <a:latin typeface="Arial" panose="020B0604020202020204" pitchFamily="34" charset="0"/>
                <a:cs typeface="Arial" panose="020B0604020202020204" pitchFamily="34" charset="0"/>
              </a:rPr>
              <a:t>L’objectif est toujours de se fabriquer une représentation mentale d’un texte mais surtout de comprendre les émotions des personnages.</a:t>
            </a:r>
          </a:p>
          <a:p>
            <a:pPr marL="0" indent="0">
              <a:lnSpc>
                <a:spcPct val="150000"/>
              </a:lnSpc>
              <a:buNone/>
            </a:pPr>
            <a:endParaRPr lang="fr-FR" sz="3200" dirty="0">
              <a:latin typeface="Arial" panose="020B0604020202020204" pitchFamily="34" charset="0"/>
              <a:cs typeface="Arial" panose="020B0604020202020204" pitchFamily="34" charset="0"/>
            </a:endParaRPr>
          </a:p>
          <a:p>
            <a:pPr marL="0" indent="0">
              <a:lnSpc>
                <a:spcPct val="200000"/>
              </a:lnSpc>
              <a:buNone/>
            </a:pPr>
            <a:endParaRPr lang="fr-FR" sz="3200" dirty="0"/>
          </a:p>
        </p:txBody>
      </p:sp>
      <p:sp>
        <p:nvSpPr>
          <p:cNvPr id="4" name="Espace réservé du pied de page 3">
            <a:extLst>
              <a:ext uri="{FF2B5EF4-FFF2-40B4-BE49-F238E27FC236}">
                <a16:creationId xmlns:a16="http://schemas.microsoft.com/office/drawing/2014/main" id="{FFA23567-2B34-4E0C-8F02-FA2394FCEF46}"/>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70461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845107-6FAB-4EA9-8D1F-BECF0CB39248}"/>
              </a:ext>
            </a:extLst>
          </p:cNvPr>
          <p:cNvSpPr>
            <a:spLocks noGrp="1"/>
          </p:cNvSpPr>
          <p:nvPr>
            <p:ph type="title"/>
          </p:nvPr>
        </p:nvSpPr>
        <p:spPr/>
        <p:txBody>
          <a:bodyPr/>
          <a:lstStyle/>
          <a:p>
            <a:r>
              <a:rPr lang="fr-FR" dirty="0"/>
              <a:t>Aujourd’hui</a:t>
            </a:r>
          </a:p>
        </p:txBody>
      </p:sp>
      <p:sp>
        <p:nvSpPr>
          <p:cNvPr id="3" name="Espace réservé du contenu 2">
            <a:extLst>
              <a:ext uri="{FF2B5EF4-FFF2-40B4-BE49-F238E27FC236}">
                <a16:creationId xmlns:a16="http://schemas.microsoft.com/office/drawing/2014/main" id="{4FD68BAE-F07A-4138-8414-FE22A70A8D02}"/>
              </a:ext>
            </a:extLst>
          </p:cNvPr>
          <p:cNvSpPr>
            <a:spLocks noGrp="1"/>
          </p:cNvSpPr>
          <p:nvPr>
            <p:ph idx="1"/>
          </p:nvPr>
        </p:nvSpPr>
        <p:spPr/>
        <p:txBody>
          <a:bodyPr>
            <a:normAutofit/>
          </a:bodyPr>
          <a:lstStyle/>
          <a:p>
            <a:pPr marL="0" indent="0">
              <a:lnSpc>
                <a:spcPct val="150000"/>
              </a:lnSpc>
              <a:buNone/>
            </a:pPr>
            <a:r>
              <a:rPr lang="fr-FR" sz="3600" dirty="0">
                <a:latin typeface="Arial" panose="020B0604020202020204" pitchFamily="34" charset="0"/>
                <a:cs typeface="Arial" panose="020B0604020202020204" pitchFamily="34" charset="0"/>
              </a:rPr>
              <a:t>Nous allons commencer à parler du livre, </a:t>
            </a:r>
          </a:p>
          <a:p>
            <a:pPr marL="0" indent="0">
              <a:lnSpc>
                <a:spcPct val="150000"/>
              </a:lnSpc>
              <a:buNone/>
            </a:pPr>
            <a:r>
              <a:rPr lang="fr-FR" sz="3600" dirty="0">
                <a:latin typeface="Arial" panose="020B0604020202020204" pitchFamily="34" charset="0"/>
                <a:cs typeface="Arial" panose="020B0604020202020204" pitchFamily="34" charset="0"/>
              </a:rPr>
              <a:t>nous travaillerons sur les synonymes</a:t>
            </a:r>
          </a:p>
          <a:p>
            <a:pPr marL="0" indent="0">
              <a:lnSpc>
                <a:spcPct val="150000"/>
              </a:lnSpc>
              <a:buNone/>
            </a:pPr>
            <a:r>
              <a:rPr lang="fr-FR" sz="3600" dirty="0">
                <a:latin typeface="Arial" panose="020B0604020202020204" pitchFamily="34" charset="0"/>
                <a:cs typeface="Arial" panose="020B0604020202020204" pitchFamily="34" charset="0"/>
              </a:rPr>
              <a:t>et nous découvrirons le contexte de l’histoire.</a:t>
            </a:r>
          </a:p>
        </p:txBody>
      </p:sp>
      <p:sp>
        <p:nvSpPr>
          <p:cNvPr id="4" name="Espace réservé du pied de page 3">
            <a:extLst>
              <a:ext uri="{FF2B5EF4-FFF2-40B4-BE49-F238E27FC236}">
                <a16:creationId xmlns:a16="http://schemas.microsoft.com/office/drawing/2014/main" id="{26CE25B9-860F-4DB9-9EAF-B3CB718A746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13989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1C94436-E036-47BB-856B-D0223EBB4C83}"/>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récits d’aventure.</a:t>
            </a:r>
          </a:p>
        </p:txBody>
      </p:sp>
      <p:sp>
        <p:nvSpPr>
          <p:cNvPr id="3" name="Espace réservé du contenu 2">
            <a:extLst>
              <a:ext uri="{FF2B5EF4-FFF2-40B4-BE49-F238E27FC236}">
                <a16:creationId xmlns:a16="http://schemas.microsoft.com/office/drawing/2014/main" id="{F5D6E8C7-2D23-4A9F-A454-0136253245B7}"/>
              </a:ext>
            </a:extLst>
          </p:cNvPr>
          <p:cNvSpPr>
            <a:spLocks noGrp="1"/>
          </p:cNvSpPr>
          <p:nvPr>
            <p:ph idx="1"/>
          </p:nvPr>
        </p:nvSpPr>
        <p:spPr/>
        <p:txBody>
          <a:bodyPr/>
          <a:lstStyle/>
          <a:p>
            <a:r>
              <a:rPr lang="fr-FR" dirty="0">
                <a:latin typeface="Arial" panose="020B0604020202020204" pitchFamily="34" charset="0"/>
                <a:cs typeface="Arial" panose="020B0604020202020204" pitchFamily="34" charset="0"/>
              </a:rPr>
              <a:t>Voici une liste de mots.</a:t>
            </a:r>
          </a:p>
          <a:p>
            <a:endParaRPr lang="fr-FR" dirty="0">
              <a:latin typeface="Arial" panose="020B0604020202020204" pitchFamily="34" charset="0"/>
              <a:cs typeface="Arial" panose="020B0604020202020204" pitchFamily="34" charset="0"/>
            </a:endParaRPr>
          </a:p>
          <a:p>
            <a:pPr marL="0" indent="0">
              <a:buNone/>
            </a:pPr>
            <a:r>
              <a:rPr lang="fr-FR" dirty="0">
                <a:latin typeface="Arial" panose="020B0604020202020204" pitchFamily="34" charset="0"/>
                <a:cs typeface="Arial" panose="020B0604020202020204" pitchFamily="34" charset="0"/>
              </a:rPr>
              <a:t>promenade 			croisière</a:t>
            </a:r>
          </a:p>
          <a:p>
            <a:pPr marL="0" indent="0">
              <a:buNone/>
            </a:pPr>
            <a:r>
              <a:rPr lang="fr-FR" dirty="0">
                <a:latin typeface="Arial" panose="020B0604020202020204" pitchFamily="34" charset="0"/>
                <a:cs typeface="Arial" panose="020B0604020202020204" pitchFamily="34" charset="0"/>
              </a:rPr>
              <a:t>balade				excursion</a:t>
            </a:r>
          </a:p>
          <a:p>
            <a:pPr marL="0" indent="0">
              <a:buNone/>
            </a:pPr>
            <a:r>
              <a:rPr lang="fr-FR" dirty="0">
                <a:latin typeface="Arial" panose="020B0604020202020204" pitchFamily="34" charset="0"/>
                <a:cs typeface="Arial" panose="020B0604020202020204" pitchFamily="34" charset="0"/>
              </a:rPr>
              <a:t>exploration				errance		</a:t>
            </a:r>
          </a:p>
          <a:p>
            <a:pPr marL="0" indent="0">
              <a:buNone/>
            </a:pPr>
            <a:r>
              <a:rPr lang="fr-FR" dirty="0">
                <a:latin typeface="Arial" panose="020B0604020202020204" pitchFamily="34" charset="0"/>
                <a:cs typeface="Arial" panose="020B0604020202020204" pitchFamily="34" charset="0"/>
              </a:rPr>
              <a:t>périple				voyage</a:t>
            </a:r>
          </a:p>
          <a:p>
            <a:pPr marL="0" indent="0">
              <a:buNone/>
            </a:pPr>
            <a:r>
              <a:rPr lang="fr-FR" dirty="0">
                <a:latin typeface="Arial" panose="020B0604020202020204" pitchFamily="34" charset="0"/>
                <a:cs typeface="Arial" panose="020B0604020202020204" pitchFamily="34" charset="0"/>
              </a:rPr>
              <a:t>conquête				péripétie</a:t>
            </a:r>
          </a:p>
          <a:p>
            <a:pPr marL="0" indent="0">
              <a:buNone/>
            </a:pPr>
            <a:r>
              <a:rPr lang="fr-FR" dirty="0">
                <a:latin typeface="Arial" panose="020B0604020202020204" pitchFamily="34" charset="0"/>
                <a:cs typeface="Arial" panose="020B0604020202020204" pitchFamily="34" charset="0"/>
              </a:rPr>
              <a:t>mésaventure			épreuve</a:t>
            </a:r>
          </a:p>
          <a:p>
            <a:pPr marL="0" indent="0">
              <a:buNone/>
            </a:pPr>
            <a:endParaRPr lang="fr-FR" dirty="0"/>
          </a:p>
          <a:p>
            <a:endParaRPr lang="fr-FR" dirty="0"/>
          </a:p>
        </p:txBody>
      </p:sp>
      <p:sp>
        <p:nvSpPr>
          <p:cNvPr id="4" name="Espace réservé du pied de page 3">
            <a:extLst>
              <a:ext uri="{FF2B5EF4-FFF2-40B4-BE49-F238E27FC236}">
                <a16:creationId xmlns:a16="http://schemas.microsoft.com/office/drawing/2014/main" id="{6341EB4D-F18A-4849-9759-4CD4D64AAEB8}"/>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458789F3-6002-4139-8D26-B696C2CED0F1}"/>
              </a:ext>
            </a:extLst>
          </p:cNvPr>
          <p:cNvPicPr>
            <a:picLocks noChangeAspect="1"/>
          </p:cNvPicPr>
          <p:nvPr/>
        </p:nvPicPr>
        <p:blipFill>
          <a:blip r:embed="rId2"/>
          <a:stretch>
            <a:fillRect/>
          </a:stretch>
        </p:blipFill>
        <p:spPr>
          <a:xfrm>
            <a:off x="9512300" y="1027906"/>
            <a:ext cx="1841500" cy="1841500"/>
          </a:xfrm>
          <a:prstGeom prst="rect">
            <a:avLst/>
          </a:prstGeom>
        </p:spPr>
      </p:pic>
    </p:spTree>
    <p:extLst>
      <p:ext uri="{BB962C8B-B14F-4D97-AF65-F5344CB8AC3E}">
        <p14:creationId xmlns:p14="http://schemas.microsoft.com/office/powerpoint/2010/main" val="1833000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6837F7-753E-44AB-8AD9-68D0D195BF1B}"/>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Qu’ont-ils en commun ?</a:t>
            </a:r>
          </a:p>
        </p:txBody>
      </p:sp>
      <p:sp>
        <p:nvSpPr>
          <p:cNvPr id="3" name="Espace réservé du contenu 2">
            <a:extLst>
              <a:ext uri="{FF2B5EF4-FFF2-40B4-BE49-F238E27FC236}">
                <a16:creationId xmlns:a16="http://schemas.microsoft.com/office/drawing/2014/main" id="{CC29F00C-6C4D-46DF-853B-33E7B006C922}"/>
              </a:ext>
            </a:extLst>
          </p:cNvPr>
          <p:cNvSpPr>
            <a:spLocks noGrp="1"/>
          </p:cNvSpPr>
          <p:nvPr>
            <p:ph idx="1"/>
          </p:nvPr>
        </p:nvSpPr>
        <p:spPr>
          <a:xfrm>
            <a:off x="514350" y="1524000"/>
            <a:ext cx="11163300" cy="4635499"/>
          </a:xfrm>
        </p:spPr>
        <p:txBody>
          <a:bodyPr>
            <a:normAutofit fontScale="92500" lnSpcReduction="10000"/>
          </a:bodyPr>
          <a:lstStyle/>
          <a:p>
            <a:pPr>
              <a:lnSpc>
                <a:spcPct val="170000"/>
              </a:lnSpc>
            </a:pPr>
            <a:r>
              <a:rPr lang="fr-FR" dirty="0">
                <a:latin typeface="Arial" panose="020B0604020202020204" pitchFamily="34" charset="0"/>
                <a:cs typeface="Arial" panose="020B0604020202020204" pitchFamily="34" charset="0"/>
              </a:rPr>
              <a:t>Ils évoquent tous une sorte d’aventure.</a:t>
            </a:r>
          </a:p>
          <a:p>
            <a:pPr>
              <a:lnSpc>
                <a:spcPct val="170000"/>
              </a:lnSpc>
            </a:pPr>
            <a:r>
              <a:rPr lang="fr-FR" dirty="0">
                <a:latin typeface="Arial" panose="020B0604020202020204" pitchFamily="34" charset="0"/>
                <a:cs typeface="Arial" panose="020B0604020202020204" pitchFamily="34" charset="0"/>
              </a:rPr>
              <a:t>On dit qu’ils sont </a:t>
            </a:r>
            <a:r>
              <a:rPr lang="fr-FR" b="1" dirty="0">
                <a:latin typeface="Arial" panose="020B0604020202020204" pitchFamily="34" charset="0"/>
                <a:cs typeface="Arial" panose="020B0604020202020204" pitchFamily="34" charset="0"/>
              </a:rPr>
              <a:t>synonymes</a:t>
            </a:r>
            <a:r>
              <a:rPr lang="fr-FR" dirty="0">
                <a:latin typeface="Arial" panose="020B0604020202020204" pitchFamily="34" charset="0"/>
                <a:cs typeface="Arial" panose="020B0604020202020204" pitchFamily="34" charset="0"/>
              </a:rPr>
              <a:t>.</a:t>
            </a:r>
          </a:p>
          <a:p>
            <a:endParaRPr lang="fr-FR" dirty="0">
              <a:latin typeface="Arial" panose="020B0604020202020204" pitchFamily="34" charset="0"/>
              <a:cs typeface="Arial" panose="020B0604020202020204" pitchFamily="34" charset="0"/>
            </a:endParaRPr>
          </a:p>
          <a:p>
            <a:pPr marL="0" indent="0">
              <a:lnSpc>
                <a:spcPct val="200000"/>
              </a:lnSpc>
              <a:buNone/>
            </a:pPr>
            <a:r>
              <a:rPr lang="fr-FR" dirty="0">
                <a:latin typeface="Arial" panose="020B0604020202020204" pitchFamily="34" charset="0"/>
                <a:cs typeface="Arial" panose="020B0604020202020204" pitchFamily="34" charset="0"/>
              </a:rPr>
              <a:t>Les synonymes sont des mots qui ont le même sens</a:t>
            </a:r>
          </a:p>
          <a:p>
            <a:pPr marL="0" indent="0">
              <a:lnSpc>
                <a:spcPct val="200000"/>
              </a:lnSpc>
              <a:buNone/>
            </a:pPr>
            <a:r>
              <a:rPr lang="fr-FR" dirty="0">
                <a:latin typeface="Arial" panose="020B0604020202020204" pitchFamily="34" charset="0"/>
                <a:cs typeface="Arial" panose="020B0604020202020204" pitchFamily="34" charset="0"/>
              </a:rPr>
              <a:t>ou un sens très proche. </a:t>
            </a:r>
          </a:p>
          <a:p>
            <a:pPr marL="0" indent="0">
              <a:lnSpc>
                <a:spcPct val="200000"/>
              </a:lnSpc>
              <a:buNone/>
            </a:pPr>
            <a:r>
              <a:rPr lang="fr-FR" dirty="0">
                <a:latin typeface="Arial" panose="020B0604020202020204" pitchFamily="34" charset="0"/>
                <a:cs typeface="Arial" panose="020B0604020202020204" pitchFamily="34" charset="0"/>
              </a:rPr>
              <a:t>On les utilise pour éviter les répétitions et enrichir un texte.</a:t>
            </a:r>
          </a:p>
        </p:txBody>
      </p:sp>
      <p:sp>
        <p:nvSpPr>
          <p:cNvPr id="4" name="Espace réservé du pied de page 3">
            <a:extLst>
              <a:ext uri="{FF2B5EF4-FFF2-40B4-BE49-F238E27FC236}">
                <a16:creationId xmlns:a16="http://schemas.microsoft.com/office/drawing/2014/main" id="{100B5F6E-A1BF-4526-A589-62C16339A42C}"/>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0BB15FFA-358A-44BD-9249-E0D90705F540}"/>
              </a:ext>
            </a:extLst>
          </p:cNvPr>
          <p:cNvPicPr>
            <a:picLocks noChangeAspect="1"/>
          </p:cNvPicPr>
          <p:nvPr/>
        </p:nvPicPr>
        <p:blipFill>
          <a:blip r:embed="rId2"/>
          <a:stretch>
            <a:fillRect/>
          </a:stretch>
        </p:blipFill>
        <p:spPr>
          <a:xfrm>
            <a:off x="9531350" y="3230562"/>
            <a:ext cx="1719262" cy="1719262"/>
          </a:xfrm>
          <a:prstGeom prst="rect">
            <a:avLst/>
          </a:prstGeom>
        </p:spPr>
      </p:pic>
    </p:spTree>
    <p:extLst>
      <p:ext uri="{BB962C8B-B14F-4D97-AF65-F5344CB8AC3E}">
        <p14:creationId xmlns:p14="http://schemas.microsoft.com/office/powerpoint/2010/main" val="1567590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tângulo de cantos arredondados 195">
            <a:extLst>
              <a:ext uri="{FF2B5EF4-FFF2-40B4-BE49-F238E27FC236}">
                <a16:creationId xmlns:a16="http://schemas.microsoft.com/office/drawing/2014/main" id="{32BB08C1-C6F0-4B03-B47B-052DB9248B13}"/>
              </a:ext>
            </a:extLst>
          </p:cNvPr>
          <p:cNvSpPr/>
          <p:nvPr/>
        </p:nvSpPr>
        <p:spPr>
          <a:xfrm>
            <a:off x="6337372" y="4583033"/>
            <a:ext cx="1797050" cy="1636169"/>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3" name="Espace réservé du contenu 2">
            <a:extLst>
              <a:ext uri="{FF2B5EF4-FFF2-40B4-BE49-F238E27FC236}">
                <a16:creationId xmlns:a16="http://schemas.microsoft.com/office/drawing/2014/main" id="{5F4EC569-719E-4F0C-83AC-9879C785BCB9}"/>
              </a:ext>
            </a:extLst>
          </p:cNvPr>
          <p:cNvSpPr>
            <a:spLocks noGrp="1"/>
          </p:cNvSpPr>
          <p:nvPr>
            <p:ph idx="1"/>
          </p:nvPr>
        </p:nvSpPr>
        <p:spPr>
          <a:xfrm>
            <a:off x="558800" y="716581"/>
            <a:ext cx="11176000" cy="3838574"/>
          </a:xfrm>
        </p:spPr>
        <p:txBody>
          <a:bodyPr>
            <a:normAutofit/>
          </a:bodyPr>
          <a:lstStyle/>
          <a:p>
            <a:pPr>
              <a:lnSpc>
                <a:spcPct val="200000"/>
              </a:lnSpc>
            </a:pPr>
            <a:r>
              <a:rPr lang="fr-FR" dirty="0">
                <a:latin typeface="Arial" panose="020B0604020202020204" pitchFamily="34" charset="0"/>
                <a:cs typeface="Arial" panose="020B0604020202020204" pitchFamily="34" charset="0"/>
              </a:rPr>
              <a:t>Pour que des mots soient synonymes, il faut qu’ils appartiennent à </a:t>
            </a:r>
            <a:r>
              <a:rPr lang="fr-FR" b="1" dirty="0">
                <a:latin typeface="Arial" panose="020B0604020202020204" pitchFamily="34" charset="0"/>
                <a:cs typeface="Arial" panose="020B0604020202020204" pitchFamily="34" charset="0"/>
              </a:rPr>
              <a:t>la même classe grammaticale </a:t>
            </a:r>
            <a:r>
              <a:rPr lang="fr-FR" dirty="0">
                <a:latin typeface="Arial" panose="020B0604020202020204" pitchFamily="34" charset="0"/>
                <a:cs typeface="Arial" panose="020B0604020202020204" pitchFamily="34" charset="0"/>
              </a:rPr>
              <a:t>: </a:t>
            </a:r>
          </a:p>
          <a:p>
            <a:pPr marL="0" indent="0">
              <a:lnSpc>
                <a:spcPct val="200000"/>
              </a:lnSpc>
              <a:buNone/>
            </a:pPr>
            <a:r>
              <a:rPr lang="fr-FR" dirty="0">
                <a:latin typeface="Arial" panose="020B0604020202020204" pitchFamily="34" charset="0"/>
                <a:cs typeface="Arial" panose="020B0604020202020204" pitchFamily="34" charset="0"/>
              </a:rPr>
              <a:t>le synonyme d’un </a:t>
            </a:r>
            <a:r>
              <a:rPr lang="fr-FR" b="1" dirty="0">
                <a:latin typeface="Arial" panose="020B0604020202020204" pitchFamily="34" charset="0"/>
                <a:cs typeface="Arial" panose="020B0604020202020204" pitchFamily="34" charset="0"/>
              </a:rPr>
              <a:t>nom</a:t>
            </a:r>
            <a:r>
              <a:rPr lang="fr-FR" dirty="0">
                <a:latin typeface="Arial" panose="020B0604020202020204" pitchFamily="34" charset="0"/>
                <a:cs typeface="Arial" panose="020B0604020202020204" pitchFamily="34" charset="0"/>
              </a:rPr>
              <a:t> est toujours un </a:t>
            </a:r>
            <a:r>
              <a:rPr lang="fr-FR" b="1" dirty="0">
                <a:latin typeface="Arial" panose="020B0604020202020204" pitchFamily="34" charset="0"/>
                <a:cs typeface="Arial" panose="020B0604020202020204" pitchFamily="34" charset="0"/>
              </a:rPr>
              <a:t>nom</a:t>
            </a:r>
            <a:r>
              <a:rPr lang="fr-FR" dirty="0">
                <a:latin typeface="Arial" panose="020B0604020202020204" pitchFamily="34" charset="0"/>
                <a:cs typeface="Arial" panose="020B0604020202020204" pitchFamily="34" charset="0"/>
              </a:rPr>
              <a:t> :</a:t>
            </a:r>
          </a:p>
          <a:p>
            <a:pPr>
              <a:lnSpc>
                <a:spcPct val="200000"/>
              </a:lnSpc>
            </a:pPr>
            <a:r>
              <a:rPr lang="fr-FR" dirty="0">
                <a:latin typeface="Arial" panose="020B0604020202020204" pitchFamily="34" charset="0"/>
                <a:cs typeface="Arial" panose="020B0604020202020204" pitchFamily="34" charset="0"/>
              </a:rPr>
              <a:t>une aventure, une promenade, une excursion.</a:t>
            </a:r>
          </a:p>
          <a:p>
            <a:pPr marL="0" indent="0">
              <a:lnSpc>
                <a:spcPct val="150000"/>
              </a:lnSpc>
              <a:buNone/>
            </a:pPr>
            <a:endParaRPr lang="fr-FR" dirty="0">
              <a:latin typeface="Arial" panose="020B060402020202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790D735C-B04B-4740-AF65-2C02EE7FB95E}"/>
              </a:ext>
            </a:extLst>
          </p:cNvPr>
          <p:cNvSpPr>
            <a:spLocks noGrp="1"/>
          </p:cNvSpPr>
          <p:nvPr>
            <p:ph type="ftr" sz="quarter" idx="11"/>
          </p:nvPr>
        </p:nvSpPr>
        <p:spPr/>
        <p:txBody>
          <a:bodyPr/>
          <a:lstStyle/>
          <a:p>
            <a:r>
              <a:rPr lang="fr-FR" dirty="0"/>
              <a:t>www.dys-positif.fr</a:t>
            </a:r>
          </a:p>
        </p:txBody>
      </p:sp>
      <p:sp>
        <p:nvSpPr>
          <p:cNvPr id="6" name="Retângulo de cantos arredondados 195">
            <a:extLst>
              <a:ext uri="{FF2B5EF4-FFF2-40B4-BE49-F238E27FC236}">
                <a16:creationId xmlns:a16="http://schemas.microsoft.com/office/drawing/2014/main" id="{F5A5A6BD-F797-4B9E-9F78-0062554A8256}"/>
              </a:ext>
            </a:extLst>
          </p:cNvPr>
          <p:cNvSpPr/>
          <p:nvPr/>
        </p:nvSpPr>
        <p:spPr>
          <a:xfrm>
            <a:off x="1117422" y="4675840"/>
            <a:ext cx="1797050" cy="1636169"/>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7" name="CaixaDeTexto 109">
            <a:extLst>
              <a:ext uri="{FF2B5EF4-FFF2-40B4-BE49-F238E27FC236}">
                <a16:creationId xmlns:a16="http://schemas.microsoft.com/office/drawing/2014/main" id="{BEDC5B67-2C9A-4472-96BF-3D0F694FA9BA}"/>
              </a:ext>
            </a:extLst>
          </p:cNvPr>
          <p:cNvSpPr txBox="1"/>
          <p:nvPr/>
        </p:nvSpPr>
        <p:spPr>
          <a:xfrm>
            <a:off x="972799" y="4717662"/>
            <a:ext cx="2086296" cy="688193"/>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Calibri" panose="020F0502020204030204" pitchFamily="34" charset="0"/>
                <a:cs typeface="Times New Roman" panose="02020603050405020304" pitchFamily="18" charset="0"/>
              </a:rPr>
              <a:t>aventure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Image 8">
            <a:extLst>
              <a:ext uri="{FF2B5EF4-FFF2-40B4-BE49-F238E27FC236}">
                <a16:creationId xmlns:a16="http://schemas.microsoft.com/office/drawing/2014/main" id="{E0333CE2-3906-421A-973D-2A80BD88FE9E}"/>
              </a:ext>
            </a:extLst>
          </p:cNvPr>
          <p:cNvPicPr>
            <a:picLocks noChangeAspect="1"/>
          </p:cNvPicPr>
          <p:nvPr/>
        </p:nvPicPr>
        <p:blipFill>
          <a:blip r:embed="rId2"/>
          <a:stretch>
            <a:fillRect/>
          </a:stretch>
        </p:blipFill>
        <p:spPr>
          <a:xfrm>
            <a:off x="1439132" y="5190757"/>
            <a:ext cx="1086563" cy="1086563"/>
          </a:xfrm>
          <a:prstGeom prst="rect">
            <a:avLst/>
          </a:prstGeom>
        </p:spPr>
      </p:pic>
      <p:sp>
        <p:nvSpPr>
          <p:cNvPr id="10" name="Retângulo de cantos arredondados 195">
            <a:extLst>
              <a:ext uri="{FF2B5EF4-FFF2-40B4-BE49-F238E27FC236}">
                <a16:creationId xmlns:a16="http://schemas.microsoft.com/office/drawing/2014/main" id="{D48D844B-F467-413E-9CEE-71775DC70E79}"/>
              </a:ext>
            </a:extLst>
          </p:cNvPr>
          <p:cNvSpPr/>
          <p:nvPr/>
        </p:nvSpPr>
        <p:spPr>
          <a:xfrm>
            <a:off x="3717676" y="4635562"/>
            <a:ext cx="1797050" cy="1636169"/>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1" name="CaixaDeTexto 109">
            <a:extLst>
              <a:ext uri="{FF2B5EF4-FFF2-40B4-BE49-F238E27FC236}">
                <a16:creationId xmlns:a16="http://schemas.microsoft.com/office/drawing/2014/main" id="{F4EF115B-221F-4BD7-AAB8-0B877750D131}"/>
              </a:ext>
            </a:extLst>
          </p:cNvPr>
          <p:cNvSpPr txBox="1"/>
          <p:nvPr/>
        </p:nvSpPr>
        <p:spPr>
          <a:xfrm>
            <a:off x="3573053" y="4677384"/>
            <a:ext cx="2086296" cy="688193"/>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Calibri" panose="020F0502020204030204" pitchFamily="34" charset="0"/>
                <a:cs typeface="Times New Roman" panose="02020603050405020304" pitchFamily="18" charset="0"/>
              </a:rPr>
              <a:t>promenade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2" name="Image 11">
            <a:extLst>
              <a:ext uri="{FF2B5EF4-FFF2-40B4-BE49-F238E27FC236}">
                <a16:creationId xmlns:a16="http://schemas.microsoft.com/office/drawing/2014/main" id="{AA758486-EB37-409B-BD14-0AD9D9073B7F}"/>
              </a:ext>
            </a:extLst>
          </p:cNvPr>
          <p:cNvPicPr>
            <a:picLocks noChangeAspect="1"/>
          </p:cNvPicPr>
          <p:nvPr/>
        </p:nvPicPr>
        <p:blipFill>
          <a:blip r:embed="rId3"/>
          <a:stretch>
            <a:fillRect/>
          </a:stretch>
        </p:blipFill>
        <p:spPr>
          <a:xfrm>
            <a:off x="4039386" y="5021480"/>
            <a:ext cx="1141673" cy="1141673"/>
          </a:xfrm>
          <a:prstGeom prst="rect">
            <a:avLst/>
          </a:prstGeom>
        </p:spPr>
      </p:pic>
      <p:pic>
        <p:nvPicPr>
          <p:cNvPr id="13" name="Image 12">
            <a:extLst>
              <a:ext uri="{FF2B5EF4-FFF2-40B4-BE49-F238E27FC236}">
                <a16:creationId xmlns:a16="http://schemas.microsoft.com/office/drawing/2014/main" id="{244E3BEE-8066-4213-B980-27F30CAEC177}"/>
              </a:ext>
            </a:extLst>
          </p:cNvPr>
          <p:cNvPicPr>
            <a:picLocks noChangeAspect="1"/>
          </p:cNvPicPr>
          <p:nvPr/>
        </p:nvPicPr>
        <p:blipFill>
          <a:blip r:embed="rId4"/>
          <a:stretch>
            <a:fillRect/>
          </a:stretch>
        </p:blipFill>
        <p:spPr>
          <a:xfrm>
            <a:off x="6629650" y="4852777"/>
            <a:ext cx="1212493" cy="1212493"/>
          </a:xfrm>
          <a:prstGeom prst="rect">
            <a:avLst/>
          </a:prstGeom>
        </p:spPr>
      </p:pic>
      <p:sp>
        <p:nvSpPr>
          <p:cNvPr id="16" name="CaixaDeTexto 109">
            <a:extLst>
              <a:ext uri="{FF2B5EF4-FFF2-40B4-BE49-F238E27FC236}">
                <a16:creationId xmlns:a16="http://schemas.microsoft.com/office/drawing/2014/main" id="{5505AD71-D67D-4066-B4BC-0BEC9879879B}"/>
              </a:ext>
            </a:extLst>
          </p:cNvPr>
          <p:cNvSpPr txBox="1"/>
          <p:nvPr/>
        </p:nvSpPr>
        <p:spPr>
          <a:xfrm>
            <a:off x="6192749" y="4542029"/>
            <a:ext cx="2086296" cy="688193"/>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Calibri" panose="020F0502020204030204" pitchFamily="34" charset="0"/>
                <a:cs typeface="Times New Roman" panose="02020603050405020304" pitchFamily="18" charset="0"/>
              </a:rPr>
              <a:t>excursion</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33425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build="p"/>
      <p:bldP spid="6" grpId="0" animBg="1"/>
      <p:bldP spid="7" grpId="0"/>
      <p:bldP spid="10" grpId="0" animBg="1"/>
      <p:bldP spid="11" grpId="0"/>
      <p:bldP spid="16"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12150</TotalTime>
  <Words>803</Words>
  <Application>Microsoft Office PowerPoint</Application>
  <PresentationFormat>Grand écran</PresentationFormat>
  <Paragraphs>170</Paragraphs>
  <Slides>28</Slides>
  <Notes>0</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28</vt:i4>
      </vt:variant>
    </vt:vector>
  </HeadingPairs>
  <TitlesOfParts>
    <vt:vector size="39" baseType="lpstr">
      <vt:lpstr>Arial Unicode MS</vt:lpstr>
      <vt:lpstr>Agency FB</vt:lpstr>
      <vt:lpstr>Arial</vt:lpstr>
      <vt:lpstr>AvenirNext LT Pro Regular</vt:lpstr>
      <vt:lpstr>Bahnschrift</vt:lpstr>
      <vt:lpstr>Bauhaus 93</vt:lpstr>
      <vt:lpstr>Blackadder ITC</vt:lpstr>
      <vt:lpstr>Calibri</vt:lpstr>
      <vt:lpstr>Calibri Light</vt:lpstr>
      <vt:lpstr>CrayonL</vt:lpstr>
      <vt:lpstr>Thème Office</vt:lpstr>
      <vt:lpstr>date </vt:lpstr>
      <vt:lpstr>Rappel</vt:lpstr>
      <vt:lpstr>Rappel</vt:lpstr>
      <vt:lpstr>Correction</vt:lpstr>
      <vt:lpstr>Nous allons démarrer un nouveau thème.</vt:lpstr>
      <vt:lpstr>Aujourd’hui</vt:lpstr>
      <vt:lpstr>Les récits d’aventure.</vt:lpstr>
      <vt:lpstr>Qu’ont-ils en commun ?</vt:lpstr>
      <vt:lpstr>Présentation PowerPoint</vt:lpstr>
      <vt:lpstr>Présentation PowerPoint</vt:lpstr>
      <vt:lpstr>Présentation PowerPoint</vt:lpstr>
      <vt:lpstr>Présentation PowerPoint</vt:lpstr>
      <vt:lpstr>Notons cette leçon.</vt:lpstr>
      <vt:lpstr>Présentation PowerPoint</vt:lpstr>
      <vt:lpstr>correction :</vt:lpstr>
      <vt:lpstr>Présentation du nouveau livre.</vt:lpstr>
      <vt:lpstr>L’histoire se déroule aux Etats-Unis. Plus précisément, dans l’état du Missouri.</vt:lpstr>
      <vt:lpstr>Sur les rives du fleuve Mississipi.</vt:lpstr>
      <vt:lpstr>L’histoire se déroule dans les années 1850 :</vt:lpstr>
      <vt:lpstr>Questions sur l’auteur :</vt:lpstr>
      <vt:lpstr>L’auteur</vt:lpstr>
      <vt:lpstr>Voici la biographie, vous la collez.</vt:lpstr>
      <vt:lpstr>Connaissez-vous l’histoire de Tom Sawyer ?</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aline ledoux</cp:lastModifiedBy>
  <cp:revision>114</cp:revision>
  <dcterms:created xsi:type="dcterms:W3CDTF">2021-07-07T15:19:39Z</dcterms:created>
  <dcterms:modified xsi:type="dcterms:W3CDTF">2021-12-20T05:23:20Z</dcterms:modified>
</cp:coreProperties>
</file>