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43" r:id="rId2"/>
    <p:sldId id="257" r:id="rId3"/>
    <p:sldId id="589" r:id="rId4"/>
    <p:sldId id="615" r:id="rId5"/>
    <p:sldId id="596" r:id="rId6"/>
    <p:sldId id="597" r:id="rId7"/>
    <p:sldId id="598" r:id="rId8"/>
    <p:sldId id="599" r:id="rId9"/>
    <p:sldId id="600" r:id="rId10"/>
    <p:sldId id="613" r:id="rId11"/>
    <p:sldId id="523" r:id="rId12"/>
    <p:sldId id="534" r:id="rId13"/>
    <p:sldId id="514" r:id="rId14"/>
    <p:sldId id="267" r:id="rId15"/>
    <p:sldId id="521" r:id="rId16"/>
    <p:sldId id="517" r:id="rId17"/>
    <p:sldId id="518" r:id="rId18"/>
    <p:sldId id="616" r:id="rId19"/>
    <p:sldId id="525" r:id="rId20"/>
    <p:sldId id="400" r:id="rId21"/>
    <p:sldId id="617" r:id="rId22"/>
    <p:sldId id="618" r:id="rId23"/>
    <p:sldId id="619" r:id="rId24"/>
    <p:sldId id="620" r:id="rId25"/>
    <p:sldId id="621" r:id="rId26"/>
    <p:sldId id="623" r:id="rId27"/>
    <p:sldId id="622" r:id="rId28"/>
    <p:sldId id="367" r:id="rId29"/>
    <p:sldId id="368" r:id="rId30"/>
    <p:sldId id="372" r:id="rId31"/>
    <p:sldId id="376" r:id="rId32"/>
    <p:sldId id="377" r:id="rId33"/>
    <p:sldId id="611" r:id="rId34"/>
    <p:sldId id="612" r:id="rId3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3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0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20/12/2021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17.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Avant Propos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allons commencer par lire le tout début du livre.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L’auteur a écrit aux lecteurs avant de commencer à raconter.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On dit que c’est un « avant propos »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398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9637904" y="2566663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architecte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53995" y="4606174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esclave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  <a:endParaRPr lang="fr-FR" sz="2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322229" y="2757677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superstition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féminin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60901" y="358630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architecte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9559545" y="263054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superstition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82" y="2480820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0493" y="4719307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53995" y="1624897"/>
            <a:ext cx="70951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Personne qui élabore quelque chose.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320858" y="3354017"/>
            <a:ext cx="8790894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Fait de croire que certains actes, certains signes entraînent mystérieusement des conséquences bonnes ou mauvaises.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302795" y="5244756"/>
            <a:ext cx="9605589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Personne qui n'est pas libre, qui est sous la puissance absolue d'un maître. Peut-être acheté et vendu, comme une chose.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EECD67C-A606-4093-A6B4-6664B42AD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9EA4E98-A3B8-44C0-8423-080842063B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8263" y="913739"/>
            <a:ext cx="1071137" cy="107113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801FD9F-4232-4A7C-94EF-E1E9880A103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3540" t="39690" r="-1023" b="2868"/>
          <a:stretch/>
        </p:blipFill>
        <p:spPr>
          <a:xfrm>
            <a:off x="10147106" y="3161580"/>
            <a:ext cx="497129" cy="103902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7E95FD8-7D48-45C9-BBE9-018EB67658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2852" y="2935872"/>
            <a:ext cx="473095" cy="47309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E86CEA56-806E-48AF-90E5-48028D038D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03187" y="3219227"/>
            <a:ext cx="364288" cy="36428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AA73A79-8244-44DA-8CEE-CDB27FBD4F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9400" y="4595324"/>
            <a:ext cx="1749704" cy="1609483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CF163135-7BB0-4E02-857F-8A0D6BB68F6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40179" y="4907207"/>
            <a:ext cx="942612" cy="1236838"/>
          </a:xfrm>
          <a:prstGeom prst="rect">
            <a:avLst/>
          </a:prstGeom>
        </p:spPr>
      </p:pic>
      <p:sp>
        <p:nvSpPr>
          <p:cNvPr id="32" name="CaixaDeTexto 109">
            <a:extLst>
              <a:ext uri="{FF2B5EF4-FFF2-40B4-BE49-F238E27FC236}">
                <a16:creationId xmlns:a16="http://schemas.microsoft.com/office/drawing/2014/main" id="{9320C9BF-F7C7-43F1-B0A2-E8E45B98D474}"/>
              </a:ext>
            </a:extLst>
          </p:cNvPr>
          <p:cNvSpPr txBox="1"/>
          <p:nvPr/>
        </p:nvSpPr>
        <p:spPr>
          <a:xfrm>
            <a:off x="9827780" y="4700506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esclave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E11D59-DF65-408E-9EBF-8E78D7729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705"/>
            <a:ext cx="105156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Pas à pas.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FD432D-5C66-46B9-B26E-75D639EC9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948" y="1828799"/>
            <a:ext cx="10992852" cy="420871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Aujourd’hui nous allons découvrir le texte pas à pas.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Le texte est court, mais il contient pleins d’informations.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Nous nous poserons des questions à chaque petit morceau.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32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A23567-2B34-4E0C-8F02-FA2394FCE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47476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299607-F321-431D-BF64-443A672BF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67322"/>
          </a:xfrm>
        </p:spPr>
        <p:txBody>
          <a:bodyPr>
            <a:normAutofit fontScale="90000"/>
          </a:bodyPr>
          <a:lstStyle/>
          <a:p>
            <a:r>
              <a:rPr lang="fr-FR" dirty="0"/>
              <a:t>Souvenons nous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97CACC-BD46-4611-9F02-D277BA798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888" y="1705098"/>
            <a:ext cx="10996223" cy="536792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Pour se faire un bon film de l’histoire, il faut imaginer la scène.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faut imaginer les personnages, et se mettre à leur place.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doit essayer de comprendre leurs émotions.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2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9384DD7-E6E5-461A-B0A7-AB5BECD0A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718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328" y="1325879"/>
            <a:ext cx="11152438" cy="2652396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La plupart des aventures racontées dans ce livre ont réellement eu lieu. J’en ai vécu une ou deux ; je dois les autres à mes camarades d’école. 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0468" y="348634"/>
            <a:ext cx="566977" cy="95105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E1F04B-0A9C-4A68-888E-664E1D07D0C1}"/>
              </a:ext>
            </a:extLst>
          </p:cNvPr>
          <p:cNvSpPr txBox="1"/>
          <p:nvPr/>
        </p:nvSpPr>
        <p:spPr>
          <a:xfrm>
            <a:off x="650252" y="495300"/>
            <a:ext cx="757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texte 17 : Avant propos.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5C159E42-5ABA-47BB-A0D2-07D495D3681B}"/>
              </a:ext>
            </a:extLst>
          </p:cNvPr>
          <p:cNvSpPr txBox="1">
            <a:spLocks/>
          </p:cNvSpPr>
          <p:nvPr/>
        </p:nvSpPr>
        <p:spPr>
          <a:xfrm>
            <a:off x="449278" y="4906498"/>
            <a:ext cx="11152438" cy="11260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votre avis, qui parle ? Qui est « je » ?</a:t>
            </a:r>
            <a:endParaRPr lang="fr-FR" sz="1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955" y="280809"/>
            <a:ext cx="11180263" cy="4583113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Huck Finn est un personnage réel ; 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Tom Sawyer également, mais lui est un mélange de trois garçons que j’ai bien connus.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 est, en quelque sorte, le résultat d’un travail d’architecte.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98D908A4-9305-4EED-BDF0-D3887D194FE0}"/>
              </a:ext>
            </a:extLst>
          </p:cNvPr>
          <p:cNvSpPr txBox="1">
            <a:spLocks/>
          </p:cNvSpPr>
          <p:nvPr/>
        </p:nvSpPr>
        <p:spPr>
          <a:xfrm>
            <a:off x="505867" y="4519764"/>
            <a:ext cx="11152438" cy="18365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L’auteur nous parle de deux personnes, lesquelles ?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nous apprend-t-il ?</a:t>
            </a:r>
          </a:p>
        </p:txBody>
      </p:sp>
    </p:spTree>
    <p:extLst>
      <p:ext uri="{BB962C8B-B14F-4D97-AF65-F5344CB8AC3E}">
        <p14:creationId xmlns:p14="http://schemas.microsoft.com/office/powerpoint/2010/main" val="101685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E7337C-3933-4B70-A9CC-2EB87AF47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781" y="379234"/>
            <a:ext cx="11087100" cy="2278063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Les étranges superstitions que j’évoque étaient très répandues chez les enfants et les esclaves dans l’Ouest, à cette époque-là, c’est-à-dire il y a trente ou quarante ans.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1771469-14A0-43B6-B261-1C9BFC278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56566210-7E1F-4008-A930-E0A5BC01A3C4}"/>
              </a:ext>
            </a:extLst>
          </p:cNvPr>
          <p:cNvSpPr txBox="1">
            <a:spLocks/>
          </p:cNvSpPr>
          <p:nvPr/>
        </p:nvSpPr>
        <p:spPr>
          <a:xfrm>
            <a:off x="581025" y="5140147"/>
            <a:ext cx="11152438" cy="11019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Ça voudrait dire à quelle époque ?</a:t>
            </a:r>
          </a:p>
        </p:txBody>
      </p:sp>
    </p:spTree>
    <p:extLst>
      <p:ext uri="{BB962C8B-B14F-4D97-AF65-F5344CB8AC3E}">
        <p14:creationId xmlns:p14="http://schemas.microsoft.com/office/powerpoint/2010/main" val="32892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E7337C-3933-4B70-A9CC-2EB87AF47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0" y="544272"/>
            <a:ext cx="10922000" cy="507547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Bien que mon livre soit surtout écrit pour distraire les garçons et les filles, je ne voudrais pas que, sous ce prétexte, les adultes s’en détournent.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tiens, en effet, à leur rappeler ce qu’ils ont été, la façon qu’ils avaient de réagir, de penser et de parler, et les bizarres aventures dans lesquelles ils se lançaient.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1771469-14A0-43B6-B261-1C9BFC278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A424AFC3-D62C-4F8D-8AFF-B1678FE0BA14}"/>
              </a:ext>
            </a:extLst>
          </p:cNvPr>
          <p:cNvSpPr/>
          <p:nvPr/>
        </p:nvSpPr>
        <p:spPr>
          <a:xfrm>
            <a:off x="3752850" y="3149600"/>
            <a:ext cx="736600" cy="6350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7FABBD1A-EE63-4325-9D0C-C38D20AA9738}"/>
              </a:ext>
            </a:extLst>
          </p:cNvPr>
          <p:cNvSpPr txBox="1">
            <a:spLocks/>
          </p:cNvSpPr>
          <p:nvPr/>
        </p:nvSpPr>
        <p:spPr>
          <a:xfrm>
            <a:off x="581025" y="5140147"/>
            <a:ext cx="11152438" cy="11019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qui correspond « leur »?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8075636-D44B-4B00-A0C2-1CEB61D2C0C5}"/>
              </a:ext>
            </a:extLst>
          </p:cNvPr>
          <p:cNvSpPr txBox="1"/>
          <p:nvPr/>
        </p:nvSpPr>
        <p:spPr>
          <a:xfrm>
            <a:off x="8755962" y="5434234"/>
            <a:ext cx="2801038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L’AUTEUR, 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Hartford, 1876.</a:t>
            </a:r>
          </a:p>
        </p:txBody>
      </p:sp>
    </p:spTree>
    <p:extLst>
      <p:ext uri="{BB962C8B-B14F-4D97-AF65-F5344CB8AC3E}">
        <p14:creationId xmlns:p14="http://schemas.microsoft.com/office/powerpoint/2010/main" val="255022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  <p:bldP spid="9" grpId="0" build="p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B4A4E7-789B-4E8F-AC1C-8E2FC3028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Hartford est une grande ville des Etats-Unis.</a:t>
            </a: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70F9F266-1333-435C-A22E-B55CD2D8AB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521" y="1825625"/>
            <a:ext cx="8334957" cy="4351338"/>
          </a:xfr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7636093-E552-45EA-A9A1-16958FB8C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3538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6467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/>
              <a:t>J’ai bien compris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568451"/>
            <a:ext cx="11074400" cy="4787899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L’auteur du livre, Mark Twain, nous dit que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ses personnages ont vraiment existé.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nous laisse à penser que son livre raconte des histoires vraies.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demande aux adultes de se mettre à la place des personnages en se souvenant de comment ils étaient enfants.</a:t>
            </a:r>
          </a:p>
          <a:p>
            <a:pPr marL="0" indent="0">
              <a:lnSpc>
                <a:spcPct val="20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20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0166E9-ED37-44BD-AC09-997EDBD6A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9412" y="490918"/>
            <a:ext cx="1798476" cy="1469263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01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travaillé sur les synonymes.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commencé à parler du livre de TOM SAWYER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lu la biographie de l’auteur Marc TWAIN.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BA0D84-3462-446E-AFC6-BA42584DF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5400" dirty="0"/>
              <a:t>Voici des portraits différents de Tom Sawyer.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9F26F9-6B84-4634-8841-7C54C04C9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1692" y="2792374"/>
            <a:ext cx="4842163" cy="1077912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En dessin animé :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113509E-D8CC-4F67-AED0-11B08CDAC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8DCD00C-FB28-41FF-85BF-194A25980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4862" y="1179175"/>
            <a:ext cx="3737655" cy="531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63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326C917C-0079-4685-831D-DFA503E42A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24624" y="1224053"/>
            <a:ext cx="5329176" cy="4409893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C4146C9-1E6B-4E8A-BFA7-1C3EE3E1C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22BD7D7E-73CA-4FAB-93E6-548FFAD3B1E7}"/>
              </a:ext>
            </a:extLst>
          </p:cNvPr>
          <p:cNvSpPr txBox="1">
            <a:spLocks/>
          </p:cNvSpPr>
          <p:nvPr/>
        </p:nvSpPr>
        <p:spPr>
          <a:xfrm>
            <a:off x="1017099" y="501649"/>
            <a:ext cx="6043002" cy="107791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En couverture de bande dessinée :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45B79FB-2B41-466C-9179-7B77A831C7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786" y="1579561"/>
            <a:ext cx="3500495" cy="4606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11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C4146C9-1E6B-4E8A-BFA7-1C3EE3E1C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22BD7D7E-73CA-4FAB-93E6-548FFAD3B1E7}"/>
              </a:ext>
            </a:extLst>
          </p:cNvPr>
          <p:cNvSpPr txBox="1">
            <a:spLocks/>
          </p:cNvSpPr>
          <p:nvPr/>
        </p:nvSpPr>
        <p:spPr>
          <a:xfrm>
            <a:off x="2638290" y="214427"/>
            <a:ext cx="6043002" cy="1077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En couverture de livre :</a:t>
            </a:r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F67666A7-D58A-4FA6-AA11-B4B8713CDE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54749" y="1132258"/>
            <a:ext cx="3332852" cy="457509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CCB6A95-DF1B-4E69-A749-7F4ED433E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633" y="1132258"/>
            <a:ext cx="3643620" cy="5101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00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060E5A-7A7C-4BD8-A27A-BCCA5AD0D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Encore en livre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CC9F34E-0FAA-4DB2-9E1F-F342FCFF0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FC756D5B-3642-46BD-B6C1-40BC1EF0FA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7148" y="1153595"/>
            <a:ext cx="4696361" cy="469636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DF25537-5CF2-4ED5-A73B-974F200B4E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132" y="1398760"/>
            <a:ext cx="3468868" cy="495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5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3792B2-2DDC-4F1A-B54B-C7F08F700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Affiche de spectacle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7C0F049A-9152-4353-AF55-7EC599F27B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05032" y="1241609"/>
            <a:ext cx="3339717" cy="497246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A365DF1-05EC-4607-926F-1B7B38BF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2269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85CC2E-E092-4964-AB2B-0AA4CF7C8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Affiches de film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07D62A4-3AAB-452E-A45B-FBC3EB2F1C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77849" y="1468581"/>
            <a:ext cx="305318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D6E9B88-095B-4F62-8959-25F13136B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4236332-8D23-41FA-AC12-9CA8176EBB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1593850"/>
            <a:ext cx="3343275" cy="47625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C67ECA5-15A5-47A9-AC2E-153A2F1987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1713" y="1593850"/>
            <a:ext cx="3933022" cy="393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77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AFD57D-25BD-4CCB-9733-871FD191A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Il y a encore plein de représentations différentes 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A0A181E-4A3E-4D1E-BE5A-EC4560252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Ce roman est très connu dans le monde entier.</a:t>
            </a:r>
          </a:p>
          <a:p>
            <a:pPr>
              <a:lnSpc>
                <a:spcPct val="150000"/>
              </a:lnSpc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personnage de Tom est un jeune garçon qui a perdu ses parents.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vit chez sa tante Polly.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n’aime pas l’école.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lui arrive des aventures. Il a deux bon amis, une fille et un garçon.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Ce livre permet aussi de comprendre comment se passait la vie dans les années 1850 aux Etats-Unis.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6B59FB9-6527-4201-90F7-336D745DB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0489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E0709161-E727-4429-8F3B-DDF10E2D273A}"/>
              </a:ext>
            </a:extLst>
          </p:cNvPr>
          <p:cNvSpPr txBox="1">
            <a:spLocks/>
          </p:cNvSpPr>
          <p:nvPr/>
        </p:nvSpPr>
        <p:spPr>
          <a:xfrm>
            <a:off x="838199" y="1929236"/>
            <a:ext cx="10778067" cy="889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32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9E99E48-834A-4635-890D-052471583FF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2326" y="-313673"/>
            <a:ext cx="1898015" cy="1898015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5146C0A-F7E3-48AB-9ECC-7CDBBE007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1030E41-A21C-4910-9293-7E61FD89D7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4611" y="2793889"/>
            <a:ext cx="1098676" cy="109424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16D2D1F-5BF1-42A7-97EC-7667AB6F8B7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6842" y="1492702"/>
            <a:ext cx="849424" cy="946502"/>
          </a:xfrm>
          <a:prstGeom prst="rect">
            <a:avLst/>
          </a:prstGeom>
        </p:spPr>
      </p:pic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5581A9D4-0024-4E66-8BCB-A833064881F3}"/>
              </a:ext>
            </a:extLst>
          </p:cNvPr>
          <p:cNvSpPr txBox="1">
            <a:spLocks/>
          </p:cNvSpPr>
          <p:nvPr/>
        </p:nvSpPr>
        <p:spPr>
          <a:xfrm>
            <a:off x="488122" y="3985143"/>
            <a:ext cx="10515600" cy="1535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Je vous donne le texte complet pour votre entrainement en lecture.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3200" dirty="0"/>
              <a:t>On le rangera à la suite des autres textes de lecture.</a:t>
            </a:r>
          </a:p>
        </p:txBody>
      </p:sp>
      <p:sp>
        <p:nvSpPr>
          <p:cNvPr id="11" name="Espace réservé du contenu 10">
            <a:extLst>
              <a:ext uri="{FF2B5EF4-FFF2-40B4-BE49-F238E27FC236}">
                <a16:creationId xmlns:a16="http://schemas.microsoft.com/office/drawing/2014/main" id="{06705D5F-19DB-49A4-87AB-4D3B690CCE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605" y="541189"/>
            <a:ext cx="10515600" cy="3497835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Voici le résumé du texte 17.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Vous le copiez proprement en silence.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collez le vocabulaire.</a:t>
            </a:r>
          </a:p>
        </p:txBody>
      </p:sp>
    </p:spTree>
    <p:extLst>
      <p:ext uri="{BB962C8B-B14F-4D97-AF65-F5344CB8AC3E}">
        <p14:creationId xmlns:p14="http://schemas.microsoft.com/office/powerpoint/2010/main" val="346067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uild="p"/>
      <p:bldP spid="11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91508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28994A-8AE1-44D9-A39F-C66AF8B82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17652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3350" y="335840"/>
            <a:ext cx="83185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76250" y="1404628"/>
            <a:ext cx="11422153" cy="19709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Voici un exercice à faire très rapidement pour voir ce qui vous revient sur les synonymes.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65DA546-8B1C-40E0-8017-67F8BFF6D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8953" y="2841084"/>
            <a:ext cx="7434094" cy="3429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5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89422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en conjugaison.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5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17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Copier le vocabulaire en s’appliquant.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1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742" y="978274"/>
            <a:ext cx="2701566" cy="7130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exploration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aventure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la méchanceté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école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gagner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sage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08050" y="3103533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magnifique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228501" y="3246523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 bateau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228721" y="4091385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tempête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épreuve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28501" y="4350737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espiègle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légume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conseil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découverte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balade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2088980" y="5743713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plaisir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fleuve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55452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les flots</a:t>
            </a:r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blaguer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draguer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2" y="1566107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une seconde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698268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005457" y="1743637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guérir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esclave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25279" y="3951985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gants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048529" y="3409427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une grenade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424310" y="3990927"/>
            <a:ext cx="155726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guère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4813521" y="4939895"/>
            <a:ext cx="1499775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18798" y="4320131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 fleuve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57830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légume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92487" y="3407251"/>
            <a:ext cx="1769961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guirlande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580912" y="2219585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guerre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65571" y="6016915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draguons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66908" y="234447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vote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448006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E11939E0-48D9-44BF-91A2-EB104FC0B5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502" y="1873064"/>
            <a:ext cx="8716868" cy="402096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179CF41-A6E5-48A5-8F66-8A2B4B703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 :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7D51307-07DD-4383-BC3B-A67DAFE8D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C80F190C-4354-4CE2-B6E4-E50D228F47D8}"/>
              </a:ext>
            </a:extLst>
          </p:cNvPr>
          <p:cNvSpPr/>
          <p:nvPr/>
        </p:nvSpPr>
        <p:spPr>
          <a:xfrm>
            <a:off x="3384680" y="3210344"/>
            <a:ext cx="1003300" cy="457965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81C98C5A-DCC8-4885-9247-98E8D977B420}"/>
              </a:ext>
            </a:extLst>
          </p:cNvPr>
          <p:cNvSpPr/>
          <p:nvPr/>
        </p:nvSpPr>
        <p:spPr>
          <a:xfrm>
            <a:off x="3384680" y="3668309"/>
            <a:ext cx="1110202" cy="444500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6B27878D-9696-4AFE-B811-DF050C69155C}"/>
              </a:ext>
            </a:extLst>
          </p:cNvPr>
          <p:cNvSpPr/>
          <p:nvPr/>
        </p:nvSpPr>
        <p:spPr>
          <a:xfrm>
            <a:off x="4494882" y="4159600"/>
            <a:ext cx="1739332" cy="444500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13967F6B-1120-46F9-8B43-D5614180102B}"/>
              </a:ext>
            </a:extLst>
          </p:cNvPr>
          <p:cNvSpPr/>
          <p:nvPr/>
        </p:nvSpPr>
        <p:spPr>
          <a:xfrm>
            <a:off x="3541715" y="4604100"/>
            <a:ext cx="1736544" cy="483718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93726FF-98E4-4A63-9B09-7BB9CC082DA5}"/>
              </a:ext>
            </a:extLst>
          </p:cNvPr>
          <p:cNvSpPr/>
          <p:nvPr/>
        </p:nvSpPr>
        <p:spPr>
          <a:xfrm>
            <a:off x="4466251" y="5134609"/>
            <a:ext cx="1736545" cy="444500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83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6837F7-753E-44AB-8AD9-68D0D195B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synonymes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29F00C-6C4D-46DF-853B-33E7B006C9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524000"/>
            <a:ext cx="11163300" cy="463549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synonymes sont des mots qui ont le même sens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ou un sens très proche.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On les utilise pour éviter les répétitions et enrichir un texte.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00B5F6E-A1BF-4526-A589-62C16339A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BB15FFA-358A-44BD-9249-E0D90705F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2367" y="1989932"/>
            <a:ext cx="1719262" cy="171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59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de cantos arredondados 195">
            <a:extLst>
              <a:ext uri="{FF2B5EF4-FFF2-40B4-BE49-F238E27FC236}">
                <a16:creationId xmlns:a16="http://schemas.microsoft.com/office/drawing/2014/main" id="{32BB08C1-C6F0-4B03-B47B-052DB9248B13}"/>
              </a:ext>
            </a:extLst>
          </p:cNvPr>
          <p:cNvSpPr/>
          <p:nvPr/>
        </p:nvSpPr>
        <p:spPr>
          <a:xfrm>
            <a:off x="6337372" y="4583033"/>
            <a:ext cx="1797050" cy="163616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F4EC569-719E-4F0C-83AC-9879C785B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716581"/>
            <a:ext cx="11176000" cy="3838574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 que des mots soient synonymes, il faut qu’ils appartiennent à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la même classe grammaticale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synonyme d’un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nom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est toujours un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nom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aventure, une promenade, une excursion.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90D735C-B04B-4740-AF65-2C02EE7FB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Retângulo de cantos arredondados 195">
            <a:extLst>
              <a:ext uri="{FF2B5EF4-FFF2-40B4-BE49-F238E27FC236}">
                <a16:creationId xmlns:a16="http://schemas.microsoft.com/office/drawing/2014/main" id="{F5A5A6BD-F797-4B9E-9F78-0062554A8256}"/>
              </a:ext>
            </a:extLst>
          </p:cNvPr>
          <p:cNvSpPr/>
          <p:nvPr/>
        </p:nvSpPr>
        <p:spPr>
          <a:xfrm>
            <a:off x="1117422" y="4675840"/>
            <a:ext cx="1797050" cy="163616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7" name="CaixaDeTexto 109">
            <a:extLst>
              <a:ext uri="{FF2B5EF4-FFF2-40B4-BE49-F238E27FC236}">
                <a16:creationId xmlns:a16="http://schemas.microsoft.com/office/drawing/2014/main" id="{BEDC5B67-2C9A-4472-96BF-3D0F694FA9BA}"/>
              </a:ext>
            </a:extLst>
          </p:cNvPr>
          <p:cNvSpPr txBox="1"/>
          <p:nvPr/>
        </p:nvSpPr>
        <p:spPr>
          <a:xfrm>
            <a:off x="972799" y="4717662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aventure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0333CE2-3906-421A-973D-2A80BD88FE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132" y="5190757"/>
            <a:ext cx="1086563" cy="1086563"/>
          </a:xfrm>
          <a:prstGeom prst="rect">
            <a:avLst/>
          </a:prstGeom>
        </p:spPr>
      </p:pic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D48D844B-F467-413E-9CEE-71775DC70E79}"/>
              </a:ext>
            </a:extLst>
          </p:cNvPr>
          <p:cNvSpPr/>
          <p:nvPr/>
        </p:nvSpPr>
        <p:spPr>
          <a:xfrm>
            <a:off x="3717676" y="4635562"/>
            <a:ext cx="1797050" cy="163616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F4EF115B-221F-4BD7-AAB8-0B877750D131}"/>
              </a:ext>
            </a:extLst>
          </p:cNvPr>
          <p:cNvSpPr txBox="1"/>
          <p:nvPr/>
        </p:nvSpPr>
        <p:spPr>
          <a:xfrm>
            <a:off x="3573053" y="4677384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promenade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A758486-EB37-409B-BD14-0AD9D9073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9386" y="5021480"/>
            <a:ext cx="1141673" cy="114167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44E3BEE-8066-4213-B980-27F30CAEC1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650" y="4852777"/>
            <a:ext cx="1212493" cy="1212493"/>
          </a:xfrm>
          <a:prstGeom prst="rect">
            <a:avLst/>
          </a:prstGeom>
        </p:spPr>
      </p:pic>
      <p:sp>
        <p:nvSpPr>
          <p:cNvPr id="16" name="CaixaDeTexto 109">
            <a:extLst>
              <a:ext uri="{FF2B5EF4-FFF2-40B4-BE49-F238E27FC236}">
                <a16:creationId xmlns:a16="http://schemas.microsoft.com/office/drawing/2014/main" id="{5505AD71-D67D-4066-B4BC-0BEC9879879B}"/>
              </a:ext>
            </a:extLst>
          </p:cNvPr>
          <p:cNvSpPr txBox="1"/>
          <p:nvPr/>
        </p:nvSpPr>
        <p:spPr>
          <a:xfrm>
            <a:off x="6192749" y="4542029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excursion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42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 build="p"/>
      <p:bldP spid="6" grpId="0" animBg="1"/>
      <p:bldP spid="7" grpId="0"/>
      <p:bldP spid="10" grpId="0" animBg="1"/>
      <p:bldP spid="11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1F923FA-4469-4790-92EF-BB7437FE4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360" y="932384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synonyme d’un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adjectif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est toujours un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adjectif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espiègle, farceur, malin, 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2CE4147-55F2-4BA4-AA3E-BE594980D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Retângulo de cantos arredondados 195">
            <a:extLst>
              <a:ext uri="{FF2B5EF4-FFF2-40B4-BE49-F238E27FC236}">
                <a16:creationId xmlns:a16="http://schemas.microsoft.com/office/drawing/2014/main" id="{E1B4DC31-859D-432C-BCDD-5650E97927D2}"/>
              </a:ext>
            </a:extLst>
          </p:cNvPr>
          <p:cNvSpPr/>
          <p:nvPr/>
        </p:nvSpPr>
        <p:spPr>
          <a:xfrm>
            <a:off x="838200" y="3647553"/>
            <a:ext cx="1797050" cy="163616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6" name="CaixaDeTexto 109">
            <a:extLst>
              <a:ext uri="{FF2B5EF4-FFF2-40B4-BE49-F238E27FC236}">
                <a16:creationId xmlns:a16="http://schemas.microsoft.com/office/drawing/2014/main" id="{A82919B7-CCEE-44D5-B9DF-66D510205984}"/>
              </a:ext>
            </a:extLst>
          </p:cNvPr>
          <p:cNvSpPr txBox="1"/>
          <p:nvPr/>
        </p:nvSpPr>
        <p:spPr>
          <a:xfrm>
            <a:off x="693577" y="3689375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espiègle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8D8B963-F31A-458C-90CC-EA4037057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040" y="4219898"/>
            <a:ext cx="1219370" cy="1000265"/>
          </a:xfrm>
          <a:prstGeom prst="rect">
            <a:avLst/>
          </a:prstGeom>
        </p:spPr>
      </p:pic>
      <p:sp>
        <p:nvSpPr>
          <p:cNvPr id="9" name="Retângulo de cantos arredondados 195">
            <a:extLst>
              <a:ext uri="{FF2B5EF4-FFF2-40B4-BE49-F238E27FC236}">
                <a16:creationId xmlns:a16="http://schemas.microsoft.com/office/drawing/2014/main" id="{13E67FCE-97BA-4314-BBF8-3E3C799575E1}"/>
              </a:ext>
            </a:extLst>
          </p:cNvPr>
          <p:cNvSpPr/>
          <p:nvPr/>
        </p:nvSpPr>
        <p:spPr>
          <a:xfrm>
            <a:off x="3172146" y="3609206"/>
            <a:ext cx="1797050" cy="163616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0" name="CaixaDeTexto 109">
            <a:extLst>
              <a:ext uri="{FF2B5EF4-FFF2-40B4-BE49-F238E27FC236}">
                <a16:creationId xmlns:a16="http://schemas.microsoft.com/office/drawing/2014/main" id="{9E4356C6-A9F7-40CE-998B-309F5E4BF9B8}"/>
              </a:ext>
            </a:extLst>
          </p:cNvPr>
          <p:cNvSpPr txBox="1"/>
          <p:nvPr/>
        </p:nvSpPr>
        <p:spPr>
          <a:xfrm>
            <a:off x="3027523" y="3651028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farceur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tângulo de cantos arredondados 195">
            <a:extLst>
              <a:ext uri="{FF2B5EF4-FFF2-40B4-BE49-F238E27FC236}">
                <a16:creationId xmlns:a16="http://schemas.microsoft.com/office/drawing/2014/main" id="{611631E4-F6DD-4B98-9D2B-64F6B578CC36}"/>
              </a:ext>
            </a:extLst>
          </p:cNvPr>
          <p:cNvSpPr/>
          <p:nvPr/>
        </p:nvSpPr>
        <p:spPr>
          <a:xfrm>
            <a:off x="5393611" y="3609206"/>
            <a:ext cx="1797050" cy="163616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2" name="CaixaDeTexto 109">
            <a:extLst>
              <a:ext uri="{FF2B5EF4-FFF2-40B4-BE49-F238E27FC236}">
                <a16:creationId xmlns:a16="http://schemas.microsoft.com/office/drawing/2014/main" id="{7B19D0BA-2F13-4B13-9E96-19CBBAF5A12F}"/>
              </a:ext>
            </a:extLst>
          </p:cNvPr>
          <p:cNvSpPr txBox="1"/>
          <p:nvPr/>
        </p:nvSpPr>
        <p:spPr>
          <a:xfrm>
            <a:off x="5248988" y="3651028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malin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6ECF2F7-6439-4C3A-AAD5-5F2808E2C4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0291" y="4140897"/>
            <a:ext cx="1276528" cy="103837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927E2A2-3AF8-4EFB-BB47-94BCEA4D86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7662" y="4179002"/>
            <a:ext cx="1190791" cy="96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01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/>
      <p:bldP spid="9" grpId="0" animBg="1"/>
      <p:bldP spid="10" grpId="0"/>
      <p:bldP spid="11" grpId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DB7516-8EC1-48CC-B124-281B233948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627" y="1137296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le synonyme d’un </a:t>
            </a: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verbe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est toujours un v</a:t>
            </a: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erbe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</a:p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grimper, monter, escalader, gravir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5207517-6C37-4381-A06A-A13232015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Retângulo de cantos arredondados 195">
            <a:extLst>
              <a:ext uri="{FF2B5EF4-FFF2-40B4-BE49-F238E27FC236}">
                <a16:creationId xmlns:a16="http://schemas.microsoft.com/office/drawing/2014/main" id="{E9616D71-231A-48A0-8EE2-9F4002AF0C53}"/>
              </a:ext>
            </a:extLst>
          </p:cNvPr>
          <p:cNvSpPr/>
          <p:nvPr/>
        </p:nvSpPr>
        <p:spPr>
          <a:xfrm>
            <a:off x="3713117" y="3844291"/>
            <a:ext cx="1797050" cy="163616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7" name="CaixaDeTexto 109">
            <a:extLst>
              <a:ext uri="{FF2B5EF4-FFF2-40B4-BE49-F238E27FC236}">
                <a16:creationId xmlns:a16="http://schemas.microsoft.com/office/drawing/2014/main" id="{821D6C17-0424-414C-B366-0B0FF902FA56}"/>
              </a:ext>
            </a:extLst>
          </p:cNvPr>
          <p:cNvSpPr txBox="1"/>
          <p:nvPr/>
        </p:nvSpPr>
        <p:spPr>
          <a:xfrm>
            <a:off x="836773" y="3940195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grimper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ECEA7B10-5AD4-467B-86AB-8A834EF06866}"/>
              </a:ext>
            </a:extLst>
          </p:cNvPr>
          <p:cNvSpPr/>
          <p:nvPr/>
        </p:nvSpPr>
        <p:spPr>
          <a:xfrm>
            <a:off x="1061399" y="3940195"/>
            <a:ext cx="1797050" cy="163616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DABDE7-0077-460E-9512-BD505C5D791D}"/>
              </a:ext>
            </a:extLst>
          </p:cNvPr>
          <p:cNvSpPr txBox="1"/>
          <p:nvPr/>
        </p:nvSpPr>
        <p:spPr>
          <a:xfrm>
            <a:off x="6041187" y="3803694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escalader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68EE2421-5989-4D6D-81E4-166CB80602F7}"/>
              </a:ext>
            </a:extLst>
          </p:cNvPr>
          <p:cNvSpPr/>
          <p:nvPr/>
        </p:nvSpPr>
        <p:spPr>
          <a:xfrm>
            <a:off x="6215159" y="3810304"/>
            <a:ext cx="1797050" cy="163616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5C97DAD3-8041-4F2B-93F1-D42B4A13BAF8}"/>
              </a:ext>
            </a:extLst>
          </p:cNvPr>
          <p:cNvSpPr txBox="1"/>
          <p:nvPr/>
        </p:nvSpPr>
        <p:spPr>
          <a:xfrm>
            <a:off x="3511819" y="3844291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monter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7E4A6DEE-7591-48C0-8803-1876820C13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07" y="4322479"/>
            <a:ext cx="1123994" cy="112399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5610FD2-E1AD-4105-9A74-24B57CC3E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4402186"/>
            <a:ext cx="1011746" cy="101174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EB12C8A6-B2D8-4155-AC76-BF98D019F2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8111" y="4203137"/>
            <a:ext cx="1092448" cy="109244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5E20AF4-E488-4605-955F-E82BF6AE6A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3863" y="4203137"/>
            <a:ext cx="1210795" cy="1210795"/>
          </a:xfrm>
          <a:prstGeom prst="rect">
            <a:avLst/>
          </a:prstGeom>
        </p:spPr>
      </p:pic>
      <p:sp>
        <p:nvSpPr>
          <p:cNvPr id="16" name="CaixaDeTexto 109">
            <a:extLst>
              <a:ext uri="{FF2B5EF4-FFF2-40B4-BE49-F238E27FC236}">
                <a16:creationId xmlns:a16="http://schemas.microsoft.com/office/drawing/2014/main" id="{83C08B42-2A8A-4377-936C-7D1AC465CCAB}"/>
              </a:ext>
            </a:extLst>
          </p:cNvPr>
          <p:cNvSpPr txBox="1"/>
          <p:nvPr/>
        </p:nvSpPr>
        <p:spPr>
          <a:xfrm>
            <a:off x="8383657" y="3784647"/>
            <a:ext cx="2086296" cy="6881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gravir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285D68F6-508F-4CD6-B07E-A947EC03B13B}"/>
              </a:ext>
            </a:extLst>
          </p:cNvPr>
          <p:cNvSpPr/>
          <p:nvPr/>
        </p:nvSpPr>
        <p:spPr>
          <a:xfrm>
            <a:off x="8557629" y="3791257"/>
            <a:ext cx="1797050" cy="163616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7129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/>
      <p:bldP spid="8" grpId="0" animBg="1"/>
      <p:bldP spid="9" grpId="0"/>
      <p:bldP spid="10" grpId="0" animBg="1"/>
      <p:bldP spid="11" grpId="0"/>
      <p:bldP spid="16" grpId="0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DF78A5-F3BE-4D8E-834F-33B03030A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4F40CBA-58C5-4F6A-ACA2-115A3AD9B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Les synonymes sont des mots qui disent presque la même chose.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Presque, le sens est un tout petit peu différent.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2567CC-4962-4AC5-8C98-A28607CE5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364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11814</TotalTime>
  <Words>1093</Words>
  <Application>Microsoft Office PowerPoint</Application>
  <PresentationFormat>Grand écran</PresentationFormat>
  <Paragraphs>186</Paragraphs>
  <Slides>34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45" baseType="lpstr">
      <vt:lpstr>Arial Unicode MS</vt:lpstr>
      <vt:lpstr>Agency FB</vt:lpstr>
      <vt:lpstr>Arial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Rappel</vt:lpstr>
      <vt:lpstr>Rappel</vt:lpstr>
      <vt:lpstr>correction :</vt:lpstr>
      <vt:lpstr>Les synonymes</vt:lpstr>
      <vt:lpstr>Présentation PowerPoint</vt:lpstr>
      <vt:lpstr>Présentation PowerPoint</vt:lpstr>
      <vt:lpstr>Présentation PowerPoint</vt:lpstr>
      <vt:lpstr>Présentation PowerPoint</vt:lpstr>
      <vt:lpstr>Aujourd’hui</vt:lpstr>
      <vt:lpstr>Les mots difficiles :</vt:lpstr>
      <vt:lpstr>Pas à pas.</vt:lpstr>
      <vt:lpstr>Souvenons nous :</vt:lpstr>
      <vt:lpstr>Présentation PowerPoint</vt:lpstr>
      <vt:lpstr>Présentation PowerPoint</vt:lpstr>
      <vt:lpstr>Présentation PowerPoint</vt:lpstr>
      <vt:lpstr>Présentation PowerPoint</vt:lpstr>
      <vt:lpstr>Hartford est une grande ville des Etats-Unis.</vt:lpstr>
      <vt:lpstr>J’ai bien compris :</vt:lpstr>
      <vt:lpstr>Voici des portraits différents de Tom Sawyer. </vt:lpstr>
      <vt:lpstr>Présentation PowerPoint</vt:lpstr>
      <vt:lpstr>Présentation PowerPoint</vt:lpstr>
      <vt:lpstr>Encore en livre</vt:lpstr>
      <vt:lpstr>Affiche de spectacle</vt:lpstr>
      <vt:lpstr>Affiches de film</vt:lpstr>
      <vt:lpstr>Il y a encore plein de représentations différentes !</vt:lpstr>
      <vt:lpstr>Présentation PowerPoint</vt:lpstr>
      <vt:lpstr>Lecture entrainement.</vt:lpstr>
      <vt:lpstr>Les scores :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112</cp:revision>
  <dcterms:created xsi:type="dcterms:W3CDTF">2021-07-07T15:19:39Z</dcterms:created>
  <dcterms:modified xsi:type="dcterms:W3CDTF">2021-12-20T05:45:14Z</dcterms:modified>
</cp:coreProperties>
</file>