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43" r:id="rId2"/>
    <p:sldId id="257" r:id="rId3"/>
    <p:sldId id="589" r:id="rId4"/>
    <p:sldId id="615" r:id="rId5"/>
    <p:sldId id="613" r:id="rId6"/>
    <p:sldId id="523" r:id="rId7"/>
    <p:sldId id="267" r:id="rId8"/>
    <p:sldId id="521" r:id="rId9"/>
    <p:sldId id="517" r:id="rId10"/>
    <p:sldId id="518" r:id="rId11"/>
    <p:sldId id="525" r:id="rId12"/>
    <p:sldId id="367" r:id="rId13"/>
    <p:sldId id="368" r:id="rId14"/>
    <p:sldId id="258" r:id="rId15"/>
    <p:sldId id="286" r:id="rId16"/>
    <p:sldId id="288" r:id="rId17"/>
    <p:sldId id="290" r:id="rId18"/>
    <p:sldId id="268" r:id="rId19"/>
    <p:sldId id="468" r:id="rId20"/>
    <p:sldId id="618" r:id="rId21"/>
    <p:sldId id="427" r:id="rId22"/>
    <p:sldId id="616" r:id="rId23"/>
    <p:sldId id="617" r:id="rId24"/>
    <p:sldId id="588" r:id="rId25"/>
    <p:sldId id="619" r:id="rId26"/>
    <p:sldId id="282" r:id="rId27"/>
    <p:sldId id="372" r:id="rId28"/>
    <p:sldId id="376" r:id="rId29"/>
    <p:sldId id="377" r:id="rId30"/>
    <p:sldId id="611" r:id="rId31"/>
    <p:sldId id="612" r:id="rId3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20/12/2021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17.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conjugaison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544272"/>
            <a:ext cx="10922000" cy="507547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Bien que mon livre soit surtout écrit pour distraire les garçons et les filles, je ne voudrais pas que, sous ce prétexte, les adultes s’en détournent.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tiens, en effet, à leur rappeler ce qu’ils ont été, la façon qu’ils avaient de réagir, de penser et de parler, et les bizarres aventures dans lesquelles ils se lançaient.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075636-D44B-4B00-A0C2-1CEB61D2C0C5}"/>
              </a:ext>
            </a:extLst>
          </p:cNvPr>
          <p:cNvSpPr txBox="1"/>
          <p:nvPr/>
        </p:nvSpPr>
        <p:spPr>
          <a:xfrm>
            <a:off x="8755962" y="5434234"/>
            <a:ext cx="2801038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L’AUTEUR, 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Hartford, 1876.</a:t>
            </a:r>
          </a:p>
        </p:txBody>
      </p:sp>
    </p:spTree>
    <p:extLst>
      <p:ext uri="{BB962C8B-B14F-4D97-AF65-F5344CB8AC3E}">
        <p14:creationId xmlns:p14="http://schemas.microsoft.com/office/powerpoint/2010/main" val="255022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68451"/>
            <a:ext cx="11074400" cy="47878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L’auteur du livre, Mark Twain, nous dit que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ses personnages ont vraiment existé.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nous laisse à penser que son livre raconte des histoires vraies.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demande aux adultes de se mettre à la place des personnages en se souvenant de comment ils étaient enfants.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2B7100-44AB-48AE-B30E-1F17EDF4E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Aujourd’hui nous allons réviser la conjugaison des auxiliaires au présent.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6C06B3-09EB-40F2-A786-AE9B9AA3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98" y="2441260"/>
            <a:ext cx="10515600" cy="238542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L’objectif est de maitriser les terminaisons des auxiliaires (être, avoir et aller).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747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9B5A4B-14BB-4F03-941C-46A41A612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verbe être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A8F2E6-5B43-493D-8439-77C3C3E37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faut l’apprendre par cœur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259B4B-9B45-4404-BD31-7F8D42494C2F}"/>
              </a:ext>
            </a:extLst>
          </p:cNvPr>
          <p:cNvSpPr txBox="1"/>
          <p:nvPr/>
        </p:nvSpPr>
        <p:spPr>
          <a:xfrm>
            <a:off x="1440179" y="2723815"/>
            <a:ext cx="671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46ABEAB-D694-40D5-9F81-FB01D743B128}"/>
              </a:ext>
            </a:extLst>
          </p:cNvPr>
          <p:cNvSpPr txBox="1"/>
          <p:nvPr/>
        </p:nvSpPr>
        <p:spPr>
          <a:xfrm>
            <a:off x="2760529" y="2723814"/>
            <a:ext cx="128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suis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54FEAF-001D-44CF-8B85-7F9A9E2CEC10}"/>
              </a:ext>
            </a:extLst>
          </p:cNvPr>
          <p:cNvSpPr txBox="1"/>
          <p:nvPr/>
        </p:nvSpPr>
        <p:spPr>
          <a:xfrm>
            <a:off x="1427354" y="3523936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49E173-A565-4DD2-BBE1-1F3E1C312B11}"/>
              </a:ext>
            </a:extLst>
          </p:cNvPr>
          <p:cNvSpPr txBox="1"/>
          <p:nvPr/>
        </p:nvSpPr>
        <p:spPr>
          <a:xfrm>
            <a:off x="2772735" y="3478719"/>
            <a:ext cx="128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578224A-5F39-483F-8C25-B96A98BF9687}"/>
              </a:ext>
            </a:extLst>
          </p:cNvPr>
          <p:cNvSpPr txBox="1"/>
          <p:nvPr/>
        </p:nvSpPr>
        <p:spPr>
          <a:xfrm>
            <a:off x="1465827" y="4315296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488444-7964-4BA8-8413-B952447F9E30}"/>
              </a:ext>
            </a:extLst>
          </p:cNvPr>
          <p:cNvSpPr txBox="1"/>
          <p:nvPr/>
        </p:nvSpPr>
        <p:spPr>
          <a:xfrm>
            <a:off x="2634440" y="4241887"/>
            <a:ext cx="128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CD0CCF6-B370-4891-8CE4-23CF568AC33C}"/>
              </a:ext>
            </a:extLst>
          </p:cNvPr>
          <p:cNvSpPr txBox="1"/>
          <p:nvPr/>
        </p:nvSpPr>
        <p:spPr>
          <a:xfrm>
            <a:off x="5972344" y="2621016"/>
            <a:ext cx="13131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62E3154-1F20-4A48-BE34-7BD2E764B3CA}"/>
              </a:ext>
            </a:extLst>
          </p:cNvPr>
          <p:cNvSpPr txBox="1"/>
          <p:nvPr/>
        </p:nvSpPr>
        <p:spPr>
          <a:xfrm>
            <a:off x="7285524" y="2635114"/>
            <a:ext cx="20569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sommes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2C13DF3-0D68-48CD-A114-5AF6616B9D56}"/>
              </a:ext>
            </a:extLst>
          </p:cNvPr>
          <p:cNvSpPr txBox="1"/>
          <p:nvPr/>
        </p:nvSpPr>
        <p:spPr>
          <a:xfrm>
            <a:off x="5996734" y="3354452"/>
            <a:ext cx="1287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7CEF1E-AACD-460F-8872-4A67DB67F5B4}"/>
              </a:ext>
            </a:extLst>
          </p:cNvPr>
          <p:cNvSpPr txBox="1"/>
          <p:nvPr/>
        </p:nvSpPr>
        <p:spPr>
          <a:xfrm>
            <a:off x="7283008" y="3360315"/>
            <a:ext cx="1769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êtes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B82891-2F2E-4D19-95DD-567871189C48}"/>
              </a:ext>
            </a:extLst>
          </p:cNvPr>
          <p:cNvSpPr txBox="1"/>
          <p:nvPr/>
        </p:nvSpPr>
        <p:spPr>
          <a:xfrm>
            <a:off x="7308656" y="4196901"/>
            <a:ext cx="11849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0AFFCD1-F853-4180-A7AB-2F2F3EE74D56}"/>
              </a:ext>
            </a:extLst>
          </p:cNvPr>
          <p:cNvSpPr txBox="1"/>
          <p:nvPr/>
        </p:nvSpPr>
        <p:spPr>
          <a:xfrm>
            <a:off x="5997273" y="4186019"/>
            <a:ext cx="7489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41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allAtOnce"/>
      <p:bldP spid="9" grpId="0"/>
      <p:bldP spid="14" grpId="0"/>
      <p:bldP spid="15" grpId="0"/>
      <p:bldP spid="19" grpId="0"/>
      <p:bldP spid="20" grpId="0"/>
      <p:bldP spid="17" grpId="0"/>
      <p:bldP spid="22" grpId="0"/>
      <p:bldP spid="5" grpId="0"/>
      <p:bldP spid="6" grpId="0"/>
      <p:bldP spid="12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9B5A4B-14BB-4F03-941C-46A41A612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verbe avoir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A8F2E6-5B43-493D-8439-77C3C3E37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r>
              <a:rPr lang="fr-FR" dirty="0"/>
              <a:t>Il faut l’apprendre par cœur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259B4B-9B45-4404-BD31-7F8D42494C2F}"/>
              </a:ext>
            </a:extLst>
          </p:cNvPr>
          <p:cNvSpPr txBox="1"/>
          <p:nvPr/>
        </p:nvSpPr>
        <p:spPr>
          <a:xfrm>
            <a:off x="1517124" y="2605135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J’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46ABEAB-D694-40D5-9F81-FB01D743B128}"/>
              </a:ext>
            </a:extLst>
          </p:cNvPr>
          <p:cNvSpPr txBox="1"/>
          <p:nvPr/>
        </p:nvSpPr>
        <p:spPr>
          <a:xfrm>
            <a:off x="2290709" y="2605135"/>
            <a:ext cx="128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54FEAF-001D-44CF-8B85-7F9A9E2CEC10}"/>
              </a:ext>
            </a:extLst>
          </p:cNvPr>
          <p:cNvSpPr txBox="1"/>
          <p:nvPr/>
        </p:nvSpPr>
        <p:spPr>
          <a:xfrm>
            <a:off x="1511360" y="3299324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49E173-A565-4DD2-BBE1-1F3E1C312B11}"/>
              </a:ext>
            </a:extLst>
          </p:cNvPr>
          <p:cNvSpPr txBox="1"/>
          <p:nvPr/>
        </p:nvSpPr>
        <p:spPr>
          <a:xfrm>
            <a:off x="2293404" y="3332588"/>
            <a:ext cx="128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578224A-5F39-483F-8C25-B96A98BF9687}"/>
              </a:ext>
            </a:extLst>
          </p:cNvPr>
          <p:cNvSpPr txBox="1"/>
          <p:nvPr/>
        </p:nvSpPr>
        <p:spPr>
          <a:xfrm>
            <a:off x="1541627" y="4037187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488444-7964-4BA8-8413-B952447F9E30}"/>
              </a:ext>
            </a:extLst>
          </p:cNvPr>
          <p:cNvSpPr txBox="1"/>
          <p:nvPr/>
        </p:nvSpPr>
        <p:spPr>
          <a:xfrm>
            <a:off x="2359893" y="4006410"/>
            <a:ext cx="128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CD0CCF6-B370-4891-8CE4-23CF568AC33C}"/>
              </a:ext>
            </a:extLst>
          </p:cNvPr>
          <p:cNvSpPr txBox="1"/>
          <p:nvPr/>
        </p:nvSpPr>
        <p:spPr>
          <a:xfrm>
            <a:off x="5008049" y="2537423"/>
            <a:ext cx="13131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62E3154-1F20-4A48-BE34-7BD2E764B3CA}"/>
              </a:ext>
            </a:extLst>
          </p:cNvPr>
          <p:cNvSpPr txBox="1"/>
          <p:nvPr/>
        </p:nvSpPr>
        <p:spPr>
          <a:xfrm>
            <a:off x="6333304" y="2537423"/>
            <a:ext cx="15440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avons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2C13DF3-0D68-48CD-A114-5AF6616B9D56}"/>
              </a:ext>
            </a:extLst>
          </p:cNvPr>
          <p:cNvSpPr txBox="1"/>
          <p:nvPr/>
        </p:nvSpPr>
        <p:spPr>
          <a:xfrm>
            <a:off x="5008049" y="3201334"/>
            <a:ext cx="1287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7CEF1E-AACD-460F-8872-4A67DB67F5B4}"/>
              </a:ext>
            </a:extLst>
          </p:cNvPr>
          <p:cNvSpPr txBox="1"/>
          <p:nvPr/>
        </p:nvSpPr>
        <p:spPr>
          <a:xfrm>
            <a:off x="6332772" y="3242581"/>
            <a:ext cx="11592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avez</a:t>
            </a: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B82891-2F2E-4D19-95DD-567871189C48}"/>
              </a:ext>
            </a:extLst>
          </p:cNvPr>
          <p:cNvSpPr txBox="1"/>
          <p:nvPr/>
        </p:nvSpPr>
        <p:spPr>
          <a:xfrm>
            <a:off x="6321063" y="4037187"/>
            <a:ext cx="91294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0AFFCD1-F853-4180-A7AB-2F2F3EE74D56}"/>
              </a:ext>
            </a:extLst>
          </p:cNvPr>
          <p:cNvSpPr txBox="1"/>
          <p:nvPr/>
        </p:nvSpPr>
        <p:spPr>
          <a:xfrm>
            <a:off x="5033531" y="4006410"/>
            <a:ext cx="7489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8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allAtOnce"/>
      <p:bldP spid="9" grpId="0"/>
      <p:bldP spid="14" grpId="0"/>
      <p:bldP spid="15" grpId="0"/>
      <p:bldP spid="19" grpId="0"/>
      <p:bldP spid="20" grpId="0"/>
      <p:bldP spid="17" grpId="0"/>
      <p:bldP spid="22" grpId="0"/>
      <p:bldP spid="5" grpId="0"/>
      <p:bldP spid="6" grpId="0"/>
      <p:bldP spid="12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9B5A4B-14BB-4F03-941C-46A41A612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verbe aller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A8F2E6-5B43-493D-8439-77C3C3E37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r>
              <a:rPr lang="fr-FR" dirty="0"/>
              <a:t>Il faut l’apprendre par cœur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259B4B-9B45-4404-BD31-7F8D42494C2F}"/>
              </a:ext>
            </a:extLst>
          </p:cNvPr>
          <p:cNvSpPr txBox="1"/>
          <p:nvPr/>
        </p:nvSpPr>
        <p:spPr>
          <a:xfrm>
            <a:off x="1508914" y="2760151"/>
            <a:ext cx="671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46ABEAB-D694-40D5-9F81-FB01D743B128}"/>
              </a:ext>
            </a:extLst>
          </p:cNvPr>
          <p:cNvSpPr txBox="1"/>
          <p:nvPr/>
        </p:nvSpPr>
        <p:spPr>
          <a:xfrm>
            <a:off x="2518204" y="2732613"/>
            <a:ext cx="128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vais</a:t>
            </a: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54FEAF-001D-44CF-8B85-7F9A9E2CEC10}"/>
              </a:ext>
            </a:extLst>
          </p:cNvPr>
          <p:cNvSpPr txBox="1"/>
          <p:nvPr/>
        </p:nvSpPr>
        <p:spPr>
          <a:xfrm>
            <a:off x="1503957" y="3528218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49E173-A565-4DD2-BBE1-1F3E1C312B11}"/>
              </a:ext>
            </a:extLst>
          </p:cNvPr>
          <p:cNvSpPr txBox="1"/>
          <p:nvPr/>
        </p:nvSpPr>
        <p:spPr>
          <a:xfrm>
            <a:off x="2518204" y="3540975"/>
            <a:ext cx="128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vas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578224A-5F39-483F-8C25-B96A98BF9687}"/>
              </a:ext>
            </a:extLst>
          </p:cNvPr>
          <p:cNvSpPr txBox="1"/>
          <p:nvPr/>
        </p:nvSpPr>
        <p:spPr>
          <a:xfrm>
            <a:off x="1496031" y="4220385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488444-7964-4BA8-8413-B952447F9E30}"/>
              </a:ext>
            </a:extLst>
          </p:cNvPr>
          <p:cNvSpPr txBox="1"/>
          <p:nvPr/>
        </p:nvSpPr>
        <p:spPr>
          <a:xfrm>
            <a:off x="2583253" y="4239765"/>
            <a:ext cx="128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va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CD0CCF6-B370-4891-8CE4-23CF568AC33C}"/>
              </a:ext>
            </a:extLst>
          </p:cNvPr>
          <p:cNvSpPr txBox="1"/>
          <p:nvPr/>
        </p:nvSpPr>
        <p:spPr>
          <a:xfrm>
            <a:off x="5336733" y="2732612"/>
            <a:ext cx="13131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62E3154-1F20-4A48-BE34-7BD2E764B3CA}"/>
              </a:ext>
            </a:extLst>
          </p:cNvPr>
          <p:cNvSpPr txBox="1"/>
          <p:nvPr/>
        </p:nvSpPr>
        <p:spPr>
          <a:xfrm>
            <a:off x="6812875" y="2751719"/>
            <a:ext cx="15183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allons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2C13DF3-0D68-48CD-A114-5AF6616B9D56}"/>
              </a:ext>
            </a:extLst>
          </p:cNvPr>
          <p:cNvSpPr txBox="1"/>
          <p:nvPr/>
        </p:nvSpPr>
        <p:spPr>
          <a:xfrm>
            <a:off x="5412585" y="3459465"/>
            <a:ext cx="1287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7CEF1E-AACD-460F-8872-4A67DB67F5B4}"/>
              </a:ext>
            </a:extLst>
          </p:cNvPr>
          <p:cNvSpPr txBox="1"/>
          <p:nvPr/>
        </p:nvSpPr>
        <p:spPr>
          <a:xfrm>
            <a:off x="6812875" y="3459465"/>
            <a:ext cx="1133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allez</a:t>
            </a: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B82891-2F2E-4D19-95DD-567871189C48}"/>
              </a:ext>
            </a:extLst>
          </p:cNvPr>
          <p:cNvSpPr txBox="1"/>
          <p:nvPr/>
        </p:nvSpPr>
        <p:spPr>
          <a:xfrm>
            <a:off x="6812875" y="4277977"/>
            <a:ext cx="11849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vont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0AFFCD1-F853-4180-A7AB-2F2F3EE74D56}"/>
              </a:ext>
            </a:extLst>
          </p:cNvPr>
          <p:cNvSpPr txBox="1"/>
          <p:nvPr/>
        </p:nvSpPr>
        <p:spPr>
          <a:xfrm>
            <a:off x="5473940" y="4277976"/>
            <a:ext cx="7489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89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allAtOnce"/>
      <p:bldP spid="9" grpId="0"/>
      <p:bldP spid="14" grpId="0"/>
      <p:bldP spid="15" grpId="0"/>
      <p:bldP spid="19" grpId="0"/>
      <p:bldP spid="20" grpId="0"/>
      <p:bldP spid="17" grpId="0"/>
      <p:bldP spid="22" grpId="0"/>
      <p:bldP spid="5" grpId="0"/>
      <p:bldP spid="6" grpId="0"/>
      <p:bldP spid="12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F2450F-B410-4B93-81B1-C8D5CB01A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16" y="55205"/>
            <a:ext cx="10515600" cy="655955"/>
          </a:xfrm>
        </p:spPr>
        <p:txBody>
          <a:bodyPr>
            <a:normAutofit/>
          </a:bodyPr>
          <a:lstStyle/>
          <a:p>
            <a:r>
              <a:rPr lang="fr-FR" sz="2400" dirty="0"/>
              <a:t>Je copie la leçon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92C02A-7422-4CB9-86F5-A24821804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824" y="747187"/>
            <a:ext cx="9023688" cy="568492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conjuguer un auxiliaire, je l’apprends par cœur.</a:t>
            </a:r>
          </a:p>
          <a:p>
            <a:pPr>
              <a:lnSpc>
                <a:spcPct val="16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je	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tu  	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il/elle/on 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nous  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sommes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vous 		</a:t>
            </a:r>
            <a:r>
              <a:rPr lang="fr-FR" sz="41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êtes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4100" dirty="0">
                <a:latin typeface="Arial" panose="020B0604020202020204" pitchFamily="34" charset="0"/>
                <a:cs typeface="Arial" panose="020B0604020202020204" pitchFamily="34" charset="0"/>
              </a:rPr>
              <a:t>ils/elles  	</a:t>
            </a:r>
            <a:r>
              <a:rPr lang="fr-FR" sz="4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endParaRPr lang="fr-FR" sz="41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83329B7-B0DC-4BB5-8EAF-B840A0379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8440" y="355990"/>
            <a:ext cx="853120" cy="576330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2EB967A-75B1-485F-A05F-2FF83C2599E5}"/>
              </a:ext>
            </a:extLst>
          </p:cNvPr>
          <p:cNvSpPr txBox="1">
            <a:spLocks/>
          </p:cNvSpPr>
          <p:nvPr/>
        </p:nvSpPr>
        <p:spPr>
          <a:xfrm>
            <a:off x="4776066" y="932320"/>
            <a:ext cx="3168716" cy="5684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6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avoir	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j’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il/elle/on  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avons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 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avez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ils/elles  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9B197F6-925A-4825-91A6-AA2D3EA01FC1}"/>
              </a:ext>
            </a:extLst>
          </p:cNvPr>
          <p:cNvSpPr txBox="1">
            <a:spLocks/>
          </p:cNvSpPr>
          <p:nvPr/>
        </p:nvSpPr>
        <p:spPr>
          <a:xfrm>
            <a:off x="8669618" y="817090"/>
            <a:ext cx="3168716" cy="5684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7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aller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		 </a:t>
            </a:r>
            <a:r>
              <a:rPr lang="fr-FR" sz="3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vais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tu 		</a:t>
            </a:r>
            <a:r>
              <a:rPr lang="fr-F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il/elle/on  	</a:t>
            </a:r>
            <a:r>
              <a:rPr lang="fr-F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allons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allez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ils/elles 	</a:t>
            </a:r>
            <a:r>
              <a:rPr lang="fr-F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endParaRPr lang="fr-FR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049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build="p"/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travaillé sur les synonymes.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lu le texte 17.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C374815-CEFE-4FB5-94A3-B1D575B8B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351" y="1074729"/>
            <a:ext cx="7934990" cy="213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2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CEADF04-611F-4A76-8699-2F4FDCEEC6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527" y="518828"/>
            <a:ext cx="9528228" cy="330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4F99132-454B-4709-8967-C9283DAD5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0255" y="830880"/>
            <a:ext cx="7932054" cy="28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25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14362" y="4602500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14362" y="53156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4478971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46F78B4-961D-4875-BB92-A3E4FEC02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9799" y="702487"/>
            <a:ext cx="6620799" cy="369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55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BBF589-4859-430F-9019-605CB6636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À vous !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179D96AC-7281-4895-9B64-5A86833FD4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2062" y="1690688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E872A4C-6521-4385-A83C-B27976EE7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09456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BBF589-4859-430F-9019-605CB6636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E872A4C-6521-4385-A83C-B27976EE7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B5C1F2F-573F-469B-9A3A-A0B86DF12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0" y="1027906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122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236F4848-72C5-45E9-944B-0C7AC43ED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515353" cy="39888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fr-FR"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endParaRPr lang="fr-FR" sz="5400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0C262B8-CB3E-41E5-9811-4DFD223F5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435" y="1825992"/>
            <a:ext cx="10441861" cy="3901039"/>
          </a:xfrm>
          <a:prstGeom prst="rect">
            <a:avLst/>
          </a:prstGeom>
        </p:spPr>
      </p:pic>
      <p:sp>
        <p:nvSpPr>
          <p:cNvPr id="13" name="Titre 8">
            <a:extLst>
              <a:ext uri="{FF2B5EF4-FFF2-40B4-BE49-F238E27FC236}">
                <a16:creationId xmlns:a16="http://schemas.microsoft.com/office/drawing/2014/main" id="{C463C738-B256-44EC-AC30-F8FB8C0E7666}"/>
              </a:ext>
            </a:extLst>
          </p:cNvPr>
          <p:cNvSpPr txBox="1">
            <a:spLocks/>
          </p:cNvSpPr>
          <p:nvPr/>
        </p:nvSpPr>
        <p:spPr>
          <a:xfrm>
            <a:off x="1688432" y="365126"/>
            <a:ext cx="515353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endParaRPr lang="fr-FR" dirty="0"/>
          </a:p>
        </p:txBody>
      </p:sp>
      <p:sp>
        <p:nvSpPr>
          <p:cNvPr id="14" name="Titre 8">
            <a:extLst>
              <a:ext uri="{FF2B5EF4-FFF2-40B4-BE49-F238E27FC236}">
                <a16:creationId xmlns:a16="http://schemas.microsoft.com/office/drawing/2014/main" id="{B616F663-C19A-471A-81D9-E7A03BC8F44C}"/>
              </a:ext>
            </a:extLst>
          </p:cNvPr>
          <p:cNvSpPr txBox="1">
            <a:spLocks/>
          </p:cNvSpPr>
          <p:nvPr/>
        </p:nvSpPr>
        <p:spPr>
          <a:xfrm>
            <a:off x="2382253" y="365126"/>
            <a:ext cx="776036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vont</a:t>
            </a:r>
            <a:endParaRPr lang="fr-FR" dirty="0"/>
          </a:p>
        </p:txBody>
      </p:sp>
      <p:sp>
        <p:nvSpPr>
          <p:cNvPr id="15" name="Titre 8">
            <a:extLst>
              <a:ext uri="{FF2B5EF4-FFF2-40B4-BE49-F238E27FC236}">
                <a16:creationId xmlns:a16="http://schemas.microsoft.com/office/drawing/2014/main" id="{C6E1F005-3609-4D41-8E23-4C87E8D7B46D}"/>
              </a:ext>
            </a:extLst>
          </p:cNvPr>
          <p:cNvSpPr txBox="1">
            <a:spLocks/>
          </p:cNvSpPr>
          <p:nvPr/>
        </p:nvSpPr>
        <p:spPr>
          <a:xfrm>
            <a:off x="3158289" y="365126"/>
            <a:ext cx="1028121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allez</a:t>
            </a:r>
            <a:endParaRPr lang="fr-FR" dirty="0"/>
          </a:p>
        </p:txBody>
      </p:sp>
      <p:sp>
        <p:nvSpPr>
          <p:cNvPr id="16" name="Titre 8">
            <a:extLst>
              <a:ext uri="{FF2B5EF4-FFF2-40B4-BE49-F238E27FC236}">
                <a16:creationId xmlns:a16="http://schemas.microsoft.com/office/drawing/2014/main" id="{7FAD6064-B2F4-4AC8-8007-9A1B86DEB4CE}"/>
              </a:ext>
            </a:extLst>
          </p:cNvPr>
          <p:cNvSpPr txBox="1">
            <a:spLocks/>
          </p:cNvSpPr>
          <p:nvPr/>
        </p:nvSpPr>
        <p:spPr>
          <a:xfrm>
            <a:off x="3923720" y="365126"/>
            <a:ext cx="1353360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sommes</a:t>
            </a:r>
            <a:endParaRPr lang="fr-FR" dirty="0"/>
          </a:p>
        </p:txBody>
      </p:sp>
      <p:sp>
        <p:nvSpPr>
          <p:cNvPr id="17" name="Titre 8">
            <a:extLst>
              <a:ext uri="{FF2B5EF4-FFF2-40B4-BE49-F238E27FC236}">
                <a16:creationId xmlns:a16="http://schemas.microsoft.com/office/drawing/2014/main" id="{D588C7D6-D64A-412F-BD97-7B76F2D5551C}"/>
              </a:ext>
            </a:extLst>
          </p:cNvPr>
          <p:cNvSpPr txBox="1">
            <a:spLocks/>
          </p:cNvSpPr>
          <p:nvPr/>
        </p:nvSpPr>
        <p:spPr>
          <a:xfrm>
            <a:off x="5178943" y="365126"/>
            <a:ext cx="863568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êtes</a:t>
            </a:r>
            <a:endParaRPr lang="fr-FR" dirty="0"/>
          </a:p>
        </p:txBody>
      </p:sp>
      <p:sp>
        <p:nvSpPr>
          <p:cNvPr id="18" name="Titre 8">
            <a:extLst>
              <a:ext uri="{FF2B5EF4-FFF2-40B4-BE49-F238E27FC236}">
                <a16:creationId xmlns:a16="http://schemas.microsoft.com/office/drawing/2014/main" id="{9B6BED3C-1BF3-44C2-8489-3A26F1AB21ED}"/>
              </a:ext>
            </a:extLst>
          </p:cNvPr>
          <p:cNvSpPr txBox="1">
            <a:spLocks/>
          </p:cNvSpPr>
          <p:nvPr/>
        </p:nvSpPr>
        <p:spPr>
          <a:xfrm>
            <a:off x="5845688" y="365126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avons</a:t>
            </a:r>
            <a:endParaRPr lang="fr-FR" dirty="0"/>
          </a:p>
        </p:txBody>
      </p:sp>
      <p:sp>
        <p:nvSpPr>
          <p:cNvPr id="19" name="Titre 8">
            <a:extLst>
              <a:ext uri="{FF2B5EF4-FFF2-40B4-BE49-F238E27FC236}">
                <a16:creationId xmlns:a16="http://schemas.microsoft.com/office/drawing/2014/main" id="{1A7E5398-D454-49D4-8881-CEDBD59198CB}"/>
              </a:ext>
            </a:extLst>
          </p:cNvPr>
          <p:cNvSpPr txBox="1">
            <a:spLocks/>
          </p:cNvSpPr>
          <p:nvPr/>
        </p:nvSpPr>
        <p:spPr>
          <a:xfrm>
            <a:off x="6629482" y="365126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avez</a:t>
            </a:r>
            <a:endParaRPr lang="fr-FR" dirty="0"/>
          </a:p>
        </p:txBody>
      </p:sp>
      <p:sp>
        <p:nvSpPr>
          <p:cNvPr id="20" name="Titre 8">
            <a:extLst>
              <a:ext uri="{FF2B5EF4-FFF2-40B4-BE49-F238E27FC236}">
                <a16:creationId xmlns:a16="http://schemas.microsoft.com/office/drawing/2014/main" id="{DF56E9EC-0B42-47EF-9044-6626B39995AF}"/>
              </a:ext>
            </a:extLst>
          </p:cNvPr>
          <p:cNvSpPr txBox="1">
            <a:spLocks/>
          </p:cNvSpPr>
          <p:nvPr/>
        </p:nvSpPr>
        <p:spPr>
          <a:xfrm>
            <a:off x="7331129" y="367132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endParaRPr lang="fr-FR" dirty="0"/>
          </a:p>
        </p:txBody>
      </p:sp>
      <p:sp>
        <p:nvSpPr>
          <p:cNvPr id="21" name="Titre 8">
            <a:extLst>
              <a:ext uri="{FF2B5EF4-FFF2-40B4-BE49-F238E27FC236}">
                <a16:creationId xmlns:a16="http://schemas.microsoft.com/office/drawing/2014/main" id="{C2FF34F3-B65D-4BD6-95A3-BF7654A46033}"/>
              </a:ext>
            </a:extLst>
          </p:cNvPr>
          <p:cNvSpPr txBox="1">
            <a:spLocks/>
          </p:cNvSpPr>
          <p:nvPr/>
        </p:nvSpPr>
        <p:spPr>
          <a:xfrm>
            <a:off x="8181361" y="375876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suis</a:t>
            </a:r>
            <a:endParaRPr lang="fr-FR" dirty="0"/>
          </a:p>
        </p:txBody>
      </p:sp>
      <p:sp>
        <p:nvSpPr>
          <p:cNvPr id="22" name="Titre 8">
            <a:extLst>
              <a:ext uri="{FF2B5EF4-FFF2-40B4-BE49-F238E27FC236}">
                <a16:creationId xmlns:a16="http://schemas.microsoft.com/office/drawing/2014/main" id="{B3AA2F36-DD49-4F15-B5D6-C80FC5FB0F7B}"/>
              </a:ext>
            </a:extLst>
          </p:cNvPr>
          <p:cNvSpPr txBox="1">
            <a:spLocks/>
          </p:cNvSpPr>
          <p:nvPr/>
        </p:nvSpPr>
        <p:spPr>
          <a:xfrm>
            <a:off x="8903994" y="365126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vas</a:t>
            </a:r>
            <a:endParaRPr lang="fr-FR" dirty="0"/>
          </a:p>
        </p:txBody>
      </p:sp>
      <p:sp>
        <p:nvSpPr>
          <p:cNvPr id="23" name="Titre 8">
            <a:extLst>
              <a:ext uri="{FF2B5EF4-FFF2-40B4-BE49-F238E27FC236}">
                <a16:creationId xmlns:a16="http://schemas.microsoft.com/office/drawing/2014/main" id="{10892CB3-8FDD-44AD-8551-C629FF77641E}"/>
              </a:ext>
            </a:extLst>
          </p:cNvPr>
          <p:cNvSpPr txBox="1">
            <a:spLocks/>
          </p:cNvSpPr>
          <p:nvPr/>
        </p:nvSpPr>
        <p:spPr>
          <a:xfrm>
            <a:off x="9629369" y="365126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vais</a:t>
            </a:r>
            <a:endParaRPr lang="fr-FR" dirty="0"/>
          </a:p>
        </p:txBody>
      </p:sp>
      <p:sp>
        <p:nvSpPr>
          <p:cNvPr id="24" name="Titre 8">
            <a:extLst>
              <a:ext uri="{FF2B5EF4-FFF2-40B4-BE49-F238E27FC236}">
                <a16:creationId xmlns:a16="http://schemas.microsoft.com/office/drawing/2014/main" id="{84B59D3D-69D5-400B-8EE2-2177F2FB68AF}"/>
              </a:ext>
            </a:extLst>
          </p:cNvPr>
          <p:cNvSpPr txBox="1">
            <a:spLocks/>
          </p:cNvSpPr>
          <p:nvPr/>
        </p:nvSpPr>
        <p:spPr>
          <a:xfrm>
            <a:off x="887347" y="1095559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allons</a:t>
            </a:r>
            <a:endParaRPr lang="fr-FR" dirty="0"/>
          </a:p>
        </p:txBody>
      </p:sp>
      <p:sp>
        <p:nvSpPr>
          <p:cNvPr id="25" name="Titre 8">
            <a:extLst>
              <a:ext uri="{FF2B5EF4-FFF2-40B4-BE49-F238E27FC236}">
                <a16:creationId xmlns:a16="http://schemas.microsoft.com/office/drawing/2014/main" id="{19D8C5E0-58EA-4D7F-B548-B82A2EC719CC}"/>
              </a:ext>
            </a:extLst>
          </p:cNvPr>
          <p:cNvSpPr txBox="1">
            <a:spLocks/>
          </p:cNvSpPr>
          <p:nvPr/>
        </p:nvSpPr>
        <p:spPr>
          <a:xfrm>
            <a:off x="1956581" y="1061896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sont</a:t>
            </a:r>
            <a:endParaRPr lang="fr-FR" dirty="0"/>
          </a:p>
        </p:txBody>
      </p:sp>
      <p:sp>
        <p:nvSpPr>
          <p:cNvPr id="26" name="Titre 8">
            <a:extLst>
              <a:ext uri="{FF2B5EF4-FFF2-40B4-BE49-F238E27FC236}">
                <a16:creationId xmlns:a16="http://schemas.microsoft.com/office/drawing/2014/main" id="{50C4334E-E425-4B42-8CC0-9F3930D91F24}"/>
              </a:ext>
            </a:extLst>
          </p:cNvPr>
          <p:cNvSpPr txBox="1">
            <a:spLocks/>
          </p:cNvSpPr>
          <p:nvPr/>
        </p:nvSpPr>
        <p:spPr>
          <a:xfrm>
            <a:off x="2854486" y="1058087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</a:t>
            </a:r>
            <a:endParaRPr lang="fr-FR" dirty="0"/>
          </a:p>
        </p:txBody>
      </p:sp>
      <p:sp>
        <p:nvSpPr>
          <p:cNvPr id="27" name="Titre 8">
            <a:extLst>
              <a:ext uri="{FF2B5EF4-FFF2-40B4-BE49-F238E27FC236}">
                <a16:creationId xmlns:a16="http://schemas.microsoft.com/office/drawing/2014/main" id="{E851936A-1AA9-4D38-A95C-232311ACDFC8}"/>
              </a:ext>
            </a:extLst>
          </p:cNvPr>
          <p:cNvSpPr txBox="1">
            <a:spLocks/>
          </p:cNvSpPr>
          <p:nvPr/>
        </p:nvSpPr>
        <p:spPr>
          <a:xfrm>
            <a:off x="3531166" y="1043160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endParaRPr lang="fr-FR" dirty="0"/>
          </a:p>
        </p:txBody>
      </p:sp>
      <p:sp>
        <p:nvSpPr>
          <p:cNvPr id="28" name="Titre 8">
            <a:extLst>
              <a:ext uri="{FF2B5EF4-FFF2-40B4-BE49-F238E27FC236}">
                <a16:creationId xmlns:a16="http://schemas.microsoft.com/office/drawing/2014/main" id="{6FD3C9FC-B1E7-4F48-B010-EB84CCA239BF}"/>
              </a:ext>
            </a:extLst>
          </p:cNvPr>
          <p:cNvSpPr txBox="1">
            <a:spLocks/>
          </p:cNvSpPr>
          <p:nvPr/>
        </p:nvSpPr>
        <p:spPr>
          <a:xfrm>
            <a:off x="4223775" y="1028233"/>
            <a:ext cx="597850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fr-FR" dirty="0"/>
          </a:p>
        </p:txBody>
      </p:sp>
      <p:sp>
        <p:nvSpPr>
          <p:cNvPr id="29" name="Titre 8">
            <a:extLst>
              <a:ext uri="{FF2B5EF4-FFF2-40B4-BE49-F238E27FC236}">
                <a16:creationId xmlns:a16="http://schemas.microsoft.com/office/drawing/2014/main" id="{C5905D14-CC63-477B-A1E7-6610E90D79B5}"/>
              </a:ext>
            </a:extLst>
          </p:cNvPr>
          <p:cNvSpPr txBox="1">
            <a:spLocks/>
          </p:cNvSpPr>
          <p:nvPr/>
        </p:nvSpPr>
        <p:spPr>
          <a:xfrm>
            <a:off x="4758392" y="1013306"/>
            <a:ext cx="1069234" cy="39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184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0.24076 0.365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31" y="1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07407E-6 L 0.59622 0.4270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5" y="2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01 0.23287 L 0.57722 0.659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5" y="2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463 0.1493 L 0.46159 0.5763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5" y="2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-0.03398 0.4976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6" y="2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07407E-6 L -0.1168 0.5828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2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7451E-17 -4.44444E-6 L 0.02343 0.5009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2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96296E-6 L -0.03216 0.5682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" y="2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-0.01412 L -0.30573 0.41736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91" y="2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81481E-6 L -0.34622 0.29213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1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44444E-6 L 0.00989 0.36273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1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-0.08515 0.29213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" y="1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59259E-6 L 0.66328 0.39444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4" y="1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0.13164 0.55347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2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33333E-6 L 0.275 0.19098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48148E-6 L 0.21771 0.26713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85" y="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81481E-6 L 0.17279 0.33518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33" y="1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85185E-6 L 0.11706 0.55255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46" y="2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8942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des exercices.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17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Relire la leçon.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conjugaison des verbes du 1</a:t>
            </a:r>
            <a:r>
              <a:rPr lang="fr-FR" sz="3200" baseline="300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groupe au présent,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Voici un exercice à faire très rapidement pour voir ce qui vous revient sur la conjugaison des verbes du premier groupe au présent.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B2184E5-EC98-4DD7-B5BA-110870809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129" y="3206387"/>
            <a:ext cx="5897741" cy="239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méchanceté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école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8050" y="3103533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bateau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tempête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épreuve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espiègle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conseil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fleuve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les flots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blaguer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698268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005457" y="1743637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guérir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424310" y="3990927"/>
            <a:ext cx="155726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guère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813521" y="4939895"/>
            <a:ext cx="1499775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18798" y="432013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fleuve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guirlande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580912" y="2219585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guerre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65571" y="6016915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draguons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66908" y="234447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vote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79CF41-A6E5-48A5-8F66-8A2B4B703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7D51307-07DD-4383-BC3B-A67DAFE8D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633D81A-548E-4471-BCC8-F51D94836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488" y="2000453"/>
            <a:ext cx="8868891" cy="359458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90489FD-7893-4909-BA9D-E06E00843C7D}"/>
              </a:ext>
            </a:extLst>
          </p:cNvPr>
          <p:cNvSpPr txBox="1"/>
          <p:nvPr/>
        </p:nvSpPr>
        <p:spPr>
          <a:xfrm>
            <a:off x="2247249" y="1578643"/>
            <a:ext cx="606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AE3F2BC-CC9C-4C42-8E82-966C8D849C09}"/>
              </a:ext>
            </a:extLst>
          </p:cNvPr>
          <p:cNvSpPr txBox="1"/>
          <p:nvPr/>
        </p:nvSpPr>
        <p:spPr>
          <a:xfrm>
            <a:off x="2772571" y="1578642"/>
            <a:ext cx="837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BF9E32B-34AB-458B-8EBB-50DB7DB69F0B}"/>
              </a:ext>
            </a:extLst>
          </p:cNvPr>
          <p:cNvSpPr txBox="1"/>
          <p:nvPr/>
        </p:nvSpPr>
        <p:spPr>
          <a:xfrm>
            <a:off x="3507112" y="1578641"/>
            <a:ext cx="606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EA72FAE-1F13-4D65-B832-B7E7767EA0E2}"/>
              </a:ext>
            </a:extLst>
          </p:cNvPr>
          <p:cNvSpPr txBox="1"/>
          <p:nvPr/>
        </p:nvSpPr>
        <p:spPr>
          <a:xfrm>
            <a:off x="3988861" y="1603888"/>
            <a:ext cx="970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endParaRPr lang="fr-FR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C7CDCF9-EE9B-44C5-A3E8-55725008D7A9}"/>
              </a:ext>
            </a:extLst>
          </p:cNvPr>
          <p:cNvSpPr txBox="1"/>
          <p:nvPr/>
        </p:nvSpPr>
        <p:spPr>
          <a:xfrm>
            <a:off x="4959571" y="1578641"/>
            <a:ext cx="837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endParaRPr lang="fr-FR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E456386-764C-481C-AF54-D222ECBBF1D1}"/>
              </a:ext>
            </a:extLst>
          </p:cNvPr>
          <p:cNvSpPr txBox="1"/>
          <p:nvPr/>
        </p:nvSpPr>
        <p:spPr>
          <a:xfrm>
            <a:off x="5792544" y="1578640"/>
            <a:ext cx="1026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</a:t>
            </a:r>
            <a:endParaRPr lang="fr-FR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3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81481E-6 L 0.05508 0.182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7" y="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81481E-6 L 0.01185 0.3055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1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81481E-6 L 0.02669 0.4296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0.27396 0.1817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98" y="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81481E-6 L 0.19388 0.3108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7" y="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4.81481E-6 L 0.15781 0.4310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4" y="2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6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commencer par reprendre le texte 17,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nous travaillerons sur la conjugaison des auxiliaires au présent.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637904" y="2566663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architecte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53995" y="4606174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esclave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322229" y="275767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superstition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60901" y="35863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architecte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559545" y="263054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superstition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493" y="4719307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qui élabore quelque chose.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320858" y="3354017"/>
            <a:ext cx="8790894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Fait de croire que certains actes, certains signes entraînent mystérieusement des conséquences bonnes ou mauvaises.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302795" y="5244756"/>
            <a:ext cx="960558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qui n'est pas libre, qui est sous la puissance absolue d'un maître. Peut-être acheté et vendu, comme une chose.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9EA4E98-A3B8-44C0-8423-080842063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8263" y="913739"/>
            <a:ext cx="1071137" cy="107113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801FD9F-4232-4A7C-94EF-E1E9880A10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540" t="39690" r="-1023" b="2868"/>
          <a:stretch/>
        </p:blipFill>
        <p:spPr>
          <a:xfrm>
            <a:off x="10147106" y="3161580"/>
            <a:ext cx="497129" cy="103902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7E95FD8-7D48-45C9-BBE9-018EB67658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2852" y="2935872"/>
            <a:ext cx="473095" cy="47309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86CEA56-806E-48AF-90E5-48028D038D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03187" y="3219227"/>
            <a:ext cx="364288" cy="36428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AA73A79-8244-44DA-8CEE-CDB27FBD4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400" y="4595324"/>
            <a:ext cx="1749704" cy="160948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F163135-7BB0-4E02-857F-8A0D6BB68F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40179" y="4907207"/>
            <a:ext cx="942612" cy="1236838"/>
          </a:xfrm>
          <a:prstGeom prst="rect">
            <a:avLst/>
          </a:prstGeom>
        </p:spPr>
      </p:pic>
      <p:sp>
        <p:nvSpPr>
          <p:cNvPr id="32" name="CaixaDeTexto 109">
            <a:extLst>
              <a:ext uri="{FF2B5EF4-FFF2-40B4-BE49-F238E27FC236}">
                <a16:creationId xmlns:a16="http://schemas.microsoft.com/office/drawing/2014/main" id="{9320C9BF-F7C7-43F1-B0A2-E8E45B98D474}"/>
              </a:ext>
            </a:extLst>
          </p:cNvPr>
          <p:cNvSpPr txBox="1"/>
          <p:nvPr/>
        </p:nvSpPr>
        <p:spPr>
          <a:xfrm>
            <a:off x="9827780" y="4700506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esclave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328" y="1325879"/>
            <a:ext cx="11152438" cy="2652396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 plupart des aventures racontées dans ce livre ont réellement eu lieu. J’en ai vécu une ou deux ; je dois les autres à mes camarades d’école. 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757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17 : Avant propos.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955" y="280809"/>
            <a:ext cx="11180263" cy="458311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Huck Finn est un personnage réel ; 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Tom Sawyer également, mais lui est un mélange de trois garçons que j’ai bien connus.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 est, en quelque sorte, le résultat d’un travail d’architecte.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81" y="379234"/>
            <a:ext cx="11087100" cy="2278063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Les étranges superstitions que j’évoque étaient très répandues chez les enfants et les esclaves dans l’Ouest, à cette époque-là, c’est-à-dire il y a trente ou quarante ans.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92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11876</TotalTime>
  <Words>916</Words>
  <Application>Microsoft Office PowerPoint</Application>
  <PresentationFormat>Grand écran</PresentationFormat>
  <Paragraphs>226</Paragraphs>
  <Slides>31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42" baseType="lpstr">
      <vt:lpstr>Arial Unicode MS</vt:lpstr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Rappel</vt:lpstr>
      <vt:lpstr>correction :</vt:lpstr>
      <vt:lpstr>Aujourd’hui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J’ai bien compris :</vt:lpstr>
      <vt:lpstr>Lecture entrainement.</vt:lpstr>
      <vt:lpstr>Les scores :</vt:lpstr>
      <vt:lpstr>Aujourd’hui nous allons réviser la conjugaison des auxiliaires au présent.</vt:lpstr>
      <vt:lpstr>Le verbe être</vt:lpstr>
      <vt:lpstr>Le verbe avoir</vt:lpstr>
      <vt:lpstr>Le verbe aller</vt:lpstr>
      <vt:lpstr>Je copie la leçon : </vt:lpstr>
      <vt:lpstr>Exercices </vt:lpstr>
      <vt:lpstr>Présentation PowerPoint</vt:lpstr>
      <vt:lpstr>Présentation PowerPoint</vt:lpstr>
      <vt:lpstr>Présentation PowerPoint</vt:lpstr>
      <vt:lpstr>Présentation PowerPoint</vt:lpstr>
      <vt:lpstr>À vous !</vt:lpstr>
      <vt:lpstr>Correction : </vt:lpstr>
      <vt:lpstr>es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116</cp:revision>
  <dcterms:created xsi:type="dcterms:W3CDTF">2021-07-07T15:19:39Z</dcterms:created>
  <dcterms:modified xsi:type="dcterms:W3CDTF">2021-12-20T06:51:26Z</dcterms:modified>
</cp:coreProperties>
</file>