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43" r:id="rId2"/>
    <p:sldId id="257" r:id="rId3"/>
    <p:sldId id="589" r:id="rId4"/>
    <p:sldId id="620" r:id="rId5"/>
    <p:sldId id="613" r:id="rId6"/>
    <p:sldId id="523" r:id="rId7"/>
    <p:sldId id="267" r:id="rId8"/>
    <p:sldId id="521" r:id="rId9"/>
    <p:sldId id="517" r:id="rId10"/>
    <p:sldId id="518" r:id="rId11"/>
    <p:sldId id="525" r:id="rId12"/>
    <p:sldId id="367" r:id="rId13"/>
    <p:sldId id="368" r:id="rId14"/>
    <p:sldId id="268" r:id="rId15"/>
    <p:sldId id="596" r:id="rId16"/>
    <p:sldId id="597" r:id="rId17"/>
    <p:sldId id="598" r:id="rId18"/>
    <p:sldId id="599" r:id="rId19"/>
    <p:sldId id="600" r:id="rId20"/>
    <p:sldId id="468" r:id="rId21"/>
    <p:sldId id="618" r:id="rId22"/>
    <p:sldId id="427" r:id="rId23"/>
    <p:sldId id="616" r:id="rId24"/>
    <p:sldId id="617" r:id="rId25"/>
    <p:sldId id="588" r:id="rId26"/>
    <p:sldId id="621" r:id="rId27"/>
    <p:sldId id="622" r:id="rId28"/>
    <p:sldId id="623" r:id="rId29"/>
    <p:sldId id="619" r:id="rId30"/>
    <p:sldId id="372" r:id="rId31"/>
    <p:sldId id="376" r:id="rId32"/>
    <p:sldId id="377" r:id="rId33"/>
    <p:sldId id="611" r:id="rId34"/>
    <p:sldId id="612" r:id="rId3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20/12/2021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17.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exercices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544272"/>
            <a:ext cx="10922000" cy="507547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Bien que mon livre soit surtout écrit pour distraire les garçons et les filles, je ne voudrais pas que, sous ce prétexte, les adultes s’en détournent.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tiens, en effet, à leur rappeler ce qu’ils ont été, la façon qu’ils avaient de réagir, de penser et de parler, et les bizarres aventures dans lesquelles ils se lançaient.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075636-D44B-4B00-A0C2-1CEB61D2C0C5}"/>
              </a:ext>
            </a:extLst>
          </p:cNvPr>
          <p:cNvSpPr txBox="1"/>
          <p:nvPr/>
        </p:nvSpPr>
        <p:spPr>
          <a:xfrm>
            <a:off x="8755962" y="5434234"/>
            <a:ext cx="2801038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L’AUTEUR, 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Hartford, 1876.</a:t>
            </a:r>
          </a:p>
        </p:txBody>
      </p:sp>
    </p:spTree>
    <p:extLst>
      <p:ext uri="{BB962C8B-B14F-4D97-AF65-F5344CB8AC3E}">
        <p14:creationId xmlns:p14="http://schemas.microsoft.com/office/powerpoint/2010/main" val="255022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568451"/>
            <a:ext cx="11074400" cy="478789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L’auteur du livre, Mark Twain, nous dit que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ses personnages ont vraiment existé.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nous laisse à penser que son livre raconte des histoires vraies.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demande aux adultes de se mettre à la place des personnages en se souvenant de comment ils étaient enfants.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765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F2450F-B410-4B93-81B1-C8D5CB01A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16" y="55205"/>
            <a:ext cx="10515600" cy="655955"/>
          </a:xfrm>
        </p:spPr>
        <p:txBody>
          <a:bodyPr>
            <a:normAutofit/>
          </a:bodyPr>
          <a:lstStyle/>
          <a:p>
            <a:r>
              <a:rPr lang="fr-FR" sz="2400" dirty="0"/>
              <a:t>Rappel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92C02A-7422-4CB9-86F5-A24821804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824" y="747187"/>
            <a:ext cx="9023688" cy="568492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conjuguer un auxiliaire, je l’apprends par cœur.</a:t>
            </a:r>
          </a:p>
          <a:p>
            <a:pPr>
              <a:lnSpc>
                <a:spcPct val="160000"/>
              </a:lnSpc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Être</a:t>
            </a: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je	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tu  	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il/elle/on 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nous  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sommes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vous 	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êtes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ils/elles  	</a:t>
            </a:r>
            <a:r>
              <a:rPr lang="fr-FR" sz="4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sont</a:t>
            </a:r>
            <a:endParaRPr lang="fr-FR" sz="41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2EB967A-75B1-485F-A05F-2FF83C2599E5}"/>
              </a:ext>
            </a:extLst>
          </p:cNvPr>
          <p:cNvSpPr txBox="1">
            <a:spLocks/>
          </p:cNvSpPr>
          <p:nvPr/>
        </p:nvSpPr>
        <p:spPr>
          <a:xfrm>
            <a:off x="4776066" y="932320"/>
            <a:ext cx="3168716" cy="5684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6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avoir	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j’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il/elle/on  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avons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 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avez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ils/elles  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9B197F6-925A-4825-91A6-AA2D3EA01FC1}"/>
              </a:ext>
            </a:extLst>
          </p:cNvPr>
          <p:cNvSpPr txBox="1">
            <a:spLocks/>
          </p:cNvSpPr>
          <p:nvPr/>
        </p:nvSpPr>
        <p:spPr>
          <a:xfrm>
            <a:off x="8669618" y="817090"/>
            <a:ext cx="3168716" cy="5684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7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aller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		 </a:t>
            </a:r>
            <a:r>
              <a:rPr lang="fr-FR" sz="3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vais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		</a:t>
            </a:r>
            <a:r>
              <a:rPr lang="fr-FR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il/elle/on  	</a:t>
            </a:r>
            <a:r>
              <a:rPr lang="fr-FR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allons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allez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ils/elles 	</a:t>
            </a:r>
            <a:r>
              <a:rPr lang="fr-FR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049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build="p"/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6837F7-753E-44AB-8AD9-68D0D195B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Rappel : les synonymes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29F00C-6C4D-46DF-853B-33E7B006C9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524000"/>
            <a:ext cx="11163300" cy="463549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synonymes sont des mots qui ont le même sens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ou un sens très proche.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On les utilise pour éviter les répétitions et enrichir un texte.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00B5F6E-A1BF-4526-A589-62C16339A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BB15FFA-358A-44BD-9249-E0D90705F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1350" y="3230562"/>
            <a:ext cx="1719262" cy="171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9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de cantos arredondados 195">
            <a:extLst>
              <a:ext uri="{FF2B5EF4-FFF2-40B4-BE49-F238E27FC236}">
                <a16:creationId xmlns:a16="http://schemas.microsoft.com/office/drawing/2014/main" id="{32BB08C1-C6F0-4B03-B47B-052DB9248B13}"/>
              </a:ext>
            </a:extLst>
          </p:cNvPr>
          <p:cNvSpPr/>
          <p:nvPr/>
        </p:nvSpPr>
        <p:spPr>
          <a:xfrm>
            <a:off x="6337372" y="4583033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4EC569-719E-4F0C-83AC-9879C785B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716581"/>
            <a:ext cx="11176000" cy="3838574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que des mots soient synonymes, il faut qu’ils appartiennent à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la même classe grammaticale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synonyme d’un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nom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est toujours un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nom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aventure, une promenade, une excursion.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90D735C-B04B-4740-AF65-2C02EE7FB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Retângulo de cantos arredondados 195">
            <a:extLst>
              <a:ext uri="{FF2B5EF4-FFF2-40B4-BE49-F238E27FC236}">
                <a16:creationId xmlns:a16="http://schemas.microsoft.com/office/drawing/2014/main" id="{F5A5A6BD-F797-4B9E-9F78-0062554A8256}"/>
              </a:ext>
            </a:extLst>
          </p:cNvPr>
          <p:cNvSpPr/>
          <p:nvPr/>
        </p:nvSpPr>
        <p:spPr>
          <a:xfrm>
            <a:off x="1117422" y="4675840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7" name="CaixaDeTexto 109">
            <a:extLst>
              <a:ext uri="{FF2B5EF4-FFF2-40B4-BE49-F238E27FC236}">
                <a16:creationId xmlns:a16="http://schemas.microsoft.com/office/drawing/2014/main" id="{BEDC5B67-2C9A-4472-96BF-3D0F694FA9BA}"/>
              </a:ext>
            </a:extLst>
          </p:cNvPr>
          <p:cNvSpPr txBox="1"/>
          <p:nvPr/>
        </p:nvSpPr>
        <p:spPr>
          <a:xfrm>
            <a:off x="972799" y="4717662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aventure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0333CE2-3906-421A-973D-2A80BD88F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132" y="5190757"/>
            <a:ext cx="1086563" cy="1086563"/>
          </a:xfrm>
          <a:prstGeom prst="rect">
            <a:avLst/>
          </a:prstGeom>
        </p:spPr>
      </p:pic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D48D844B-F467-413E-9CEE-71775DC70E79}"/>
              </a:ext>
            </a:extLst>
          </p:cNvPr>
          <p:cNvSpPr/>
          <p:nvPr/>
        </p:nvSpPr>
        <p:spPr>
          <a:xfrm>
            <a:off x="3717676" y="4635562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F4EF115B-221F-4BD7-AAB8-0B877750D131}"/>
              </a:ext>
            </a:extLst>
          </p:cNvPr>
          <p:cNvSpPr txBox="1"/>
          <p:nvPr/>
        </p:nvSpPr>
        <p:spPr>
          <a:xfrm>
            <a:off x="3573053" y="4677384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promenade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A758486-EB37-409B-BD14-0AD9D9073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9386" y="5021480"/>
            <a:ext cx="1141673" cy="114167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44E3BEE-8066-4213-B980-27F30CAEC1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650" y="4852777"/>
            <a:ext cx="1212493" cy="1212493"/>
          </a:xfrm>
          <a:prstGeom prst="rect">
            <a:avLst/>
          </a:prstGeom>
        </p:spPr>
      </p:pic>
      <p:sp>
        <p:nvSpPr>
          <p:cNvPr id="16" name="CaixaDeTexto 109">
            <a:extLst>
              <a:ext uri="{FF2B5EF4-FFF2-40B4-BE49-F238E27FC236}">
                <a16:creationId xmlns:a16="http://schemas.microsoft.com/office/drawing/2014/main" id="{5505AD71-D67D-4066-B4BC-0BEC9879879B}"/>
              </a:ext>
            </a:extLst>
          </p:cNvPr>
          <p:cNvSpPr txBox="1"/>
          <p:nvPr/>
        </p:nvSpPr>
        <p:spPr>
          <a:xfrm>
            <a:off x="6192749" y="4542029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excursion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42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build="p"/>
      <p:bldP spid="6" grpId="0" animBg="1"/>
      <p:bldP spid="7" grpId="0"/>
      <p:bldP spid="10" grpId="0" animBg="1"/>
      <p:bldP spid="11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1F923FA-4469-4790-92EF-BB7437FE4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360" y="932384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synonyme d’un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adjectif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est toujours un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adjectif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espiègle, farceur, malin, 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2CE4147-55F2-4BA4-AA3E-BE594980D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Retângulo de cantos arredondados 195">
            <a:extLst>
              <a:ext uri="{FF2B5EF4-FFF2-40B4-BE49-F238E27FC236}">
                <a16:creationId xmlns:a16="http://schemas.microsoft.com/office/drawing/2014/main" id="{E1B4DC31-859D-432C-BCDD-5650E97927D2}"/>
              </a:ext>
            </a:extLst>
          </p:cNvPr>
          <p:cNvSpPr/>
          <p:nvPr/>
        </p:nvSpPr>
        <p:spPr>
          <a:xfrm>
            <a:off x="838200" y="3647553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6" name="CaixaDeTexto 109">
            <a:extLst>
              <a:ext uri="{FF2B5EF4-FFF2-40B4-BE49-F238E27FC236}">
                <a16:creationId xmlns:a16="http://schemas.microsoft.com/office/drawing/2014/main" id="{A82919B7-CCEE-44D5-B9DF-66D510205984}"/>
              </a:ext>
            </a:extLst>
          </p:cNvPr>
          <p:cNvSpPr txBox="1"/>
          <p:nvPr/>
        </p:nvSpPr>
        <p:spPr>
          <a:xfrm>
            <a:off x="693577" y="3689375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espiègle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8D8B963-F31A-458C-90CC-EA4037057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40" y="4219898"/>
            <a:ext cx="1219370" cy="1000265"/>
          </a:xfrm>
          <a:prstGeom prst="rect">
            <a:avLst/>
          </a:prstGeom>
        </p:spPr>
      </p:pic>
      <p:sp>
        <p:nvSpPr>
          <p:cNvPr id="9" name="Retângulo de cantos arredondados 195">
            <a:extLst>
              <a:ext uri="{FF2B5EF4-FFF2-40B4-BE49-F238E27FC236}">
                <a16:creationId xmlns:a16="http://schemas.microsoft.com/office/drawing/2014/main" id="{13E67FCE-97BA-4314-BBF8-3E3C799575E1}"/>
              </a:ext>
            </a:extLst>
          </p:cNvPr>
          <p:cNvSpPr/>
          <p:nvPr/>
        </p:nvSpPr>
        <p:spPr>
          <a:xfrm>
            <a:off x="3172146" y="3609206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0" name="CaixaDeTexto 109">
            <a:extLst>
              <a:ext uri="{FF2B5EF4-FFF2-40B4-BE49-F238E27FC236}">
                <a16:creationId xmlns:a16="http://schemas.microsoft.com/office/drawing/2014/main" id="{9E4356C6-A9F7-40CE-998B-309F5E4BF9B8}"/>
              </a:ext>
            </a:extLst>
          </p:cNvPr>
          <p:cNvSpPr txBox="1"/>
          <p:nvPr/>
        </p:nvSpPr>
        <p:spPr>
          <a:xfrm>
            <a:off x="3027523" y="3651028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farceur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tângulo de cantos arredondados 195">
            <a:extLst>
              <a:ext uri="{FF2B5EF4-FFF2-40B4-BE49-F238E27FC236}">
                <a16:creationId xmlns:a16="http://schemas.microsoft.com/office/drawing/2014/main" id="{611631E4-F6DD-4B98-9D2B-64F6B578CC36}"/>
              </a:ext>
            </a:extLst>
          </p:cNvPr>
          <p:cNvSpPr/>
          <p:nvPr/>
        </p:nvSpPr>
        <p:spPr>
          <a:xfrm>
            <a:off x="5393611" y="3609206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2" name="CaixaDeTexto 109">
            <a:extLst>
              <a:ext uri="{FF2B5EF4-FFF2-40B4-BE49-F238E27FC236}">
                <a16:creationId xmlns:a16="http://schemas.microsoft.com/office/drawing/2014/main" id="{7B19D0BA-2F13-4B13-9E96-19CBBAF5A12F}"/>
              </a:ext>
            </a:extLst>
          </p:cNvPr>
          <p:cNvSpPr txBox="1"/>
          <p:nvPr/>
        </p:nvSpPr>
        <p:spPr>
          <a:xfrm>
            <a:off x="5248988" y="3651028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malin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6ECF2F7-6439-4C3A-AAD5-5F2808E2C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0291" y="4140897"/>
            <a:ext cx="1276528" cy="103837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927E2A2-3AF8-4EFB-BB47-94BCEA4D86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7662" y="4179002"/>
            <a:ext cx="1190791" cy="96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01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/>
      <p:bldP spid="9" grpId="0" animBg="1"/>
      <p:bldP spid="10" grpId="0"/>
      <p:bldP spid="11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DB7516-8EC1-48CC-B124-281B233948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627" y="1137296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le synonyme d’un 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verbe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est toujours un v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erbe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grimper, monter, escalader, gravir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5207517-6C37-4381-A06A-A13232015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Retângulo de cantos arredondados 195">
            <a:extLst>
              <a:ext uri="{FF2B5EF4-FFF2-40B4-BE49-F238E27FC236}">
                <a16:creationId xmlns:a16="http://schemas.microsoft.com/office/drawing/2014/main" id="{E9616D71-231A-48A0-8EE2-9F4002AF0C53}"/>
              </a:ext>
            </a:extLst>
          </p:cNvPr>
          <p:cNvSpPr/>
          <p:nvPr/>
        </p:nvSpPr>
        <p:spPr>
          <a:xfrm>
            <a:off x="3713117" y="3844291"/>
            <a:ext cx="1797050" cy="16361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7" name="CaixaDeTexto 109">
            <a:extLst>
              <a:ext uri="{FF2B5EF4-FFF2-40B4-BE49-F238E27FC236}">
                <a16:creationId xmlns:a16="http://schemas.microsoft.com/office/drawing/2014/main" id="{821D6C17-0424-414C-B366-0B0FF902FA56}"/>
              </a:ext>
            </a:extLst>
          </p:cNvPr>
          <p:cNvSpPr txBox="1"/>
          <p:nvPr/>
        </p:nvSpPr>
        <p:spPr>
          <a:xfrm>
            <a:off x="836773" y="3940195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grimper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ECEA7B10-5AD4-467B-86AB-8A834EF06866}"/>
              </a:ext>
            </a:extLst>
          </p:cNvPr>
          <p:cNvSpPr/>
          <p:nvPr/>
        </p:nvSpPr>
        <p:spPr>
          <a:xfrm>
            <a:off x="1061399" y="3940195"/>
            <a:ext cx="1797050" cy="16361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DABDE7-0077-460E-9512-BD505C5D791D}"/>
              </a:ext>
            </a:extLst>
          </p:cNvPr>
          <p:cNvSpPr txBox="1"/>
          <p:nvPr/>
        </p:nvSpPr>
        <p:spPr>
          <a:xfrm>
            <a:off x="6041187" y="3803694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escalader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68EE2421-5989-4D6D-81E4-166CB80602F7}"/>
              </a:ext>
            </a:extLst>
          </p:cNvPr>
          <p:cNvSpPr/>
          <p:nvPr/>
        </p:nvSpPr>
        <p:spPr>
          <a:xfrm>
            <a:off x="6215159" y="3810304"/>
            <a:ext cx="1797050" cy="16361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5C97DAD3-8041-4F2B-93F1-D42B4A13BAF8}"/>
              </a:ext>
            </a:extLst>
          </p:cNvPr>
          <p:cNvSpPr txBox="1"/>
          <p:nvPr/>
        </p:nvSpPr>
        <p:spPr>
          <a:xfrm>
            <a:off x="3511819" y="3844291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monter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E4A6DEE-7591-48C0-8803-1876820C1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07" y="4322479"/>
            <a:ext cx="1123994" cy="112399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5610FD2-E1AD-4105-9A74-24B57CC3E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4402186"/>
            <a:ext cx="1011746" cy="101174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B12C8A6-B2D8-4155-AC76-BF98D019F2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8111" y="4203137"/>
            <a:ext cx="1092448" cy="109244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5E20AF4-E488-4605-955F-E82BF6AE6A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3863" y="4203137"/>
            <a:ext cx="1210795" cy="1210795"/>
          </a:xfrm>
          <a:prstGeom prst="rect">
            <a:avLst/>
          </a:prstGeom>
        </p:spPr>
      </p:pic>
      <p:sp>
        <p:nvSpPr>
          <p:cNvPr id="16" name="CaixaDeTexto 109">
            <a:extLst>
              <a:ext uri="{FF2B5EF4-FFF2-40B4-BE49-F238E27FC236}">
                <a16:creationId xmlns:a16="http://schemas.microsoft.com/office/drawing/2014/main" id="{83C08B42-2A8A-4377-936C-7D1AC465CCAB}"/>
              </a:ext>
            </a:extLst>
          </p:cNvPr>
          <p:cNvSpPr txBox="1"/>
          <p:nvPr/>
        </p:nvSpPr>
        <p:spPr>
          <a:xfrm>
            <a:off x="8383657" y="3784647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gravir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285D68F6-508F-4CD6-B07E-A947EC03B13B}"/>
              </a:ext>
            </a:extLst>
          </p:cNvPr>
          <p:cNvSpPr/>
          <p:nvPr/>
        </p:nvSpPr>
        <p:spPr>
          <a:xfrm>
            <a:off x="8557629" y="3791257"/>
            <a:ext cx="1797050" cy="16361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7129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  <p:bldP spid="8" grpId="0" animBg="1"/>
      <p:bldP spid="9" grpId="0"/>
      <p:bldP spid="10" grpId="0" animBg="1"/>
      <p:bldP spid="11" grpId="0"/>
      <p:bldP spid="16" grpId="0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F40CBA-58C5-4F6A-ACA2-115A3AD9B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synonymes sont des mots qui disent presque la même chose.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Presque, le sens est un tout petit peu différent.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2567CC-4962-4AC5-8C98-A28607CE5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364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travailler la conjugaison des verbes aller, être et avoir. 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lu le texte 17.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nous allons lire les consignes ensemble. 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6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321517D-97F4-4A52-ADBE-7BCF113856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279" y="1069090"/>
            <a:ext cx="8329062" cy="286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02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82E570B-22A1-4B25-B29B-384C453DD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488" y="1092974"/>
            <a:ext cx="9558442" cy="224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FA02B5D-3FAC-4674-AA81-E7D9CA630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002" y="1243285"/>
            <a:ext cx="8056390" cy="221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25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32856AB-717A-4A44-9316-AB0778F24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768" y="959606"/>
            <a:ext cx="9664856" cy="225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55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BBF589-4859-430F-9019-605CB6636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À vous !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179D96AC-7281-4895-9B64-5A86833FD4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2062" y="1690688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E872A4C-6521-4385-A83C-B27976EE7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09456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51AD3F8-1402-4D13-B9A1-25192784BB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396" y="1283593"/>
            <a:ext cx="9868525" cy="261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3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3E48556-EC81-47DF-AA19-9BA60EE4F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940" y="824346"/>
            <a:ext cx="7433666" cy="267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42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2BA5D8A-4905-4A48-BD19-8253FEC925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1006" y="619530"/>
            <a:ext cx="7872227" cy="328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48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BBF589-4859-430F-9019-605CB6636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E872A4C-6521-4385-A83C-B27976EE7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B5C1F2F-573F-469B-9A3A-A0B86DF12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150" y="1027906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12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50" y="335840"/>
            <a:ext cx="8318500" cy="928009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 la conjugaison des auxiliaires au présent,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1970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Voici un exercice à faire très rapidement pour voir ce qui vous revient sur la conjugaison des verbes du premier groupe au présent.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52DC27-BA76-43FD-9A4C-E51DDE0E62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304" y="2883364"/>
            <a:ext cx="6763694" cy="345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5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89422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ferons des exercices.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17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Relire la leçon.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méchanceté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école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8050" y="3103533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magnifique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 bateau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tempête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épreuve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35073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espiègle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conseil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fleuve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les flots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blaguer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698268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005457" y="1743637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guérir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esclave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424310" y="3990927"/>
            <a:ext cx="155726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guère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813521" y="4939895"/>
            <a:ext cx="1499775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18798" y="432013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fleuve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guirlande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580912" y="2219585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guerre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65571" y="6016915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draguons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66908" y="234447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vote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F2450F-B410-4B93-81B1-C8D5CB01A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410" y="817090"/>
            <a:ext cx="10515600" cy="655955"/>
          </a:xfrm>
        </p:spPr>
        <p:txBody>
          <a:bodyPr>
            <a:normAutofit/>
          </a:bodyPr>
          <a:lstStyle/>
          <a:p>
            <a:r>
              <a:rPr lang="fr-FR" sz="2400" dirty="0"/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92C02A-7422-4CB9-86F5-A24821804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824" y="747187"/>
            <a:ext cx="9023688" cy="568492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sz="4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fr-FR" sz="4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Être</a:t>
            </a: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je	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tu  	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il/elle/on 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nous  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sommes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vous 	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êtes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ils/elles  	</a:t>
            </a:r>
            <a:r>
              <a:rPr lang="fr-FR" sz="4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sont</a:t>
            </a:r>
            <a:endParaRPr lang="fr-FR" sz="41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2EB967A-75B1-485F-A05F-2FF83C2599E5}"/>
              </a:ext>
            </a:extLst>
          </p:cNvPr>
          <p:cNvSpPr txBox="1">
            <a:spLocks/>
          </p:cNvSpPr>
          <p:nvPr/>
        </p:nvSpPr>
        <p:spPr>
          <a:xfrm>
            <a:off x="4776066" y="932320"/>
            <a:ext cx="3168716" cy="5684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6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avoir	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j’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il/elle/on  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avons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 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avez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ils/elles  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9B197F6-925A-4825-91A6-AA2D3EA01FC1}"/>
              </a:ext>
            </a:extLst>
          </p:cNvPr>
          <p:cNvSpPr txBox="1">
            <a:spLocks/>
          </p:cNvSpPr>
          <p:nvPr/>
        </p:nvSpPr>
        <p:spPr>
          <a:xfrm>
            <a:off x="8669618" y="817090"/>
            <a:ext cx="3168716" cy="5684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7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aller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		 </a:t>
            </a:r>
            <a:r>
              <a:rPr lang="fr-FR" sz="3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vais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		</a:t>
            </a:r>
            <a:r>
              <a:rPr lang="fr-FR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il/elle/on  	</a:t>
            </a:r>
            <a:r>
              <a:rPr lang="fr-FR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allons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allez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ils/elles 	</a:t>
            </a:r>
            <a:r>
              <a:rPr lang="fr-FR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329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build="p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commencer par reprendre le texte 17,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nous ferons des exercices de conjugaison et sur les synonymes.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637904" y="2566663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architecte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53995" y="4606174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esclave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322229" y="275767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superstition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60901" y="35863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architecte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559545" y="263054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superstition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493" y="4719307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53995" y="1624897"/>
            <a:ext cx="70951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qui élabore quelque chose.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320858" y="3354017"/>
            <a:ext cx="8790894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Fait de croire que certains actes, certains signes entraînent mystérieusement des conséquences bonnes ou mauvaises.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302795" y="5244756"/>
            <a:ext cx="960558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qui n'est pas libre, qui est sous la puissance absolue d'un maître. Peut-être acheté et vendu, comme une chose.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9EA4E98-A3B8-44C0-8423-080842063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8263" y="913739"/>
            <a:ext cx="1071137" cy="107113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801FD9F-4232-4A7C-94EF-E1E9880A10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540" t="39690" r="-1023" b="2868"/>
          <a:stretch/>
        </p:blipFill>
        <p:spPr>
          <a:xfrm>
            <a:off x="10147106" y="3161580"/>
            <a:ext cx="497129" cy="103902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7E95FD8-7D48-45C9-BBE9-018EB67658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2852" y="2935872"/>
            <a:ext cx="473095" cy="47309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86CEA56-806E-48AF-90E5-48028D038D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03187" y="3219227"/>
            <a:ext cx="364288" cy="36428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AA73A79-8244-44DA-8CEE-CDB27FBD4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400" y="4595324"/>
            <a:ext cx="1749704" cy="1609483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CF163135-7BB0-4E02-857F-8A0D6BB68F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40179" y="4907207"/>
            <a:ext cx="942612" cy="1236838"/>
          </a:xfrm>
          <a:prstGeom prst="rect">
            <a:avLst/>
          </a:prstGeom>
        </p:spPr>
      </p:pic>
      <p:sp>
        <p:nvSpPr>
          <p:cNvPr id="32" name="CaixaDeTexto 109">
            <a:extLst>
              <a:ext uri="{FF2B5EF4-FFF2-40B4-BE49-F238E27FC236}">
                <a16:creationId xmlns:a16="http://schemas.microsoft.com/office/drawing/2014/main" id="{9320C9BF-F7C7-43F1-B0A2-E8E45B98D474}"/>
              </a:ext>
            </a:extLst>
          </p:cNvPr>
          <p:cNvSpPr txBox="1"/>
          <p:nvPr/>
        </p:nvSpPr>
        <p:spPr>
          <a:xfrm>
            <a:off x="9827780" y="4700506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esclave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328" y="1325879"/>
            <a:ext cx="11152438" cy="2652396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La plupart des aventures racontées dans ce livre ont réellement eu lieu. J’en ai vécu une ou deux ; je dois les autres à mes camarades d’école. 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757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17 : Avant propos.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955" y="280809"/>
            <a:ext cx="11180263" cy="458311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Huck Finn est un personnage réel ; 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Tom Sawyer également, mais lui est un mélange de trois garçons que j’ai bien connus.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 est, en quelque sorte, le résultat d’un travail d’architecte.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781" y="379234"/>
            <a:ext cx="11087100" cy="2278063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Les étranges superstitions que j’évoque étaient très répandues chez les enfants et les esclaves dans l’Ouest, à cette époque-là, c’est-à-dire il y a trente ou quarante ans.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92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11932</TotalTime>
  <Words>1096</Words>
  <Application>Microsoft Office PowerPoint</Application>
  <PresentationFormat>Grand écran</PresentationFormat>
  <Paragraphs>222</Paragraphs>
  <Slides>34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45" baseType="lpstr">
      <vt:lpstr>Arial Unicode MS</vt:lpstr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Rappel</vt:lpstr>
      <vt:lpstr>CORRECTION</vt:lpstr>
      <vt:lpstr>Aujourd’hui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J’ai bien compris :</vt:lpstr>
      <vt:lpstr>Lecture entrainement.</vt:lpstr>
      <vt:lpstr>Les scores :</vt:lpstr>
      <vt:lpstr>Rappel</vt:lpstr>
      <vt:lpstr>Rappel : les synonymes</vt:lpstr>
      <vt:lpstr>Présentation PowerPoint</vt:lpstr>
      <vt:lpstr>Présentation PowerPoint</vt:lpstr>
      <vt:lpstr>Présentation PowerPoint</vt:lpstr>
      <vt:lpstr>Présentation PowerPoint</vt:lpstr>
      <vt:lpstr>Exercices </vt:lpstr>
      <vt:lpstr>Présentation PowerPoint</vt:lpstr>
      <vt:lpstr>Présentation PowerPoint</vt:lpstr>
      <vt:lpstr>Présentation PowerPoint</vt:lpstr>
      <vt:lpstr>Présentation PowerPoint</vt:lpstr>
      <vt:lpstr>À vous !</vt:lpstr>
      <vt:lpstr>Présentation PowerPoint</vt:lpstr>
      <vt:lpstr>Présentation PowerPoint</vt:lpstr>
      <vt:lpstr>Présentation PowerPoint</vt:lpstr>
      <vt:lpstr>Correction : 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118</cp:revision>
  <dcterms:created xsi:type="dcterms:W3CDTF">2021-07-07T15:19:39Z</dcterms:created>
  <dcterms:modified xsi:type="dcterms:W3CDTF">2021-12-20T07:47:07Z</dcterms:modified>
</cp:coreProperties>
</file>