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43" r:id="rId2"/>
    <p:sldId id="257" r:id="rId3"/>
    <p:sldId id="589" r:id="rId4"/>
    <p:sldId id="531" r:id="rId5"/>
    <p:sldId id="532" r:id="rId6"/>
    <p:sldId id="294" r:id="rId7"/>
    <p:sldId id="295" r:id="rId8"/>
    <p:sldId id="523" r:id="rId9"/>
    <p:sldId id="524" r:id="rId10"/>
    <p:sldId id="267" r:id="rId11"/>
    <p:sldId id="521" r:id="rId12"/>
    <p:sldId id="517" r:id="rId13"/>
    <p:sldId id="518" r:id="rId14"/>
    <p:sldId id="270" r:id="rId15"/>
    <p:sldId id="367" r:id="rId16"/>
    <p:sldId id="368" r:id="rId17"/>
    <p:sldId id="285" r:id="rId18"/>
    <p:sldId id="510" r:id="rId19"/>
    <p:sldId id="515" r:id="rId20"/>
    <p:sldId id="396" r:id="rId21"/>
    <p:sldId id="398" r:id="rId22"/>
    <p:sldId id="397" r:id="rId23"/>
    <p:sldId id="590" r:id="rId24"/>
    <p:sldId id="591" r:id="rId25"/>
    <p:sldId id="592" r:id="rId26"/>
    <p:sldId id="593" r:id="rId27"/>
    <p:sldId id="594" r:id="rId28"/>
    <p:sldId id="595" r:id="rId29"/>
    <p:sldId id="596" r:id="rId30"/>
    <p:sldId id="597" r:id="rId31"/>
    <p:sldId id="598" r:id="rId32"/>
    <p:sldId id="599" r:id="rId33"/>
    <p:sldId id="600" r:id="rId34"/>
    <p:sldId id="601" r:id="rId35"/>
    <p:sldId id="423" r:id="rId36"/>
    <p:sldId id="443" r:id="rId37"/>
    <p:sldId id="372" r:id="rId38"/>
    <p:sldId id="376" r:id="rId39"/>
    <p:sldId id="377" r:id="rId40"/>
    <p:sldId id="530" r:id="rId4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769" autoAdjust="0"/>
    <p:restoredTop sz="94660"/>
  </p:normalViewPr>
  <p:slideViewPr>
    <p:cSldViewPr snapToGrid="0">
      <p:cViewPr varScale="1">
        <p:scale>
          <a:sx n="87" d="100"/>
          <a:sy n="87" d="100"/>
        </p:scale>
        <p:origin x="2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1-16T05:53:46.36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338 784 24575,'-8'0'0,"0"0"0,-1 0 0,1 1 0,0 0 0,-1 0 0,1 1 0,0 0 0,0 1 0,0-1 0,1 2 0,-1-1 0,1 1 0,-1 0 0,1 1 0,1-1 0,-1 1 0,1 1 0,-1-1 0,1 1 0,1 0 0,-1 1 0,1-1 0,1 1 0,-1 0 0,1 1 0,0-1 0,0 0 0,1 1 0,0 0 0,1 0 0,0 0 0,0 0 0,-1 11 0,3-15 0,0 1 0,0-1 0,0 1 0,1-1 0,0 0 0,0 1 0,0-1 0,0 0 0,1 0 0,-1 0 0,1 0 0,0 0 0,1 0 0,-1-1 0,1 1 0,-1 0 0,1-1 0,0 0 0,0 0 0,0 0 0,1 0 0,-1 0 0,1-1 0,0 1 0,5 2 0,-1-1 0,1 1 0,-1-1 0,1 0 0,0-1 0,0 0 0,1-1 0,-1 0 0,0 0 0,1-1 0,18 1 0,-20-3 0,0 1 0,1-1 0,-1-1 0,0 1 0,1-2 0,-1 1 0,0-1 0,-1 0 0,1 0 0,0-1 0,-1 0 0,0-1 0,0 1 0,0-2 0,0 1 0,-1-1 0,0 1 0,0-2 0,-1 1 0,0-1 0,0 1 0,0-2 0,-1 1 0,0 0 0,0-1 0,-1 0 0,0 1 0,0-2 0,2-12 0,10-22 0,-11 33 0,0 0 0,0-1 0,-1 1 0,0-1 0,-1 0 0,0 0 0,-1 0 0,0-13 0,-16 65 0,15-40 0,-10 46 0,-17 46 0,21-78 0,0 1 0,-1-1 0,-1 0 0,-1-1 0,0 0 0,-18 22 0,9-17 0,0-1 0,-1 0 0,-30 21 0,40-33 0,1 0 0,-1-1 0,0 0 0,0 0 0,-1-1 0,0 0 0,1-1 0,-1 0 0,0-1 0,0 0 0,-13 1 0,20-3 0,0 0 0,1 0 0,-1-1 0,0 0 0,1 1 0,-1-1 0,1 0 0,-1 0 0,1 0 0,-1-1 0,1 1 0,0 0 0,-1-1 0,1 0 0,0 1 0,0-1 0,0 0 0,1 0 0,-1 0 0,0 0 0,1-1 0,-1 1 0,1 0 0,0-1 0,0 1 0,0-1 0,-2-4 0,-1-8 0,0-1 0,0 0 0,-1-26 0,2 20 0,-9-58 0,-13-150 0,24 202 0,2 0 0,1-1 0,1 1 0,1 0 0,2 0 0,11-33 0,-9 35 0,-1 0 0,-1 0 0,-2-1 0,0 0 0,-2 0 0,-1 0 0,-1 0 0,-1 0 0,-2 0 0,-1 0 0,0 0 0,-2 1 0,-14-40 0,11 51 0,-1 0 0,0 1 0,-1 0 0,-1 0 0,0 1 0,-17-14 0,45 44 0,0 0 0,-1 1 0,-1 1 0,-1 0 0,0 1 0,-2 1 0,12 26 0,33 55 0,-45-84 0,-7-11 0,0 0 0,1-1 0,-1 1 0,1-1 0,0 0 0,11 9 0,-14-14 0,-1 0 0,1 0 0,0-1 0,-1 1 0,1 0 0,0-1 0,-1 1 0,1-1 0,0 0 0,-1 0 0,1 0 0,0 1 0,0-2 0,0 1 0,-1 0 0,1 0 0,0 0 0,-1-1 0,1 1 0,0-1 0,-1 0 0,1 1 0,0-1 0,-1 0 0,1 0 0,-1 0 0,0 0 0,1 0 0,-1 0 0,0 0 0,1-1 0,-1 1 0,0 0 0,0-1 0,0 1 0,1-2 0,14-19 0,0 0 0,20-40 0,-24 40 0,0 1 0,2 0 0,22-26 0,-36 46 0,1 0 0,0 0 0,-1 0 0,1 0 0,0 0 0,0 0 0,0 0 0,0 0 0,0 0 0,0 1 0,0-1 0,0 0 0,0 1 0,0-1 0,0 1 0,0-1 0,1 1 0,-1 0 0,0-1 0,0 1 0,0 0 0,1 0 0,-1 0 0,0 0 0,0 0 0,1 0 0,-1 0 0,2 0 0,-2 2 0,0-1 0,1 0 0,-1 1 0,0-1 0,0 0 0,0 1 0,0 0 0,0-1 0,0 1 0,0-1 0,-1 1 0,1 0 0,-1 0 0,1-1 0,-1 1 0,1 2 0,1 11 0,-1-1 0,0 0 0,-1 22 0,-5-8 0,0 0 0,-2 0 0,-1-1 0,-1 0 0,-1 0 0,-18 31 0,16-35 0,1 0 0,1 1 0,1 0 0,2 0 0,0 1 0,1 0 0,-3 46 0,9-62 0,1 0 0,0 1 0,0-1 0,1 0 0,1 0 0,0 0 0,0-1 0,0 1 0,1-1 0,0 1 0,8 9 0,7 10 0,44 45 0,-45-53 0,0 1 0,-1 0 0,16 29 0,-28-41 0,0 0 0,-1 0 0,0 0 0,-1 0 0,0 1 0,0 0 0,-1 0 0,0-1 0,-1 1 0,0 0 0,-1 0 0,0 0 0,-1 0 0,0 0 0,0 0 0,-5 17 0,0-15-1365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22/11/2021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22/11/2021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13 : 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Prépa dictée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3E43D04-47B8-44D1-9220-16A741105A1B}"/>
              </a:ext>
            </a:extLst>
          </p:cNvPr>
          <p:cNvSpPr txBox="1"/>
          <p:nvPr/>
        </p:nvSpPr>
        <p:spPr>
          <a:xfrm>
            <a:off x="5621755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662" y="1421784"/>
            <a:ext cx="11560676" cy="5436216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Grèce, non loin de l’île d’Eubée, Poséidon, le dieu de la mer, vivait dans un magnifique palais sous-marin décoré de corail, de coquillages et de perles. Il y avait fait bâtir de vastes écuries pour accueillir ses splendides chevaux blancs à la crinière dorée et aux sabots d’airain.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6240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Comment fut créer l’olivier ?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Lorsqu’il sortait sur son char en or, il commandait les flots, suscitait ou apaisait les tempêtes et les tornades.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Non content de cet immense territoire, il voulait également devenir le protecteur d’une ville de Grèce que le roi Cécrops, moitié humain moitié serpent, venait de créer.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42937"/>
            <a:ext cx="10515600" cy="5895975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Mais Athéna, la plus sage des filles de Zeus, revendiquait, elle aussi la suprématie sur cette nouvelle cité.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Poséidon, de caractère belliqueux, proposa de régler la question par les armes.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Cependant les autres dieux, las de ces disputes incessantes, voulurent trouver une solution pacifique.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92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250" y="342900"/>
            <a:ext cx="10515600" cy="601344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départager les concurrents, il fut convenu que celui qui ferait le cadeau le plus utile aux citoyens de la ville l’emporterait.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frère de Zeus, sûr de lui, frappa le sol de son trident et fit jaillir une source d’eau salée.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Athéna, quant à elle, planta sa lance sur l’acropole. Aussitôt, à l’endroit qu’elle avait indiqué, surgit une petite plante aux feuilles d’argent qui se mit à pousser : un olivier.			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4BD74CC-7946-4077-AF55-4C4F5B365668}"/>
              </a:ext>
            </a:extLst>
          </p:cNvPr>
          <p:cNvSpPr txBox="1"/>
          <p:nvPr/>
        </p:nvSpPr>
        <p:spPr>
          <a:xfrm>
            <a:off x="9455150" y="6053435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À suivre</a:t>
            </a:r>
          </a:p>
        </p:txBody>
      </p:sp>
    </p:spTree>
    <p:extLst>
      <p:ext uri="{BB962C8B-B14F-4D97-AF65-F5344CB8AC3E}">
        <p14:creationId xmlns:p14="http://schemas.microsoft.com/office/powerpoint/2010/main" val="255022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4" y="118818"/>
            <a:ext cx="10515600" cy="923765"/>
          </a:xfrm>
        </p:spPr>
        <p:txBody>
          <a:bodyPr/>
          <a:lstStyle/>
          <a:p>
            <a:r>
              <a:rPr lang="fr-FR" sz="3200" dirty="0"/>
              <a:t>Le résumé </a:t>
            </a:r>
            <a:r>
              <a:rPr lang="fr-FR" dirty="0"/>
              <a:t>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311" y="873856"/>
            <a:ext cx="10515600" cy="159936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Poséidon et Athéna veulent tous les deux devenir protecteur d’une nouvelle ville.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AF50ABC-7D9D-4630-9F30-A0B3CEC2C81F}"/>
              </a:ext>
            </a:extLst>
          </p:cNvPr>
          <p:cNvSpPr txBox="1">
            <a:spLocks/>
          </p:cNvSpPr>
          <p:nvPr/>
        </p:nvSpPr>
        <p:spPr>
          <a:xfrm>
            <a:off x="623285" y="2641945"/>
            <a:ext cx="11053715" cy="4097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Pour les départager, un concours est organisé pour savoir qui offrira le cadeau le plus utile aux habitants.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Poséidon offre une source d’eau salée.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Athéna offre un olivier.</a:t>
            </a:r>
          </a:p>
          <a:p>
            <a:pPr>
              <a:lnSpc>
                <a:spcPct val="170000"/>
              </a:lnSpc>
            </a:pPr>
            <a:endParaRPr lang="fr-FR" sz="40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C13C5E0-2237-4435-92F0-8EA717700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970" y="284638"/>
            <a:ext cx="1371719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7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9B5A4B-14BB-4F03-941C-46A41A612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primaire : </a:t>
            </a:r>
            <a:br>
              <a:rPr lang="fr-FR" dirty="0"/>
            </a:br>
            <a:r>
              <a:rPr lang="fr-FR" dirty="0"/>
              <a:t>la conjugaison des verbes du 1</a:t>
            </a:r>
            <a:r>
              <a:rPr lang="fr-FR" baseline="30000" dirty="0"/>
              <a:t>er</a:t>
            </a:r>
            <a:r>
              <a:rPr lang="fr-FR" dirty="0"/>
              <a:t> groupe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A8F2E6-5B43-493D-8439-77C3C3E37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r>
              <a:rPr lang="fr-FR" dirty="0"/>
              <a:t>Je retire « er » et j’ajoute les terminaisons :</a:t>
            </a:r>
          </a:p>
          <a:p>
            <a:pPr marL="0" indent="0">
              <a:buNone/>
            </a:pPr>
            <a:r>
              <a:rPr lang="fr-FR" dirty="0"/>
              <a:t>		</a:t>
            </a:r>
            <a:r>
              <a:rPr lang="fr-FR" sz="3600" dirty="0"/>
              <a:t>e – es – e - </a:t>
            </a:r>
            <a:r>
              <a:rPr lang="fr-FR" sz="3600" dirty="0" err="1"/>
              <a:t>ons</a:t>
            </a:r>
            <a:r>
              <a:rPr lang="fr-FR" sz="3600" dirty="0"/>
              <a:t> – </a:t>
            </a:r>
            <a:r>
              <a:rPr lang="fr-FR" sz="3600" dirty="0" err="1"/>
              <a:t>ez</a:t>
            </a:r>
            <a:r>
              <a:rPr lang="fr-FR" sz="3600" dirty="0"/>
              <a:t> - </a:t>
            </a:r>
            <a:r>
              <a:rPr lang="fr-FR" sz="3600" dirty="0" err="1"/>
              <a:t>ent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259B4B-9B45-4404-BD31-7F8D42494C2F}"/>
              </a:ext>
            </a:extLst>
          </p:cNvPr>
          <p:cNvSpPr txBox="1"/>
          <p:nvPr/>
        </p:nvSpPr>
        <p:spPr>
          <a:xfrm>
            <a:off x="156009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Je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46ABEAB-D694-40D5-9F81-FB01D743B128}"/>
              </a:ext>
            </a:extLst>
          </p:cNvPr>
          <p:cNvSpPr txBox="1"/>
          <p:nvPr/>
        </p:nvSpPr>
        <p:spPr>
          <a:xfrm>
            <a:off x="2590698" y="3429000"/>
            <a:ext cx="128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F47587F-79A2-4373-AD9F-D5C05C8B221C}"/>
              </a:ext>
            </a:extLst>
          </p:cNvPr>
          <p:cNvSpPr txBox="1"/>
          <p:nvPr/>
        </p:nvSpPr>
        <p:spPr>
          <a:xfrm>
            <a:off x="372778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97E08EA-314D-410B-A097-5F271F99A042}"/>
              </a:ext>
            </a:extLst>
          </p:cNvPr>
          <p:cNvSpPr txBox="1"/>
          <p:nvPr/>
        </p:nvSpPr>
        <p:spPr>
          <a:xfrm>
            <a:off x="2648342" y="262731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54FEAF-001D-44CF-8B85-7F9A9E2CEC10}"/>
              </a:ext>
            </a:extLst>
          </p:cNvPr>
          <p:cNvSpPr txBox="1"/>
          <p:nvPr/>
        </p:nvSpPr>
        <p:spPr>
          <a:xfrm>
            <a:off x="1547328" y="3888205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tu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49E173-A565-4DD2-BBE1-1F3E1C312B11}"/>
              </a:ext>
            </a:extLst>
          </p:cNvPr>
          <p:cNvSpPr txBox="1"/>
          <p:nvPr/>
        </p:nvSpPr>
        <p:spPr>
          <a:xfrm>
            <a:off x="2590698" y="3884779"/>
            <a:ext cx="128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EC5CBA3-53EC-452F-85B7-98E84FF8F02D}"/>
              </a:ext>
            </a:extLst>
          </p:cNvPr>
          <p:cNvSpPr txBox="1"/>
          <p:nvPr/>
        </p:nvSpPr>
        <p:spPr>
          <a:xfrm>
            <a:off x="3727783" y="389248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9CF2E57-03F7-4F2A-9013-7C90963F6AE8}"/>
              </a:ext>
            </a:extLst>
          </p:cNvPr>
          <p:cNvSpPr txBox="1"/>
          <p:nvPr/>
        </p:nvSpPr>
        <p:spPr>
          <a:xfrm>
            <a:off x="3343511" y="262731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578224A-5F39-483F-8C25-B96A98BF9687}"/>
              </a:ext>
            </a:extLst>
          </p:cNvPr>
          <p:cNvSpPr txBox="1"/>
          <p:nvPr/>
        </p:nvSpPr>
        <p:spPr>
          <a:xfrm>
            <a:off x="1534562" y="4324057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488444-7964-4BA8-8413-B952447F9E30}"/>
              </a:ext>
            </a:extLst>
          </p:cNvPr>
          <p:cNvSpPr txBox="1"/>
          <p:nvPr/>
        </p:nvSpPr>
        <p:spPr>
          <a:xfrm>
            <a:off x="2616180" y="4324057"/>
            <a:ext cx="128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7C207AB-D096-452F-955D-08C1EE65BF95}"/>
              </a:ext>
            </a:extLst>
          </p:cNvPr>
          <p:cNvSpPr txBox="1"/>
          <p:nvPr/>
        </p:nvSpPr>
        <p:spPr>
          <a:xfrm>
            <a:off x="3727783" y="43163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99298BA-F2CE-46A3-81F1-8EACBCF7BF6D}"/>
              </a:ext>
            </a:extLst>
          </p:cNvPr>
          <p:cNvSpPr txBox="1"/>
          <p:nvPr/>
        </p:nvSpPr>
        <p:spPr>
          <a:xfrm>
            <a:off x="4169577" y="2640319"/>
            <a:ext cx="409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CD0CCF6-B370-4891-8CE4-23CF568AC33C}"/>
              </a:ext>
            </a:extLst>
          </p:cNvPr>
          <p:cNvSpPr txBox="1"/>
          <p:nvPr/>
        </p:nvSpPr>
        <p:spPr>
          <a:xfrm>
            <a:off x="1547328" y="4813733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nous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62E3154-1F20-4A48-BE34-7BD2E764B3CA}"/>
              </a:ext>
            </a:extLst>
          </p:cNvPr>
          <p:cNvSpPr txBox="1"/>
          <p:nvPr/>
        </p:nvSpPr>
        <p:spPr>
          <a:xfrm>
            <a:off x="2616180" y="4870369"/>
            <a:ext cx="13295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945E38F-6D48-41DC-AC6F-50867EEE0B51}"/>
              </a:ext>
            </a:extLst>
          </p:cNvPr>
          <p:cNvSpPr txBox="1"/>
          <p:nvPr/>
        </p:nvSpPr>
        <p:spPr>
          <a:xfrm>
            <a:off x="3721965" y="48649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2C13DF3-0D68-48CD-A114-5AF6616B9D56}"/>
              </a:ext>
            </a:extLst>
          </p:cNvPr>
          <p:cNvSpPr txBox="1"/>
          <p:nvPr/>
        </p:nvSpPr>
        <p:spPr>
          <a:xfrm>
            <a:off x="1547327" y="5182870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vous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7CEF1E-AACD-460F-8872-4A67DB67F5B4}"/>
              </a:ext>
            </a:extLst>
          </p:cNvPr>
          <p:cNvSpPr txBox="1"/>
          <p:nvPr/>
        </p:nvSpPr>
        <p:spPr>
          <a:xfrm>
            <a:off x="2596125" y="5253011"/>
            <a:ext cx="13295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769271-F1BC-4484-875C-21804CEF8591}"/>
              </a:ext>
            </a:extLst>
          </p:cNvPr>
          <p:cNvSpPr txBox="1"/>
          <p:nvPr/>
        </p:nvSpPr>
        <p:spPr>
          <a:xfrm>
            <a:off x="3746087" y="5286538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E037525-D957-4A02-8116-5F43C9E15C49}"/>
              </a:ext>
            </a:extLst>
          </p:cNvPr>
          <p:cNvSpPr txBox="1"/>
          <p:nvPr/>
        </p:nvSpPr>
        <p:spPr>
          <a:xfrm>
            <a:off x="3764391" y="5716203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B82891-2F2E-4D19-95DD-567871189C48}"/>
              </a:ext>
            </a:extLst>
          </p:cNvPr>
          <p:cNvSpPr txBox="1"/>
          <p:nvPr/>
        </p:nvSpPr>
        <p:spPr>
          <a:xfrm>
            <a:off x="2597876" y="5694577"/>
            <a:ext cx="13295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/>
              <a:t>march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0AFFCD1-F853-4180-A7AB-2F2F3EE74D56}"/>
              </a:ext>
            </a:extLst>
          </p:cNvPr>
          <p:cNvSpPr txBox="1"/>
          <p:nvPr/>
        </p:nvSpPr>
        <p:spPr>
          <a:xfrm>
            <a:off x="1517124" y="5692289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D6AEC9C-4F4D-439D-9472-84AF6FDBAB7D}"/>
              </a:ext>
            </a:extLst>
          </p:cNvPr>
          <p:cNvSpPr txBox="1"/>
          <p:nvPr/>
        </p:nvSpPr>
        <p:spPr>
          <a:xfrm>
            <a:off x="4758386" y="2640318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ons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47CF55A-00ED-42CB-91E4-C26BA8220C18}"/>
              </a:ext>
            </a:extLst>
          </p:cNvPr>
          <p:cNvSpPr txBox="1"/>
          <p:nvPr/>
        </p:nvSpPr>
        <p:spPr>
          <a:xfrm>
            <a:off x="5756082" y="2689603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ez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AEE45F-636D-4923-803D-732CDF659232}"/>
              </a:ext>
            </a:extLst>
          </p:cNvPr>
          <p:cNvSpPr txBox="1"/>
          <p:nvPr/>
        </p:nvSpPr>
        <p:spPr>
          <a:xfrm>
            <a:off x="6524626" y="2689603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ent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72 -0.00069 L 0.08359 0.1173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07407E-6 L 0.02656 0.1858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7037E-6 L -0.04049 0.24537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09089 0.32824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1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22222E-6 L -0.17305 0.37616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59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22222E-6 L -0.23607 0.43889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0" y="2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allAtOnce"/>
      <p:bldP spid="9" grpId="0"/>
      <p:bldP spid="11" grpId="0"/>
      <p:bldP spid="11" grpId="1"/>
      <p:bldP spid="13" grpId="0"/>
      <p:bldP spid="13" grpId="1"/>
      <p:bldP spid="14" grpId="0"/>
      <p:bldP spid="15" grpId="0"/>
      <p:bldP spid="16" grpId="0"/>
      <p:bldP spid="16" grpId="1"/>
      <p:bldP spid="18" grpId="0"/>
      <p:bldP spid="18" grpId="1"/>
      <p:bldP spid="19" grpId="0"/>
      <p:bldP spid="20" grpId="0"/>
      <p:bldP spid="21" grpId="0"/>
      <p:bldP spid="21" grpId="1"/>
      <p:bldP spid="4" grpId="0"/>
      <p:bldP spid="4" grpId="1"/>
      <p:bldP spid="17" grpId="0"/>
      <p:bldP spid="22" grpId="0"/>
      <p:bldP spid="23" grpId="0"/>
      <p:bldP spid="23" grpId="1"/>
      <p:bldP spid="5" grpId="0"/>
      <p:bldP spid="6" grpId="0"/>
      <p:bldP spid="7" grpId="0"/>
      <p:bldP spid="7" grpId="1"/>
      <p:bldP spid="10" grpId="0"/>
      <p:bldP spid="10" grpId="1"/>
      <p:bldP spid="12" grpId="0"/>
      <p:bldP spid="30" grpId="0"/>
      <p:bldP spid="31" grpId="0"/>
      <p:bldP spid="31" grpId="1"/>
      <p:bldP spid="33" grpId="0"/>
      <p:bldP spid="33" grpId="1"/>
      <p:bldP spid="35" grpId="0"/>
      <p:bldP spid="3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6544095" y="1547308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loin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longtemps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 de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lorsque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5336529-AEFA-4FE7-84A0-C76F9E86581B}"/>
              </a:ext>
            </a:extLst>
          </p:cNvPr>
          <p:cNvSpPr txBox="1"/>
          <p:nvPr/>
        </p:nvSpPr>
        <p:spPr>
          <a:xfrm>
            <a:off x="967724" y="1711203"/>
            <a:ext cx="3659360" cy="1407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vous les dicte.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n’est pas noté.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B6E3D16-B06A-418F-99C5-1E07A591BE6B}"/>
              </a:ext>
            </a:extLst>
          </p:cNvPr>
          <p:cNvSpPr txBox="1"/>
          <p:nvPr/>
        </p:nvSpPr>
        <p:spPr>
          <a:xfrm>
            <a:off x="967724" y="4461019"/>
            <a:ext cx="3659360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Corrigez-vous.</a:t>
            </a:r>
          </a:p>
        </p:txBody>
      </p:sp>
      <p:pic>
        <p:nvPicPr>
          <p:cNvPr id="11" name="Espace réservé du contenu 4">
            <a:extLst>
              <a:ext uri="{FF2B5EF4-FFF2-40B4-BE49-F238E27FC236}">
                <a16:creationId xmlns:a16="http://schemas.microsoft.com/office/drawing/2014/main" id="{9A35F7D9-DC1B-491D-8AC2-9CAD0D6398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973" y="3270232"/>
            <a:ext cx="1313283" cy="131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  <p:bldP spid="6" grpId="0" build="p"/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B52FD1-08B6-4571-AAD6-36408CE05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Dans les phrases de la dictée, nous allons chercher les verbes.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B156FA-861C-4DDC-9C21-DFA1D8498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1201"/>
            <a:ext cx="10515600" cy="41957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60000"/>
              </a:lnSpc>
            </a:pPr>
            <a:r>
              <a:rPr lang="fr-FR" dirty="0"/>
              <a:t>Lorsque Cécrops crée une nouvelle ville, Poséidon et Athéna cherchent à obtenir le pouvoir sur cette cité.</a:t>
            </a:r>
          </a:p>
          <a:p>
            <a:pPr>
              <a:lnSpc>
                <a:spcPct val="160000"/>
              </a:lnSpc>
            </a:pPr>
            <a:r>
              <a:rPr lang="fr-FR" dirty="0"/>
              <a:t>Un concours s’organise maintenant. </a:t>
            </a:r>
          </a:p>
          <a:p>
            <a:pPr>
              <a:lnSpc>
                <a:spcPct val="160000"/>
              </a:lnSpc>
            </a:pPr>
            <a:r>
              <a:rPr lang="fr-FR" dirty="0"/>
              <a:t>« Mais nous préférons un concours à une guerre » pensent les dieux.</a:t>
            </a:r>
          </a:p>
          <a:p>
            <a:pPr>
              <a:lnSpc>
                <a:spcPct val="160000"/>
              </a:lnSpc>
            </a:pPr>
            <a:r>
              <a:rPr lang="fr-FR" dirty="0"/>
              <a:t>Athéna plante sa lance loin pour faire pousser un olivier.</a:t>
            </a:r>
          </a:p>
          <a:p>
            <a:pPr>
              <a:lnSpc>
                <a:spcPct val="160000"/>
              </a:lnSpc>
            </a:pPr>
            <a:r>
              <a:rPr lang="fr-FR" dirty="0"/>
              <a:t>Les feuilles de l’olivier ressemblent à de l’argent.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AE9639-9583-4165-BBCC-D4E885DD6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669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2346762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Voici un exercice à faire très rapidement pour voir ce qui vous revient de la leçon dernière.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8015010-ADB5-463B-B750-C7A912AF5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02" y="4176609"/>
            <a:ext cx="6480496" cy="192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première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0" y="1511300"/>
            <a:ext cx="11455400" cy="32385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Lorsque Cécrops crée une nouvelle ville,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Poséidon et Athéna cherchent à obtenir le pouvoir sur cette cité.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4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sont les verbes (conjugués au présent) 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4081596" y="2450602"/>
            <a:ext cx="69323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</p:cNvCxnSpPr>
          <p:nvPr/>
        </p:nvCxnSpPr>
        <p:spPr>
          <a:xfrm>
            <a:off x="2315845" y="2450602"/>
            <a:ext cx="1524902" cy="793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3145698" y="2494543"/>
            <a:ext cx="1785804" cy="390501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DB4093F0-FADA-430D-9C09-79CB7E15FC8D}"/>
              </a:ext>
            </a:extLst>
          </p:cNvPr>
          <p:cNvCxnSpPr>
            <a:cxnSpLocks/>
          </p:cNvCxnSpPr>
          <p:nvPr/>
        </p:nvCxnSpPr>
        <p:spPr>
          <a:xfrm>
            <a:off x="588645" y="3530324"/>
            <a:ext cx="3721551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0989AF4E-D95F-46F4-8031-64463D960332}"/>
              </a:ext>
            </a:extLst>
          </p:cNvPr>
          <p:cNvCxnSpPr>
            <a:cxnSpLocks/>
          </p:cNvCxnSpPr>
          <p:nvPr/>
        </p:nvCxnSpPr>
        <p:spPr>
          <a:xfrm>
            <a:off x="4576896" y="3530324"/>
            <a:ext cx="178580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lèche : courbe vers le haut 20">
            <a:extLst>
              <a:ext uri="{FF2B5EF4-FFF2-40B4-BE49-F238E27FC236}">
                <a16:creationId xmlns:a16="http://schemas.microsoft.com/office/drawing/2014/main" id="{8507AA12-2B15-45DD-9BA2-7DEFB5AD8A95}"/>
              </a:ext>
            </a:extLst>
          </p:cNvPr>
          <p:cNvSpPr/>
          <p:nvPr/>
        </p:nvSpPr>
        <p:spPr>
          <a:xfrm>
            <a:off x="2502979" y="3575254"/>
            <a:ext cx="3721551" cy="454505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27FE63B-1C49-447B-91A9-BDA5E58257FB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053C700-109C-42F3-89FA-306ADA052D11}"/>
              </a:ext>
            </a:extLst>
          </p:cNvPr>
          <p:cNvSpPr txBox="1"/>
          <p:nvPr/>
        </p:nvSpPr>
        <p:spPr>
          <a:xfrm>
            <a:off x="2706264" y="2373193"/>
            <a:ext cx="86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C10EC28-6265-4778-9C01-9A4450CAEB0E}"/>
              </a:ext>
            </a:extLst>
          </p:cNvPr>
          <p:cNvSpPr txBox="1"/>
          <p:nvPr/>
        </p:nvSpPr>
        <p:spPr>
          <a:xfrm>
            <a:off x="2706264" y="3540521"/>
            <a:ext cx="86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ils</a:t>
            </a:r>
          </a:p>
        </p:txBody>
      </p:sp>
    </p:spTree>
    <p:extLst>
      <p:ext uri="{BB962C8B-B14F-4D97-AF65-F5344CB8AC3E}">
        <p14:creationId xmlns:p14="http://schemas.microsoft.com/office/powerpoint/2010/main" val="60493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  <p:bldP spid="21" grpId="0" animBg="1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</a:t>
            </a:r>
          </a:p>
        </p:txBody>
      </p:sp>
    </p:spTree>
    <p:extLst>
      <p:ext uri="{BB962C8B-B14F-4D97-AF65-F5344CB8AC3E}">
        <p14:creationId xmlns:p14="http://schemas.microsoft.com/office/powerpoint/2010/main" val="202334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708" y="364152"/>
            <a:ext cx="11433911" cy="578301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Lorsque Cécrops crée une nouvelle ville,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Poséidon et Athéna cherchent à obtenir le pouvoir sur cette cité.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0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deuxième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0" y="1511300"/>
            <a:ext cx="11455400" cy="32385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 concours s’organise maintenant.</a:t>
            </a:r>
            <a:endParaRPr lang="fr-FR" sz="4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le verbe (conjugué au présent) 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3573224" y="2621618"/>
            <a:ext cx="219994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</p:cNvCxnSpPr>
          <p:nvPr/>
        </p:nvCxnSpPr>
        <p:spPr>
          <a:xfrm flipV="1">
            <a:off x="605332" y="2621618"/>
            <a:ext cx="2710745" cy="27152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2903326" y="2727676"/>
            <a:ext cx="3034765" cy="390501"/>
          </a:xfrm>
          <a:prstGeom prst="curvedUpArrow">
            <a:avLst>
              <a:gd name="adj1" fmla="val 25000"/>
              <a:gd name="adj2" fmla="val 50000"/>
              <a:gd name="adj3" fmla="val 3064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27FE63B-1C49-447B-91A9-BDA5E58257FB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053C700-109C-42F3-89FA-306ADA052D11}"/>
              </a:ext>
            </a:extLst>
          </p:cNvPr>
          <p:cNvSpPr txBox="1"/>
          <p:nvPr/>
        </p:nvSpPr>
        <p:spPr>
          <a:xfrm>
            <a:off x="1361619" y="2693699"/>
            <a:ext cx="86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</a:p>
        </p:txBody>
      </p:sp>
    </p:spTree>
    <p:extLst>
      <p:ext uri="{BB962C8B-B14F-4D97-AF65-F5344CB8AC3E}">
        <p14:creationId xmlns:p14="http://schemas.microsoft.com/office/powerpoint/2010/main" val="245889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au dos de la feuille</a:t>
            </a:r>
          </a:p>
        </p:txBody>
      </p:sp>
    </p:spTree>
    <p:extLst>
      <p:ext uri="{BB962C8B-B14F-4D97-AF65-F5344CB8AC3E}">
        <p14:creationId xmlns:p14="http://schemas.microsoft.com/office/powerpoint/2010/main" val="326466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354" y="350083"/>
            <a:ext cx="11433911" cy="57830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Un concours s’organise maintenant.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/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 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8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troisième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0" y="1511300"/>
            <a:ext cx="11455400" cy="32385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 Mais nous préférons un concours à une guerre »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pensent les dieux.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4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sont les verbes (conjugués au présent) 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3345368" y="2518828"/>
            <a:ext cx="187662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</p:cNvCxnSpPr>
          <p:nvPr/>
        </p:nvCxnSpPr>
        <p:spPr>
          <a:xfrm>
            <a:off x="2099761" y="2518828"/>
            <a:ext cx="806435" cy="3968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2706264" y="2665311"/>
            <a:ext cx="2372512" cy="390501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DB4093F0-FADA-430D-9C09-79CB7E15FC8D}"/>
              </a:ext>
            </a:extLst>
          </p:cNvPr>
          <p:cNvCxnSpPr>
            <a:cxnSpLocks/>
          </p:cNvCxnSpPr>
          <p:nvPr/>
        </p:nvCxnSpPr>
        <p:spPr>
          <a:xfrm>
            <a:off x="2502979" y="3886200"/>
            <a:ext cx="1875612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0989AF4E-D95F-46F4-8031-64463D960332}"/>
              </a:ext>
            </a:extLst>
          </p:cNvPr>
          <p:cNvCxnSpPr>
            <a:cxnSpLocks/>
          </p:cNvCxnSpPr>
          <p:nvPr/>
        </p:nvCxnSpPr>
        <p:spPr>
          <a:xfrm>
            <a:off x="657040" y="3886200"/>
            <a:ext cx="178580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2C10EC28-6265-4778-9C01-9A4450CAEB0E}"/>
              </a:ext>
            </a:extLst>
          </p:cNvPr>
          <p:cNvSpPr txBox="1"/>
          <p:nvPr/>
        </p:nvSpPr>
        <p:spPr>
          <a:xfrm>
            <a:off x="3101779" y="3890892"/>
            <a:ext cx="86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ils</a:t>
            </a:r>
          </a:p>
        </p:txBody>
      </p:sp>
      <p:sp>
        <p:nvSpPr>
          <p:cNvPr id="25" name="Flèche : courbe vers le haut 24">
            <a:extLst>
              <a:ext uri="{FF2B5EF4-FFF2-40B4-BE49-F238E27FC236}">
                <a16:creationId xmlns:a16="http://schemas.microsoft.com/office/drawing/2014/main" id="{F1F7303A-8231-49B1-9C96-DB51A9BED6A5}"/>
              </a:ext>
            </a:extLst>
          </p:cNvPr>
          <p:cNvSpPr/>
          <p:nvPr/>
        </p:nvSpPr>
        <p:spPr>
          <a:xfrm rot="10800000" flipV="1">
            <a:off x="2006079" y="4035310"/>
            <a:ext cx="2372512" cy="363711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44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  <p:bldP spid="24" grpId="0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</a:t>
            </a:r>
          </a:p>
        </p:txBody>
      </p:sp>
    </p:spTree>
    <p:extLst>
      <p:ext uri="{BB962C8B-B14F-4D97-AF65-F5344CB8AC3E}">
        <p14:creationId xmlns:p14="http://schemas.microsoft.com/office/powerpoint/2010/main" val="340633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354" y="350083"/>
            <a:ext cx="11433911" cy="578301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 Mais nous préférons un concours à une guerre »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pensent les dieux.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quatrième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0" y="1511300"/>
            <a:ext cx="11455400" cy="32385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Athéna plante sa lance loin pour faire pousser un olivier.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le verbe (conjugué au présent) 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2367258" y="2660252"/>
            <a:ext cx="130135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</p:cNvCxnSpPr>
          <p:nvPr/>
        </p:nvCxnSpPr>
        <p:spPr>
          <a:xfrm>
            <a:off x="605332" y="2648770"/>
            <a:ext cx="1623247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838201" y="2828158"/>
            <a:ext cx="2367708" cy="428637"/>
          </a:xfrm>
          <a:prstGeom prst="curvedUpArrow">
            <a:avLst>
              <a:gd name="adj1" fmla="val 25000"/>
              <a:gd name="adj2" fmla="val 50000"/>
              <a:gd name="adj3" fmla="val 3064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27FE63B-1C49-447B-91A9-BDA5E58257FB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053C700-109C-42F3-89FA-306ADA052D11}"/>
              </a:ext>
            </a:extLst>
          </p:cNvPr>
          <p:cNvSpPr txBox="1"/>
          <p:nvPr/>
        </p:nvSpPr>
        <p:spPr>
          <a:xfrm>
            <a:off x="1361619" y="2693699"/>
            <a:ext cx="86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</a:p>
        </p:txBody>
      </p:sp>
    </p:spTree>
    <p:extLst>
      <p:ext uri="{BB962C8B-B14F-4D97-AF65-F5344CB8AC3E}">
        <p14:creationId xmlns:p14="http://schemas.microsoft.com/office/powerpoint/2010/main" val="37183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440405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Correction :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C150074-42A3-467B-8BEA-2A62D03E38BC}"/>
              </a:ext>
            </a:extLst>
          </p:cNvPr>
          <p:cNvSpPr txBox="1"/>
          <p:nvPr/>
        </p:nvSpPr>
        <p:spPr>
          <a:xfrm>
            <a:off x="1604330" y="1990422"/>
            <a:ext cx="8244749" cy="3198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Conjugue le verbe 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raconter</a:t>
            </a:r>
            <a:r>
              <a:rPr lang="fr-FR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 présent :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racont</a:t>
            </a:r>
            <a:r>
              <a:rPr lang="fr-FR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nous racont</a:t>
            </a:r>
            <a:r>
              <a:rPr lang="fr-FR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ons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racont</a:t>
            </a:r>
            <a:r>
              <a:rPr lang="fr-FR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vous racont</a:t>
            </a:r>
            <a:r>
              <a:rPr lang="fr-FR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ez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il/elle/on racont</a:t>
            </a:r>
            <a:r>
              <a:rPr lang="fr-FR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ils/elles racont</a:t>
            </a:r>
            <a:r>
              <a:rPr lang="fr-FR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71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au dos de la feuille</a:t>
            </a:r>
          </a:p>
        </p:txBody>
      </p:sp>
    </p:spTree>
    <p:extLst>
      <p:ext uri="{BB962C8B-B14F-4D97-AF65-F5344CB8AC3E}">
        <p14:creationId xmlns:p14="http://schemas.microsoft.com/office/powerpoint/2010/main" val="76865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354" y="350083"/>
            <a:ext cx="11433911" cy="57830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Athéna plante sa lance loin pour faire pousser un olivier.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/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 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1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7D2D86-CA18-4B22-9E51-4102F035C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Copiez la dernière phrase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0" y="1511300"/>
            <a:ext cx="11455400" cy="32385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Les feuilles de l’olivier ressemblent à de l’argent.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1DD471-8F70-47BC-B94C-6FD55480C13C}"/>
              </a:ext>
            </a:extLst>
          </p:cNvPr>
          <p:cNvSpPr txBox="1"/>
          <p:nvPr/>
        </p:nvSpPr>
        <p:spPr>
          <a:xfrm>
            <a:off x="647249" y="5658506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difficiles?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1ABB01-FB3A-4DE7-9F3F-95C22F8BDF12}"/>
              </a:ext>
            </a:extLst>
          </p:cNvPr>
          <p:cNvSpPr txBox="1"/>
          <p:nvPr/>
        </p:nvSpPr>
        <p:spPr>
          <a:xfrm>
            <a:off x="657041" y="5161947"/>
            <a:ext cx="6093994" cy="616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mots qu’on a déjà appris?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44197-5761-4685-8A8A-CA698A7BE18E}"/>
              </a:ext>
            </a:extLst>
          </p:cNvPr>
          <p:cNvSpPr txBox="1"/>
          <p:nvPr/>
        </p:nvSpPr>
        <p:spPr>
          <a:xfrm>
            <a:off x="657040" y="4663027"/>
            <a:ext cx="7293159" cy="605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le verbe (conjugué au présent) ?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20700B-DA51-4768-BDD8-D49D629F1306}"/>
              </a:ext>
            </a:extLst>
          </p:cNvPr>
          <p:cNvCxnSpPr>
            <a:cxnSpLocks/>
          </p:cNvCxnSpPr>
          <p:nvPr/>
        </p:nvCxnSpPr>
        <p:spPr>
          <a:xfrm>
            <a:off x="5738420" y="2648770"/>
            <a:ext cx="282168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A3E1755-4CF5-40A1-A60D-7C6D801CEEED}"/>
              </a:ext>
            </a:extLst>
          </p:cNvPr>
          <p:cNvCxnSpPr>
            <a:cxnSpLocks/>
          </p:cNvCxnSpPr>
          <p:nvPr/>
        </p:nvCxnSpPr>
        <p:spPr>
          <a:xfrm>
            <a:off x="605332" y="2648770"/>
            <a:ext cx="4870051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F43C11ED-9CE6-42BE-981B-DFCF6343A9BF}"/>
              </a:ext>
            </a:extLst>
          </p:cNvPr>
          <p:cNvSpPr/>
          <p:nvPr/>
        </p:nvSpPr>
        <p:spPr>
          <a:xfrm>
            <a:off x="2459509" y="3050950"/>
            <a:ext cx="5154974" cy="698818"/>
          </a:xfrm>
          <a:prstGeom prst="curvedUpArrow">
            <a:avLst>
              <a:gd name="adj1" fmla="val 25000"/>
              <a:gd name="adj2" fmla="val 50000"/>
              <a:gd name="adj3" fmla="val 3064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27FE63B-1C49-447B-91A9-BDA5E58257FB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053C700-109C-42F3-89FA-306ADA052D11}"/>
              </a:ext>
            </a:extLst>
          </p:cNvPr>
          <p:cNvSpPr txBox="1"/>
          <p:nvPr/>
        </p:nvSpPr>
        <p:spPr>
          <a:xfrm>
            <a:off x="1603990" y="2622130"/>
            <a:ext cx="1029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elles</a:t>
            </a:r>
          </a:p>
        </p:txBody>
      </p:sp>
    </p:spTree>
    <p:extLst>
      <p:ext uri="{BB962C8B-B14F-4D97-AF65-F5344CB8AC3E}">
        <p14:creationId xmlns:p14="http://schemas.microsoft.com/office/powerpoint/2010/main" val="79233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3" grpId="0" animBg="1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8FF2D4-113A-445F-87C3-1E2713ECA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382"/>
            <a:ext cx="10515600" cy="44993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vous relis la phrase. Vous n’avez rien dans les mains.</a:t>
            </a:r>
            <a:endParaRPr lang="fr-FR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la répétez à haute voix. Vous prononcez les mots avec une voix douce et lente.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prenez maintenant votre stylo, je vous la dicte, vous écrivez.</a:t>
            </a: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fr-FR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0F575-61D1-47C3-A798-8CE891B1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8F9A90-A71E-46FC-B0F7-B272268CA86C}"/>
              </a:ext>
            </a:extLst>
          </p:cNvPr>
          <p:cNvSpPr txBox="1"/>
          <p:nvPr/>
        </p:nvSpPr>
        <p:spPr>
          <a:xfrm>
            <a:off x="987546" y="401745"/>
            <a:ext cx="7293159" cy="862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Entrainement : au dos de la feuille</a:t>
            </a:r>
          </a:p>
        </p:txBody>
      </p:sp>
    </p:spTree>
    <p:extLst>
      <p:ext uri="{BB962C8B-B14F-4D97-AF65-F5344CB8AC3E}">
        <p14:creationId xmlns:p14="http://schemas.microsoft.com/office/powerpoint/2010/main" val="304882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D50C12-6B65-48E3-B3B2-162068D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354" y="350083"/>
            <a:ext cx="11433911" cy="57830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Posez vos stylos.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Regardez maintenant la phrase au tableau.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Les feuilles de l’olivier ressemblent à de l’argent.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/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/>
              <a:t> 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Corrigez-vous. 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8628C3-BBBF-41BE-8012-6F174E6D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E231DD-C95B-4D48-82D4-2B2CB4B01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90" y="347329"/>
            <a:ext cx="1131745" cy="12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34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48DF1C-BAD4-4757-B051-C033BA9F6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Voilà. Nous avons fini de préparer la dictée.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44CE74-4EBD-4123-B85D-D8F20E1FE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5663"/>
            <a:ext cx="10515600" cy="4836695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vous distribue le texte. 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le collez en dessous de la date.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pouvez ranger ce travail.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FD1B567-F7E7-479C-A0C6-D8767A503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83401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D8DEB4-51C2-4B5D-AB7B-638ED0DB0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Rangement.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0C2579-3C4D-47A1-BDA9-EA799716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60F9F73-B30B-45AC-9F29-CAFEA490C1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3483004" cy="348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3691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8942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la dictée.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368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13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Relire la dictée.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Revoir la poésie.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E22745-372E-4F00-BDCF-BB7347DC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Continuons avec la poésie.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240AF1-F001-4423-A479-21F78105A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10515600" cy="47101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 veut venir réciter la poésie?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Tout le monde passera cette semaine, chacun son tour.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serez noté sur 20.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Celui qui veut peut ne pas regarder la classe.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Celui qui a besoin, peut avoir une fiche aide. (note maxi 15)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5D2FFB-E23D-4424-9587-A350A484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725E0BE-6180-41F3-9015-A9AA89A73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4867" y="289680"/>
            <a:ext cx="1639966" cy="16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blaguer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489212" y="2698268"/>
            <a:ext cx="1643631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gag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005457" y="1743637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guérir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blague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424310" y="3990927"/>
            <a:ext cx="155726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guère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5196668" y="4735812"/>
            <a:ext cx="1499775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682325" y="4574523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ligue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guirlande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580912" y="2219585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guerre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65571" y="6016915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draguons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5492" y="2486505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gradins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55622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préparer la dictée.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réviser la conjugaison des verbes du 1</a:t>
            </a:r>
            <a:r>
              <a:rPr lang="fr-FR" sz="3200" baseline="300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groupe en même temps.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Comme d’habitude, on commence par reprendre la lecture du texte et les mots de la semaine.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7819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60A6D3-BF6F-44BE-BA43-3C5E74B0C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 je vous dit un « olivier ».</a:t>
            </a:r>
            <a:b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A9366192-4551-40BE-8670-80FF197964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2630" y="1901387"/>
            <a:ext cx="2938615" cy="440792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1F8109C-DC67-4D08-AA16-71AB96D9C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00" y="1846649"/>
            <a:ext cx="5793469" cy="434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78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DAB4AA5B-C283-4AB1-8462-FD3F90D2CB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5169" y="505745"/>
            <a:ext cx="4210182" cy="617654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B062DDF-8470-4FC0-ACB4-D2F608793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273" y="565484"/>
            <a:ext cx="5378116" cy="537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7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7371285" y="2781513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3DF897C6-7B91-4EC1-BD9F-BFB293F7D887}"/>
              </a:ext>
            </a:extLst>
          </p:cNvPr>
          <p:cNvSpPr/>
          <p:nvPr/>
        </p:nvSpPr>
        <p:spPr>
          <a:xfrm>
            <a:off x="7371356" y="4731771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palais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368123" y="4694793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airain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322229" y="275767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corail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60901" y="35863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palais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7292926" y="28453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corail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493" y="4719307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vaste et somptueuse résidence.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320858" y="3354017"/>
            <a:ext cx="783254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Animal marin des mers chaudes, qui sécrète un squelette calcaire de couleur rouge ou blanche.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métal précieux qui ressemble à du bronze.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A704CC7-7268-498C-88FB-B4BE31AF8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450" y="798929"/>
            <a:ext cx="1334191" cy="113184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09500B-02E2-4F69-8409-03E97FFA4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215" y="3251829"/>
            <a:ext cx="1348713" cy="104078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B06F17AD-28B9-424D-A52E-FDB528CD9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6397" y="2451282"/>
            <a:ext cx="2373906" cy="177847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E01A58A-1E37-49E2-8483-98E3CC48A6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0495" y="5014259"/>
            <a:ext cx="1204076" cy="120407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85DFD2B5-403D-41B3-96F2-BB5EB5122B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3868" y="4362398"/>
            <a:ext cx="1743607" cy="204233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14:cNvPr>
              <p14:cNvContentPartPr/>
              <p14:nvPr/>
            </p14:nvContentPartPr>
            <p14:xfrm>
              <a:off x="7752140" y="5077080"/>
              <a:ext cx="208080" cy="44064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89500" y="5014440"/>
                <a:ext cx="333720" cy="56628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7254755" y="478973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airain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4E40055-E019-4911-8FF6-AEB36CA0C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2D5B513-46AC-4BF4-A9C9-193708A4C219}"/>
              </a:ext>
            </a:extLst>
          </p:cNvPr>
          <p:cNvSpPr txBox="1"/>
          <p:nvPr/>
        </p:nvSpPr>
        <p:spPr>
          <a:xfrm>
            <a:off x="520112" y="2726459"/>
            <a:ext cx="60871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pacifique : adjectif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6CAE110B-E6B8-4188-AA2B-D88659F1CE24}"/>
              </a:ext>
            </a:extLst>
          </p:cNvPr>
          <p:cNvSpPr/>
          <p:nvPr/>
        </p:nvSpPr>
        <p:spPr>
          <a:xfrm>
            <a:off x="9203683" y="2117354"/>
            <a:ext cx="1620671" cy="164011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91C0B2E-5F77-44C5-AE24-62F2B407395C}"/>
              </a:ext>
            </a:extLst>
          </p:cNvPr>
          <p:cNvSpPr txBox="1"/>
          <p:nvPr/>
        </p:nvSpPr>
        <p:spPr>
          <a:xfrm>
            <a:off x="9027064" y="219837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pacifique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9262211-7B8A-42B3-80A5-A02CB5DCF909}"/>
              </a:ext>
            </a:extLst>
          </p:cNvPr>
          <p:cNvSpPr txBox="1"/>
          <p:nvPr/>
        </p:nvSpPr>
        <p:spPr>
          <a:xfrm>
            <a:off x="520112" y="3489130"/>
            <a:ext cx="9614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qui ne recherche pas les conflits ; qui aspire à la paix.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28A6B729-F341-416D-A9B6-168070CA4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882" y="915272"/>
            <a:ext cx="268247" cy="45724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4E192A4F-A253-4410-85BB-D94E06613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849" y="2633523"/>
            <a:ext cx="268247" cy="457240"/>
          </a:xfrm>
          <a:prstGeom prst="rect">
            <a:avLst/>
          </a:prstGeom>
        </p:spPr>
      </p:pic>
      <p:sp>
        <p:nvSpPr>
          <p:cNvPr id="22" name="Retângulo de cantos arredondados 195">
            <a:extLst>
              <a:ext uri="{FF2B5EF4-FFF2-40B4-BE49-F238E27FC236}">
                <a16:creationId xmlns:a16="http://schemas.microsoft.com/office/drawing/2014/main" id="{DEF642FB-86CC-4697-9BC7-DC8BDE9D1186}"/>
              </a:ext>
            </a:extLst>
          </p:cNvPr>
          <p:cNvSpPr/>
          <p:nvPr/>
        </p:nvSpPr>
        <p:spPr>
          <a:xfrm>
            <a:off x="7854295" y="289875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7" name="CaixaDeTexto 109">
            <a:extLst>
              <a:ext uri="{FF2B5EF4-FFF2-40B4-BE49-F238E27FC236}">
                <a16:creationId xmlns:a16="http://schemas.microsoft.com/office/drawing/2014/main" id="{D260FB34-B132-40E8-A740-DA4D9065C7B0}"/>
              </a:ext>
            </a:extLst>
          </p:cNvPr>
          <p:cNvSpPr txBox="1"/>
          <p:nvPr/>
        </p:nvSpPr>
        <p:spPr>
          <a:xfrm>
            <a:off x="7787539" y="30711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belliqueux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FB3FFE4-D95D-4F56-91E0-B70DE34417D7}"/>
              </a:ext>
            </a:extLst>
          </p:cNvPr>
          <p:cNvSpPr txBox="1"/>
          <p:nvPr/>
        </p:nvSpPr>
        <p:spPr>
          <a:xfrm>
            <a:off x="520112" y="609074"/>
            <a:ext cx="4863017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belliqueux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adjectif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6853E54-2526-4F1A-9E32-92E2CBB72545}"/>
              </a:ext>
            </a:extLst>
          </p:cNvPr>
          <p:cNvSpPr txBox="1"/>
          <p:nvPr/>
        </p:nvSpPr>
        <p:spPr>
          <a:xfrm>
            <a:off x="520112" y="1422761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qui aime la guerre, qui aime se battre.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B149789-E205-4AFA-9B3F-DE7D596AB0C7}"/>
              </a:ext>
            </a:extLst>
          </p:cNvPr>
          <p:cNvSpPr txBox="1"/>
          <p:nvPr/>
        </p:nvSpPr>
        <p:spPr>
          <a:xfrm>
            <a:off x="520112" y="4481884"/>
            <a:ext cx="4863017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olivier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2E877EB-8796-48A1-8AB3-CA0439DC28A8}"/>
              </a:ext>
            </a:extLst>
          </p:cNvPr>
          <p:cNvSpPr txBox="1"/>
          <p:nvPr/>
        </p:nvSpPr>
        <p:spPr>
          <a:xfrm>
            <a:off x="592006" y="5211944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Arbre, à feuilles vert pâle et dont le fruit est l'olive.</a:t>
            </a:r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E1EF60CE-25F6-4CF4-B003-7514BD865A36}"/>
              </a:ext>
            </a:extLst>
          </p:cNvPr>
          <p:cNvSpPr/>
          <p:nvPr/>
        </p:nvSpPr>
        <p:spPr>
          <a:xfrm>
            <a:off x="8257989" y="4481884"/>
            <a:ext cx="1718354" cy="15136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9684CD25-EB88-4980-AFB6-3ED0946984BD}"/>
              </a:ext>
            </a:extLst>
          </p:cNvPr>
          <p:cNvSpPr txBox="1"/>
          <p:nvPr/>
        </p:nvSpPr>
        <p:spPr>
          <a:xfrm>
            <a:off x="8191233" y="449912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olivier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B04CB61-4654-4A9D-8BE4-F014FFE6B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676853"/>
            <a:ext cx="1037840" cy="103784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FD153F5-0FB9-4587-83C0-161E0828BC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1669" y="2585274"/>
            <a:ext cx="1084697" cy="108469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59A6D0B-CD95-471E-A7EE-CB830A69F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1574" y="4775021"/>
            <a:ext cx="1230276" cy="12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7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/>
      <p:bldP spid="21" grpId="0"/>
      <p:bldP spid="22" grpId="0" animBg="1"/>
      <p:bldP spid="27" grpId="0"/>
      <p:bldP spid="28" grpId="0"/>
      <p:bldP spid="30" grpId="0"/>
      <p:bldP spid="15" grpId="0"/>
      <p:bldP spid="16" grpId="0"/>
      <p:bldP spid="19" grpId="0" animBg="1"/>
      <p:bldP spid="20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9118</TotalTime>
  <Words>1619</Words>
  <Application>Microsoft Office PowerPoint</Application>
  <PresentationFormat>Grand écran</PresentationFormat>
  <Paragraphs>264</Paragraphs>
  <Slides>40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51" baseType="lpstr">
      <vt:lpstr>Agency FB</vt:lpstr>
      <vt:lpstr>Arial</vt:lpstr>
      <vt:lpstr>Arial Unicode MS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Correction : </vt:lpstr>
      <vt:lpstr>Continuons avec la poésie.</vt:lpstr>
      <vt:lpstr>Nous allons préparer la dictée.</vt:lpstr>
      <vt:lpstr>Si je vous dit un « olivier ». </vt:lpstr>
      <vt:lpstr>Présentation PowerPoint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 résumé :</vt:lpstr>
      <vt:lpstr>Lecture entrainement.</vt:lpstr>
      <vt:lpstr>Les scores :</vt:lpstr>
      <vt:lpstr>Rappel primaire :  la conjugaison des verbes du 1er groupe</vt:lpstr>
      <vt:lpstr>Les mots invariables de la semaine: </vt:lpstr>
      <vt:lpstr>Dans les phrases de la dictée, nous allons chercher les verbes.</vt:lpstr>
      <vt:lpstr>Copiez la première phrase :</vt:lpstr>
      <vt:lpstr>Présentation PowerPoint</vt:lpstr>
      <vt:lpstr>Présentation PowerPoint</vt:lpstr>
      <vt:lpstr>Copiez la deuxième phrase :</vt:lpstr>
      <vt:lpstr>Présentation PowerPoint</vt:lpstr>
      <vt:lpstr>Présentation PowerPoint</vt:lpstr>
      <vt:lpstr>Copiez la troisième phrase :</vt:lpstr>
      <vt:lpstr>Présentation PowerPoint</vt:lpstr>
      <vt:lpstr>Présentation PowerPoint</vt:lpstr>
      <vt:lpstr>Copiez la quatrième phrase :</vt:lpstr>
      <vt:lpstr>Présentation PowerPoint</vt:lpstr>
      <vt:lpstr>Présentation PowerPoint</vt:lpstr>
      <vt:lpstr>Copiez la dernière phrase :</vt:lpstr>
      <vt:lpstr>Présentation PowerPoint</vt:lpstr>
      <vt:lpstr>Présentation PowerPoint</vt:lpstr>
      <vt:lpstr>Voilà. Nous avons fini de préparer la dictée.</vt:lpstr>
      <vt:lpstr>Rangement.</vt:lpstr>
      <vt:lpstr>Bilan : </vt:lpstr>
      <vt:lpstr>La prochaine fois</vt:lpstr>
      <vt:lpstr>Devoirs : 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107</cp:revision>
  <dcterms:created xsi:type="dcterms:W3CDTF">2021-07-07T15:19:39Z</dcterms:created>
  <dcterms:modified xsi:type="dcterms:W3CDTF">2021-11-22T15:09:07Z</dcterms:modified>
</cp:coreProperties>
</file>