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43" r:id="rId2"/>
    <p:sldId id="257" r:id="rId3"/>
    <p:sldId id="531" r:id="rId4"/>
    <p:sldId id="532" r:id="rId5"/>
    <p:sldId id="294" r:id="rId6"/>
    <p:sldId id="295" r:id="rId7"/>
    <p:sldId id="523" r:id="rId8"/>
    <p:sldId id="524" r:id="rId9"/>
    <p:sldId id="267" r:id="rId10"/>
    <p:sldId id="521" r:id="rId11"/>
    <p:sldId id="517" r:id="rId12"/>
    <p:sldId id="518" r:id="rId13"/>
    <p:sldId id="495" r:id="rId14"/>
    <p:sldId id="268" r:id="rId15"/>
    <p:sldId id="284" r:id="rId16"/>
    <p:sldId id="270" r:id="rId17"/>
    <p:sldId id="513" r:id="rId18"/>
    <p:sldId id="367" r:id="rId19"/>
    <p:sldId id="368" r:id="rId20"/>
    <p:sldId id="510" r:id="rId21"/>
    <p:sldId id="389" r:id="rId22"/>
    <p:sldId id="494" r:id="rId23"/>
    <p:sldId id="535" r:id="rId24"/>
    <p:sldId id="455" r:id="rId25"/>
    <p:sldId id="536" r:id="rId26"/>
    <p:sldId id="540" r:id="rId27"/>
    <p:sldId id="269" r:id="rId28"/>
    <p:sldId id="542" r:id="rId29"/>
    <p:sldId id="285" r:id="rId30"/>
    <p:sldId id="541" r:id="rId31"/>
    <p:sldId id="584" r:id="rId32"/>
    <p:sldId id="585" r:id="rId33"/>
    <p:sldId id="468" r:id="rId34"/>
    <p:sldId id="427" r:id="rId35"/>
    <p:sldId id="538" r:id="rId36"/>
    <p:sldId id="537" r:id="rId37"/>
    <p:sldId id="586" r:id="rId38"/>
    <p:sldId id="587" r:id="rId39"/>
    <p:sldId id="588" r:id="rId40"/>
    <p:sldId id="372" r:id="rId41"/>
    <p:sldId id="376" r:id="rId42"/>
    <p:sldId id="377" r:id="rId43"/>
    <p:sldId id="530" r:id="rId4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92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13 : 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conjugaison des verbes du premier groupe au présent.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3E43D04-47B8-44D1-9220-16A741105A1B}"/>
              </a:ext>
            </a:extLst>
          </p:cNvPr>
          <p:cNvSpPr txBox="1"/>
          <p:nvPr/>
        </p:nvSpPr>
        <p:spPr>
          <a:xfrm>
            <a:off x="56217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Lorsqu’il sortait sur son char en or, il commandait les flots, suscitait ou apaisait les tempêtes et les tornades.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Non content de cet immense territoire, il voulait également devenir le protecteur d’une ville de Grèce que le roi Cécrops, moitié humain moitié serpent, venait de créer.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42937"/>
            <a:ext cx="10515600" cy="5895975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Mais Athéna, la plus sage des filles de Zeus, revendiquait, elle aussi la suprématie sur cette nouvelle cité.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Poséidon, de caractère belliqueux, proposa de régler la question par les armes.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Cependant les autres dieux, las de ces disputes incessantes, voulurent trouver une solution pacifique.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92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250" y="342900"/>
            <a:ext cx="10515600" cy="601344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départager les concurrents, il fut convenu que celui qui ferait le cadeau le plus utile aux citoyens de la ville l’emporterait.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frère de Zeus, sûr de lui, frappa le sol de son trident et fit jaillir une source d’eau salée.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Athéna, quant à elle, planta sa lance sur l’acropole. Aussitôt, à l’endroit qu’elle avait indiqué, surgit une petite plante aux feuilles d’argent qui se mit à pousser : un olivier.			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4BD74CC-7946-4077-AF55-4C4F5B365668}"/>
              </a:ext>
            </a:extLst>
          </p:cNvPr>
          <p:cNvSpPr txBox="1"/>
          <p:nvPr/>
        </p:nvSpPr>
        <p:spPr>
          <a:xfrm>
            <a:off x="9455150" y="605343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255022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06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pic>
        <p:nvPicPr>
          <p:cNvPr id="2050" name="Picture 2" descr="Human Main Levée Isolé Sur Fond Blanc Banque D'Images Et Photos Libres De  Droits. Image 70813666.">
            <a:extLst>
              <a:ext uri="{FF2B5EF4-FFF2-40B4-BE49-F238E27FC236}">
                <a16:creationId xmlns:a16="http://schemas.microsoft.com/office/drawing/2014/main" id="{4C1BD084-0213-41BE-9306-D97DB4BB9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657" y="699856"/>
            <a:ext cx="588121" cy="7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687507" y="3276600"/>
            <a:ext cx="511251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Poséidon, le frère de Zeus.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Athéna, la fille de Zeus.</a:t>
            </a: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B0D7CC6-A3BA-4A1B-B0FE-E50C8B9FE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392030"/>
            <a:ext cx="2756835" cy="344604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97AB017-67F2-436C-B52D-90B10408B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7590" y="2617505"/>
            <a:ext cx="2541084" cy="327131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497306" y="541961"/>
            <a:ext cx="9284368" cy="1695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Où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 passe la scène?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Grèce, près de l’île d’Eubée.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10AA642-1E21-4FD4-9B0A-07B0B51486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765" y="365005"/>
            <a:ext cx="1559929" cy="1274382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17D4951-0F5D-41C7-826C-5073E6844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1308D2D-1FC8-4727-94B4-A3ACFD220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0" y="2300287"/>
            <a:ext cx="95250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4" y="118818"/>
            <a:ext cx="10515600" cy="923765"/>
          </a:xfrm>
        </p:spPr>
        <p:txBody>
          <a:bodyPr/>
          <a:lstStyle/>
          <a:p>
            <a:r>
              <a:rPr lang="fr-FR" sz="3200" dirty="0"/>
              <a:t>Le résumé </a:t>
            </a:r>
            <a:r>
              <a:rPr lang="fr-FR" dirty="0"/>
              <a:t>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311" y="873856"/>
            <a:ext cx="10515600" cy="15993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Poséidon et Athéna veulent tous les deux devenir protecteur d’une nouvelle ville.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AF50ABC-7D9D-4630-9F30-A0B3CEC2C81F}"/>
              </a:ext>
            </a:extLst>
          </p:cNvPr>
          <p:cNvSpPr txBox="1">
            <a:spLocks/>
          </p:cNvSpPr>
          <p:nvPr/>
        </p:nvSpPr>
        <p:spPr>
          <a:xfrm>
            <a:off x="623285" y="2641945"/>
            <a:ext cx="11053715" cy="4097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Pour les départager, un concours est organisé pour savoir qui offrira le cadeau le plus utile aux habitants.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Poséidon offre une source d’eau salée.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Athéna offre un olivier.</a:t>
            </a:r>
          </a:p>
          <a:p>
            <a:pPr>
              <a:lnSpc>
                <a:spcPct val="170000"/>
              </a:lnSpc>
            </a:pPr>
            <a:endParaRPr lang="fr-FR" sz="40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13C5E0-2237-4435-92F0-8EA717700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970" y="284638"/>
            <a:ext cx="1371719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7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5187" y="365124"/>
            <a:ext cx="4278563" cy="1325563"/>
          </a:xfrm>
        </p:spPr>
        <p:txBody>
          <a:bodyPr>
            <a:normAutofit/>
          </a:bodyPr>
          <a:lstStyle/>
          <a:p>
            <a:r>
              <a:rPr lang="fr-FR" dirty="0"/>
              <a:t>Être belliqueux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F2C860-6C60-446E-9767-AB11BE471777}"/>
              </a:ext>
            </a:extLst>
          </p:cNvPr>
          <p:cNvSpPr txBox="1"/>
          <p:nvPr/>
        </p:nvSpPr>
        <p:spPr>
          <a:xfrm>
            <a:off x="433635" y="2101971"/>
            <a:ext cx="3378202" cy="389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provocation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l’agressivité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brutalité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hargne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méchanceté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pugnacité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E192B68-81B4-4E88-ACD0-AB21673D66A6}"/>
              </a:ext>
            </a:extLst>
          </p:cNvPr>
          <p:cNvSpPr txBox="1"/>
          <p:nvPr/>
        </p:nvSpPr>
        <p:spPr>
          <a:xfrm>
            <a:off x="4274719" y="2101971"/>
            <a:ext cx="3642561" cy="498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attaquer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combattre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menacer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harceler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taper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frapper</a:t>
            </a:r>
          </a:p>
          <a:p>
            <a:pPr>
              <a:lnSpc>
                <a:spcPct val="150000"/>
              </a:lnSpc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4A59203-9189-4A73-B5B7-55C40A7910F3}"/>
              </a:ext>
            </a:extLst>
          </p:cNvPr>
          <p:cNvSpPr txBox="1"/>
          <p:nvPr/>
        </p:nvSpPr>
        <p:spPr>
          <a:xfrm>
            <a:off x="8153399" y="2101971"/>
            <a:ext cx="28758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agressif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menaçant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brutal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violent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provoquant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querelleur</a:t>
            </a:r>
          </a:p>
          <a:p>
            <a:pPr>
              <a:lnSpc>
                <a:spcPct val="150000"/>
              </a:lnSpc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5753A66-5EB2-49B5-BCB4-2A7496AF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4F4DE0-CC33-46C3-902F-4F9668245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14" y="479408"/>
            <a:ext cx="1804572" cy="15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avait fait des exercices.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lu « comment fut crée l’olivier ».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commencé à interroger en poésie.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843033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longtemps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 de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lorsque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mais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729" y="1522563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 de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603500" y="1418187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124450" y="269332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165767" y="2544827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loin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3144" y="3852797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lors de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596164" y="3965337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loin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107747" y="3795928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613533" y="520258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loin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568399" y="5434682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64518A-E72A-4014-BE75-79BD52C18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Révision : le son [ʒ].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C649B96-0982-47AE-B6BB-26FE77F13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6384"/>
            <a:ext cx="10280650" cy="121006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son [ʒ] peut s’écrire de 3 façons différentes.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7FC8418-4E53-4D54-B112-68ED564C9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69A2E37-E34D-4D65-90FE-15C0DCFC4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7876" y="1208365"/>
            <a:ext cx="565924" cy="96464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AD6B841-0F4C-4A80-A890-1882737826FD}"/>
              </a:ext>
            </a:extLst>
          </p:cNvPr>
          <p:cNvSpPr txBox="1"/>
          <p:nvPr/>
        </p:nvSpPr>
        <p:spPr>
          <a:xfrm>
            <a:off x="463550" y="3144580"/>
            <a:ext cx="99496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s’écrit avec un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j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comme dans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eux ou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uillet.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9819022-2AA9-4218-B372-135EB8AA693C}"/>
              </a:ext>
            </a:extLst>
          </p:cNvPr>
          <p:cNvSpPr txBox="1"/>
          <p:nvPr/>
        </p:nvSpPr>
        <p:spPr>
          <a:xfrm>
            <a:off x="463550" y="3779073"/>
            <a:ext cx="114744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s’écrit avec un </a:t>
            </a: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devant e, i et y comme dans sa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 ou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entil.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260C389-8A95-4631-A72F-C8F26F40372F}"/>
              </a:ext>
            </a:extLst>
          </p:cNvPr>
          <p:cNvSpPr txBox="1"/>
          <p:nvPr/>
        </p:nvSpPr>
        <p:spPr>
          <a:xfrm>
            <a:off x="463550" y="4603838"/>
            <a:ext cx="114744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s’écrit avec un </a:t>
            </a:r>
            <a:r>
              <a:rPr lang="fr-FR" sz="4800" dirty="0" err="1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devant a, o et u comme dans un plon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6407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AC2B9-B0E1-4440-9DF6-2E1816E6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0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le son [ʒ].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8190A-91BE-4BE8-8A01-38F1CB5D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079500"/>
            <a:ext cx="10775950" cy="509746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s’écrit avec un </a:t>
            </a:r>
            <a:r>
              <a:rPr lang="fr-FR" sz="5200" dirty="0" err="1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500" dirty="0">
                <a:latin typeface="Arial" panose="020B0604020202020204" pitchFamily="34" charset="0"/>
                <a:cs typeface="Arial" panose="020B0604020202020204" pitchFamily="34" charset="0"/>
              </a:rPr>
              <a:t>devant a, o et u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fr-FR" dirty="0"/>
              <a:t>						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plon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		je man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is			une na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mélan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ns		une oran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		nous aména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bour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		des pi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ns			un diri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ble			chan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ble			la déman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ison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téléchar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ble		la rou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			les fla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lets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D7B10A-1E9D-4FC6-8DEB-016D4E2EA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489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syllabe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5370" y="1699355"/>
            <a:ext cx="1323474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667755" y="1690688"/>
            <a:ext cx="1375607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</a:t>
            </a:r>
            <a:endParaRPr lang="fr-FR" sz="4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837447" y="1572982"/>
            <a:ext cx="1632285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 err="1">
                <a:latin typeface="Agency FB" panose="020B0503020202020204" pitchFamily="34" charset="0"/>
                <a:cs typeface="Arial" panose="020B0604020202020204" pitchFamily="34" charset="0"/>
              </a:rPr>
              <a:t>geans</a:t>
            </a:r>
            <a:endParaRPr lang="fr-FR" sz="5400" dirty="0"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1328444" y="2717949"/>
            <a:ext cx="1770355" cy="94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latin typeface="Bahnschrift" panose="020B0502040204020203" pitchFamily="34" charset="0"/>
                <a:cs typeface="Arial" panose="020B0604020202020204" pitchFamily="34" charset="0"/>
              </a:rPr>
              <a:t>geons</a:t>
            </a:r>
            <a:endParaRPr lang="fr-FR" sz="4400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792581" y="2802188"/>
            <a:ext cx="1195141" cy="702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4123322" y="2780912"/>
            <a:ext cx="1286788" cy="78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</a:t>
            </a:r>
            <a:endParaRPr lang="fr-FR" sz="4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04483" y="1737058"/>
            <a:ext cx="155007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407018" y="3728502"/>
            <a:ext cx="1927075" cy="1039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je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17172" y="3700403"/>
            <a:ext cx="1331993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4890335" y="3854326"/>
            <a:ext cx="1690939" cy="83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Castellar" panose="020A0402060406010301" pitchFamily="18" charset="0"/>
                <a:cs typeface="Arial" panose="020B0604020202020204" pitchFamily="34" charset="0"/>
              </a:rPr>
              <a:t>gin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7663614" y="3701131"/>
            <a:ext cx="1690939" cy="8519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 err="1">
                <a:latin typeface="Blackadder ITC" panose="04020505051007020D02" pitchFamily="82" charset="0"/>
                <a:cs typeface="Arial" panose="020B0604020202020204" pitchFamily="34" charset="0"/>
              </a:rPr>
              <a:t>gen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2498471" y="4618843"/>
            <a:ext cx="1331993" cy="756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119057" y="5100525"/>
            <a:ext cx="1195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jé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221367" y="4568513"/>
            <a:ext cx="174156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jin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951760" y="2599615"/>
            <a:ext cx="215940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600" dirty="0" err="1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ja</a:t>
            </a:r>
            <a:endParaRPr lang="fr-FR" sz="6600" dirty="0">
              <a:solidFill>
                <a:srgbClr val="CC0000"/>
              </a:solidFill>
              <a:latin typeface="AvenirNext LT Pro Regular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695448" y="4850613"/>
            <a:ext cx="1658352" cy="1340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2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</a:t>
            </a:r>
            <a:endParaRPr lang="fr-FR" sz="7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879933" y="3771835"/>
            <a:ext cx="128737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450431" y="5167312"/>
            <a:ext cx="1592931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879934" y="1493993"/>
            <a:ext cx="1551252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jon</a:t>
            </a:r>
            <a:endParaRPr lang="fr-FR" sz="4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713362" y="5721509"/>
            <a:ext cx="1735694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jons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426151" y="5523802"/>
            <a:ext cx="1928402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geais</a:t>
            </a:r>
          </a:p>
        </p:txBody>
      </p:sp>
    </p:spTree>
    <p:extLst>
      <p:ext uri="{BB962C8B-B14F-4D97-AF65-F5344CB8AC3E}">
        <p14:creationId xmlns:p14="http://schemas.microsoft.com/office/powerpoint/2010/main" val="184069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460359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engin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882900" y="1795759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l’égide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565412" y="2699671"/>
            <a:ext cx="2743688" cy="79809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flageolets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4155400" y="2546287"/>
            <a:ext cx="2181899" cy="78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géant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133498" y="147022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argent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11951" y="3053946"/>
            <a:ext cx="4122988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plongeon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jupe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676422" y="3400902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ajouter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857250" y="3990927"/>
            <a:ext cx="212432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bonjour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348058" y="5039306"/>
            <a:ext cx="306704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projecteur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340626" y="4574914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bourgeon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727013" y="2279447"/>
            <a:ext cx="164363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jadis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8968277" y="3400902"/>
            <a:ext cx="249309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image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355627" y="781349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jaillir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mangeons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310418" y="5661969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surgir</a:t>
            </a:r>
          </a:p>
        </p:txBody>
      </p:sp>
    </p:spTree>
    <p:extLst>
      <p:ext uri="{BB962C8B-B14F-4D97-AF65-F5344CB8AC3E}">
        <p14:creationId xmlns:p14="http://schemas.microsoft.com/office/powerpoint/2010/main" val="62976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05F866-8F0C-4A66-A01A-38BCAED81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Nouvelle leçon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99EDCA-5550-4C2A-AC1D-7F1C86A7A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conjugaison des verbes du premier groupe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au présent.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3DD47D-7645-402D-B842-898977181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228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FAE6B4-4C53-4018-A544-31352DD2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4933"/>
            <a:ext cx="10515600" cy="889668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Rappel sur les indicateurs du présent :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7D0E7CF-2E07-4D22-9F16-F8A4CCBC86E2}"/>
              </a:ext>
            </a:extLst>
          </p:cNvPr>
          <p:cNvSpPr txBox="1"/>
          <p:nvPr/>
        </p:nvSpPr>
        <p:spPr>
          <a:xfrm>
            <a:off x="622300" y="1917700"/>
            <a:ext cx="110236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Ce matin, cet après midi, ce soir, cet été…</a:t>
            </a:r>
            <a:endParaRPr lang="fr-FR" sz="32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Aujourd’hui, en ce moment, actuellement…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Chaque jour, tous les jours, toutes les semaines, 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tous les mois...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3B34F9A-0B64-464B-BD94-C814307CB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50" y="539750"/>
            <a:ext cx="1835150" cy="183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1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46793B-8A43-4B97-BE58-DC9D0554E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Rappel primaire :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 les verbes du premier groupe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5030084-6E6A-45F4-A8E8-4BBA29C7E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2506662"/>
            <a:ext cx="11074400" cy="922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Tous les verbes dont l’infinitif se termine par ER sauf aller.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8C72555-1902-4672-8914-46A6E99DD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B1BD5C9-E5F1-41DA-8398-34D1A8AF9C28}"/>
              </a:ext>
            </a:extLst>
          </p:cNvPr>
          <p:cNvSpPr txBox="1">
            <a:spLocks/>
          </p:cNvSpPr>
          <p:nvPr/>
        </p:nvSpPr>
        <p:spPr>
          <a:xfrm>
            <a:off x="279400" y="3340098"/>
            <a:ext cx="11074400" cy="2908302"/>
          </a:xfrm>
          <a:prstGeom prst="rect">
            <a:avLst/>
          </a:prstGeom>
        </p:spPr>
        <p:txBody>
          <a:bodyPr vert="horz" lIns="91440" tIns="45720" rIns="91440" bIns="45720" numCol="2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Exemples 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manger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jurer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écouter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chanter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Jouer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lancer ….</a:t>
            </a:r>
          </a:p>
        </p:txBody>
      </p:sp>
    </p:spTree>
    <p:extLst>
      <p:ext uri="{BB962C8B-B14F-4D97-AF65-F5344CB8AC3E}">
        <p14:creationId xmlns:p14="http://schemas.microsoft.com/office/powerpoint/2010/main" val="331979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primaire : </a:t>
            </a:r>
            <a:br>
              <a:rPr lang="fr-FR" dirty="0"/>
            </a:br>
            <a:r>
              <a:rPr lang="fr-FR" dirty="0"/>
              <a:t>la conjugaison des verbes du 1</a:t>
            </a:r>
            <a:r>
              <a:rPr lang="fr-FR" baseline="30000" dirty="0"/>
              <a:t>er</a:t>
            </a:r>
            <a:r>
              <a:rPr lang="fr-FR" dirty="0"/>
              <a:t> groupe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dirty="0"/>
              <a:t>Je retire « er » et j’ajoute les terminaisons :</a:t>
            </a:r>
          </a:p>
          <a:p>
            <a:pPr marL="0" indent="0">
              <a:buNone/>
            </a:pPr>
            <a:r>
              <a:rPr lang="fr-FR" dirty="0"/>
              <a:t>		</a:t>
            </a:r>
            <a:r>
              <a:rPr lang="fr-FR" sz="3600" dirty="0"/>
              <a:t>e – es – e - </a:t>
            </a:r>
            <a:r>
              <a:rPr lang="fr-FR" sz="3600" dirty="0" err="1"/>
              <a:t>ons</a:t>
            </a:r>
            <a:r>
              <a:rPr lang="fr-FR" sz="3600" dirty="0"/>
              <a:t> – </a:t>
            </a:r>
            <a:r>
              <a:rPr lang="fr-FR" sz="3600" dirty="0" err="1"/>
              <a:t>ez</a:t>
            </a:r>
            <a:r>
              <a:rPr lang="fr-FR" sz="3600" dirty="0"/>
              <a:t> - </a:t>
            </a:r>
            <a:r>
              <a:rPr lang="fr-FR" sz="3600" dirty="0" err="1"/>
              <a:t>ent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56009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590698" y="3429000"/>
            <a:ext cx="128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F47587F-79A2-4373-AD9F-D5C05C8B221C}"/>
              </a:ext>
            </a:extLst>
          </p:cNvPr>
          <p:cNvSpPr txBox="1"/>
          <p:nvPr/>
        </p:nvSpPr>
        <p:spPr>
          <a:xfrm>
            <a:off x="372778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97E08EA-314D-410B-A097-5F271F99A042}"/>
              </a:ext>
            </a:extLst>
          </p:cNvPr>
          <p:cNvSpPr txBox="1"/>
          <p:nvPr/>
        </p:nvSpPr>
        <p:spPr>
          <a:xfrm>
            <a:off x="2648342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547328" y="3888205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tu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590698" y="3884779"/>
            <a:ext cx="128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EC5CBA3-53EC-452F-85B7-98E84FF8F02D}"/>
              </a:ext>
            </a:extLst>
          </p:cNvPr>
          <p:cNvSpPr txBox="1"/>
          <p:nvPr/>
        </p:nvSpPr>
        <p:spPr>
          <a:xfrm>
            <a:off x="3727783" y="389248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9CF2E57-03F7-4F2A-9013-7C90963F6AE8}"/>
              </a:ext>
            </a:extLst>
          </p:cNvPr>
          <p:cNvSpPr txBox="1"/>
          <p:nvPr/>
        </p:nvSpPr>
        <p:spPr>
          <a:xfrm>
            <a:off x="3343511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534562" y="4324057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616180" y="4324057"/>
            <a:ext cx="128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7C207AB-D096-452F-955D-08C1EE65BF95}"/>
              </a:ext>
            </a:extLst>
          </p:cNvPr>
          <p:cNvSpPr txBox="1"/>
          <p:nvPr/>
        </p:nvSpPr>
        <p:spPr>
          <a:xfrm>
            <a:off x="3727783" y="43163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99298BA-F2CE-46A3-81F1-8EACBCF7BF6D}"/>
              </a:ext>
            </a:extLst>
          </p:cNvPr>
          <p:cNvSpPr txBox="1"/>
          <p:nvPr/>
        </p:nvSpPr>
        <p:spPr>
          <a:xfrm>
            <a:off x="4169577" y="2640319"/>
            <a:ext cx="409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1547328" y="4813733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nous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2616180" y="4870369"/>
            <a:ext cx="13295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945E38F-6D48-41DC-AC6F-50867EEE0B51}"/>
              </a:ext>
            </a:extLst>
          </p:cNvPr>
          <p:cNvSpPr txBox="1"/>
          <p:nvPr/>
        </p:nvSpPr>
        <p:spPr>
          <a:xfrm>
            <a:off x="3721965" y="48649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1547327" y="5182870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vous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2596125" y="5253011"/>
            <a:ext cx="13295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769271-F1BC-4484-875C-21804CEF8591}"/>
              </a:ext>
            </a:extLst>
          </p:cNvPr>
          <p:cNvSpPr txBox="1"/>
          <p:nvPr/>
        </p:nvSpPr>
        <p:spPr>
          <a:xfrm>
            <a:off x="3746087" y="5286538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E037525-D957-4A02-8116-5F43C9E15C49}"/>
              </a:ext>
            </a:extLst>
          </p:cNvPr>
          <p:cNvSpPr txBox="1"/>
          <p:nvPr/>
        </p:nvSpPr>
        <p:spPr>
          <a:xfrm>
            <a:off x="3764391" y="5716203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2597876" y="5694577"/>
            <a:ext cx="13295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1517124" y="5692289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D6AEC9C-4F4D-439D-9472-84AF6FDBAB7D}"/>
              </a:ext>
            </a:extLst>
          </p:cNvPr>
          <p:cNvSpPr txBox="1"/>
          <p:nvPr/>
        </p:nvSpPr>
        <p:spPr>
          <a:xfrm>
            <a:off x="4758386" y="2640318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ons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47CF55A-00ED-42CB-91E4-C26BA8220C18}"/>
              </a:ext>
            </a:extLst>
          </p:cNvPr>
          <p:cNvSpPr txBox="1"/>
          <p:nvPr/>
        </p:nvSpPr>
        <p:spPr>
          <a:xfrm>
            <a:off x="5756082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ez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AEE45F-636D-4923-803D-732CDF659232}"/>
              </a:ext>
            </a:extLst>
          </p:cNvPr>
          <p:cNvSpPr txBox="1"/>
          <p:nvPr/>
        </p:nvSpPr>
        <p:spPr>
          <a:xfrm>
            <a:off x="6524626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ent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2 -0.00069 L 0.08359 0.117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0.02656 0.1858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6 L -0.04049 0.24537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09089 0.32824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22222E-6 L -0.17305 0.37616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-0.23607 0.43889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2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1" grpId="0"/>
      <p:bldP spid="11" grpId="1"/>
      <p:bldP spid="13" grpId="0"/>
      <p:bldP spid="13" grpId="1"/>
      <p:bldP spid="14" grpId="0"/>
      <p:bldP spid="15" grpId="0"/>
      <p:bldP spid="16" grpId="0"/>
      <p:bldP spid="16" grpId="1"/>
      <p:bldP spid="18" grpId="0"/>
      <p:bldP spid="18" grpId="1"/>
      <p:bldP spid="19" grpId="0"/>
      <p:bldP spid="20" grpId="0"/>
      <p:bldP spid="21" grpId="0"/>
      <p:bldP spid="21" grpId="1"/>
      <p:bldP spid="4" grpId="0"/>
      <p:bldP spid="4" grpId="1"/>
      <p:bldP spid="17" grpId="0"/>
      <p:bldP spid="22" grpId="0"/>
      <p:bldP spid="23" grpId="0"/>
      <p:bldP spid="23" grpId="1"/>
      <p:bldP spid="5" grpId="0"/>
      <p:bldP spid="6" grpId="0"/>
      <p:bldP spid="7" grpId="0"/>
      <p:bldP spid="7" grpId="1"/>
      <p:bldP spid="10" grpId="0"/>
      <p:bldP spid="10" grpId="1"/>
      <p:bldP spid="12" grpId="0"/>
      <p:bldP spid="30" grpId="0"/>
      <p:bldP spid="31" grpId="0"/>
      <p:bldP spid="31" grpId="1"/>
      <p:bldP spid="33" grpId="0"/>
      <p:bldP spid="33" grpId="1"/>
      <p:bldP spid="35" grpId="0"/>
      <p:bldP spid="3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22745-372E-4F00-BDCF-BB7347DC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Commençons par la poésie.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240AF1-F001-4423-A479-21F78105A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10515600" cy="47101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 veut venir réciter la poésie?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Tout le monde passera cette semaine, chacun son tour.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serez noté sur 20.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veut peut ne pas regarder la classe.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a besoin, peut avoir une fiche aide. (note maxi 15)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5D2FFB-E23D-4424-9587-A350A484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725E0BE-6180-41F3-9015-A9AA89A73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4867" y="289680"/>
            <a:ext cx="1639966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72A162D-DE8C-46F8-8582-82D07ECDA7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67" t="4400" r="23066" b="50000"/>
          <a:stretch/>
        </p:blipFill>
        <p:spPr>
          <a:xfrm>
            <a:off x="9702800" y="1123950"/>
            <a:ext cx="2489200" cy="21717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0EF8EEE-82B9-4591-942E-344A57019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638175"/>
            <a:ext cx="10515600" cy="1325563"/>
          </a:xfrm>
        </p:spPr>
        <p:txBody>
          <a:bodyPr/>
          <a:lstStyle/>
          <a:p>
            <a:r>
              <a:rPr lang="fr-FR" dirty="0"/>
              <a:t>Il faut faire attention aux sons avec le pronom nous.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796FF6-D060-413C-BDFF-210F1F5C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2100263"/>
            <a:ext cx="8534400" cy="425608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Les verbes en GER, comme manger.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mange -&gt; nous mang</a:t>
            </a:r>
            <a:r>
              <a:rPr lang="fr-FR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ons.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Les verbes en CER, comme lancer.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lance -&gt; nous lan</a:t>
            </a:r>
            <a:r>
              <a:rPr lang="fr-FR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0F80FCE-53B1-43BB-B508-994C8C13E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090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24EC1A-7554-4A22-82DB-EC99F4A55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100012"/>
            <a:ext cx="10515600" cy="1325563"/>
          </a:xfrm>
        </p:spPr>
        <p:txBody>
          <a:bodyPr/>
          <a:lstStyle/>
          <a:p>
            <a:r>
              <a:rPr lang="fr-FR" dirty="0"/>
              <a:t>La leçon.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8C1545D-92B9-4031-A8A7-E08C2BFEC0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8981" y="422275"/>
            <a:ext cx="911225" cy="91122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D140803-D5D9-4DBE-8918-CDA0A4F5E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BD9B13-8146-4A80-B6F6-975145BA91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99" y="1425574"/>
            <a:ext cx="7937111" cy="45561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1694AF3-C3E5-4619-A08C-FA2872F564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7419" y="2430887"/>
            <a:ext cx="1291771" cy="11303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A257439-2F0C-47A6-8809-B79FFF0025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 t="31257" r="-539" b="8683"/>
          <a:stretch/>
        </p:blipFill>
        <p:spPr>
          <a:xfrm>
            <a:off x="10125075" y="629443"/>
            <a:ext cx="669925" cy="79613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F7B39A5-551A-4E4E-B1F0-F5796A0585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0409" y="3622868"/>
            <a:ext cx="4745792" cy="242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07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CF081C-10A9-43A5-BF7C-086105C90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réussir à cette leçon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2D9FC1-36E0-42FD-8DEA-683F89DA27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00" y="1812925"/>
            <a:ext cx="111760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200" dirty="0"/>
              <a:t>J’ai besoin d’avoir bien compris les pronoms personnels.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J’ai besoin d’avoir compris que lettres peuvent changer de sons. (</a:t>
            </a:r>
            <a:r>
              <a:rPr lang="fr-FR" sz="3200" dirty="0" err="1"/>
              <a:t>ger</a:t>
            </a:r>
            <a:r>
              <a:rPr lang="fr-FR" sz="3200" dirty="0"/>
              <a:t>/</a:t>
            </a:r>
            <a:r>
              <a:rPr lang="fr-FR" sz="3200" dirty="0" err="1"/>
              <a:t>cer</a:t>
            </a:r>
            <a:r>
              <a:rPr lang="fr-FR" sz="3200" dirty="0"/>
              <a:t>)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Je retiens par cœur les terminaisons 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 – es – e - </a:t>
            </a: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ent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A41C7D-DD55-4D5C-B122-6A16B91B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809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1CBB624-06AA-42ED-9330-05BB75187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713" y="584200"/>
            <a:ext cx="7050297" cy="384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79E7684-2C65-4B38-A646-3B6A5F33C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549" y="1093456"/>
            <a:ext cx="9656901" cy="18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6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0CB0A98-C452-4E55-866E-B36F26A11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680" y="771938"/>
            <a:ext cx="6826620" cy="289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1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B320C99-5E6F-4BBB-B5D1-BD5955897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001" y="734467"/>
            <a:ext cx="6971099" cy="295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7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309E259-E0C8-427B-8769-6068FCF6DF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5279"/>
          <a:stretch/>
        </p:blipFill>
        <p:spPr>
          <a:xfrm>
            <a:off x="1488144" y="584921"/>
            <a:ext cx="7905604" cy="301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BBF589-4859-430F-9019-605CB6636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À vous !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179D96AC-7281-4895-9B64-5A86833FD4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2062" y="1690688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872A4C-6521-4385-A83C-B27976EE7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0945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fr-FR">
                <a:latin typeface="Arial" panose="020B0604020202020204" pitchFamily="34" charset="0"/>
                <a:cs typeface="Arial" panose="020B0604020202020204" pitchFamily="34" charset="0"/>
              </a:rPr>
              <a:t>allons utiliser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réviser la conjugaison des verbes du 1</a:t>
            </a:r>
            <a:r>
              <a:rPr lang="fr-FR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groupe.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Comme d’habitude, on commence par reprendre la lecture du texte et les mots de la semaine.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réviserons et nous préparerons la dictée.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368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13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leçon.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Revoir la poésie.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489212" y="2698268"/>
            <a:ext cx="1643631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gag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005457" y="1743637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guérir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blague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196668" y="4735812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682325" y="4574523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ligue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guirlande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580912" y="2219585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guerre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draguons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5492" y="2486505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gradins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55622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60A6D3-BF6F-44BE-BA43-3C5E74B0C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 je </a:t>
            </a:r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vous dis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un « olivier ».</a:t>
            </a:r>
            <a:b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9366192-4551-40BE-8670-80FF197964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2630" y="1901387"/>
            <a:ext cx="2938615" cy="440792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1F8109C-DC67-4D08-AA16-71AB96D9C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1846649"/>
            <a:ext cx="5793469" cy="434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8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DAB4AA5B-C283-4AB1-8462-FD3F90D2CB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5169" y="505745"/>
            <a:ext cx="4210182" cy="617654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B062DDF-8470-4FC0-ACB4-D2F608793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273" y="565484"/>
            <a:ext cx="5378116" cy="537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7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7371285" y="2781513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7371356" y="4731771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palais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68123" y="4694793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airain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322229" y="275767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corail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palais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7292926" y="28453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corail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493" y="4719307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vaste et somptueuse résidence.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320858" y="3354017"/>
            <a:ext cx="78325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Animal marin des mers chaudes, qui sécrète un squelette calcaire de couleur rouge ou blanche.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métal précieux qui ressemble à du bronze.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A704CC7-7268-498C-88FB-B4BE31AF8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450" y="798929"/>
            <a:ext cx="1334191" cy="113184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09500B-02E2-4F69-8409-03E97FFA4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215" y="3251829"/>
            <a:ext cx="1348713" cy="104078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06F17AD-28B9-424D-A52E-FDB528CD9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6397" y="2451282"/>
            <a:ext cx="2373906" cy="177847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E01A58A-1E37-49E2-8483-98E3CC48A6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495" y="5014259"/>
            <a:ext cx="1204076" cy="120407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5DFD2B5-403D-41B3-96F2-BB5EB5122B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3868" y="4362398"/>
            <a:ext cx="1743607" cy="204233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7254755" y="478973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airain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E40055-E019-4911-8FF6-AEB36CA0C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2D5B513-46AC-4BF4-A9C9-193708A4C219}"/>
              </a:ext>
            </a:extLst>
          </p:cNvPr>
          <p:cNvSpPr txBox="1"/>
          <p:nvPr/>
        </p:nvSpPr>
        <p:spPr>
          <a:xfrm>
            <a:off x="520112" y="2726459"/>
            <a:ext cx="60871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pacifique : adjectif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6CAE110B-E6B8-4188-AA2B-D88659F1CE24}"/>
              </a:ext>
            </a:extLst>
          </p:cNvPr>
          <p:cNvSpPr/>
          <p:nvPr/>
        </p:nvSpPr>
        <p:spPr>
          <a:xfrm>
            <a:off x="9203683" y="2117354"/>
            <a:ext cx="1620671" cy="164011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91C0B2E-5F77-44C5-AE24-62F2B407395C}"/>
              </a:ext>
            </a:extLst>
          </p:cNvPr>
          <p:cNvSpPr txBox="1"/>
          <p:nvPr/>
        </p:nvSpPr>
        <p:spPr>
          <a:xfrm>
            <a:off x="9027064" y="219837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pacifique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9262211-7B8A-42B3-80A5-A02CB5DCF909}"/>
              </a:ext>
            </a:extLst>
          </p:cNvPr>
          <p:cNvSpPr txBox="1"/>
          <p:nvPr/>
        </p:nvSpPr>
        <p:spPr>
          <a:xfrm>
            <a:off x="520112" y="3489130"/>
            <a:ext cx="9614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qui ne recherche pas les conflits ; qui aspire à la paix.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28A6B729-F341-416D-A9B6-168070CA4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882" y="915272"/>
            <a:ext cx="268247" cy="45724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4E192A4F-A253-4410-85BB-D94E06613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849" y="2633523"/>
            <a:ext cx="268247" cy="457240"/>
          </a:xfrm>
          <a:prstGeom prst="rect">
            <a:avLst/>
          </a:prstGeom>
        </p:spPr>
      </p:pic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DEF642FB-86CC-4697-9BC7-DC8BDE9D1186}"/>
              </a:ext>
            </a:extLst>
          </p:cNvPr>
          <p:cNvSpPr/>
          <p:nvPr/>
        </p:nvSpPr>
        <p:spPr>
          <a:xfrm>
            <a:off x="7854295" y="289875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7" name="CaixaDeTexto 109">
            <a:extLst>
              <a:ext uri="{FF2B5EF4-FFF2-40B4-BE49-F238E27FC236}">
                <a16:creationId xmlns:a16="http://schemas.microsoft.com/office/drawing/2014/main" id="{D260FB34-B132-40E8-A740-DA4D9065C7B0}"/>
              </a:ext>
            </a:extLst>
          </p:cNvPr>
          <p:cNvSpPr txBox="1"/>
          <p:nvPr/>
        </p:nvSpPr>
        <p:spPr>
          <a:xfrm>
            <a:off x="7787539" y="30711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belliqueux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FB3FFE4-D95D-4F56-91E0-B70DE34417D7}"/>
              </a:ext>
            </a:extLst>
          </p:cNvPr>
          <p:cNvSpPr txBox="1"/>
          <p:nvPr/>
        </p:nvSpPr>
        <p:spPr>
          <a:xfrm>
            <a:off x="520112" y="609074"/>
            <a:ext cx="4863017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belliqueux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adjectif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6853E54-2526-4F1A-9E32-92E2CBB72545}"/>
              </a:ext>
            </a:extLst>
          </p:cNvPr>
          <p:cNvSpPr txBox="1"/>
          <p:nvPr/>
        </p:nvSpPr>
        <p:spPr>
          <a:xfrm>
            <a:off x="520112" y="1422761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qui aime la guerre, qui aime se battre.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B149789-E205-4AFA-9B3F-DE7D596AB0C7}"/>
              </a:ext>
            </a:extLst>
          </p:cNvPr>
          <p:cNvSpPr txBox="1"/>
          <p:nvPr/>
        </p:nvSpPr>
        <p:spPr>
          <a:xfrm>
            <a:off x="520112" y="4481884"/>
            <a:ext cx="4863017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olivier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2E877EB-8796-48A1-8AB3-CA0439DC28A8}"/>
              </a:ext>
            </a:extLst>
          </p:cNvPr>
          <p:cNvSpPr txBox="1"/>
          <p:nvPr/>
        </p:nvSpPr>
        <p:spPr>
          <a:xfrm>
            <a:off x="592006" y="5211944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Arbre, à feuilles vert pâle et dont le fruit est l'olive.</a:t>
            </a:r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E1EF60CE-25F6-4CF4-B003-7514BD865A36}"/>
              </a:ext>
            </a:extLst>
          </p:cNvPr>
          <p:cNvSpPr/>
          <p:nvPr/>
        </p:nvSpPr>
        <p:spPr>
          <a:xfrm>
            <a:off x="8257989" y="4481884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9684CD25-EB88-4980-AFB6-3ED0946984BD}"/>
              </a:ext>
            </a:extLst>
          </p:cNvPr>
          <p:cNvSpPr txBox="1"/>
          <p:nvPr/>
        </p:nvSpPr>
        <p:spPr>
          <a:xfrm>
            <a:off x="8191233" y="449912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olivier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B04CB61-4654-4A9D-8BE4-F014FFE6B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676853"/>
            <a:ext cx="1037840" cy="10378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FD153F5-0FB9-4587-83C0-161E0828BC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1669" y="2585274"/>
            <a:ext cx="1084697" cy="108469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59A6D0B-CD95-471E-A7EE-CB830A69F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1574" y="4775021"/>
            <a:ext cx="1230276" cy="12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7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/>
      <p:bldP spid="21" grpId="0"/>
      <p:bldP spid="22" grpId="0" animBg="1"/>
      <p:bldP spid="27" grpId="0"/>
      <p:bldP spid="28" grpId="0"/>
      <p:bldP spid="30" grpId="0"/>
      <p:bldP spid="15" grpId="0"/>
      <p:bldP spid="16" grpId="0"/>
      <p:bldP spid="19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62" y="1421784"/>
            <a:ext cx="11560676" cy="543621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Grèce, non loin de l’île d’Eubée, Poséidon, le dieu de la mer, vivait dans un magnifique palais sous-marin décoré de corail, de coquillages et de perles. Il y avait fait bâtir de vastes écuries pour accueillir ses splendides chevaux blancs à la crinière dorée et aux sabots d’airain.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6240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Comment fut créer l’olivier ?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9058</TotalTime>
  <Words>1468</Words>
  <Application>Microsoft Office PowerPoint</Application>
  <PresentationFormat>Grand écran</PresentationFormat>
  <Paragraphs>318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8" baseType="lpstr">
      <vt:lpstr>Agency FB</vt:lpstr>
      <vt:lpstr>Arial</vt:lpstr>
      <vt:lpstr>Arial Unicode MS</vt:lpstr>
      <vt:lpstr>AvenirNext LT Pro Regular</vt:lpstr>
      <vt:lpstr>Bahnschrift</vt:lpstr>
      <vt:lpstr>Bahnschrift Condensed</vt:lpstr>
      <vt:lpstr>Baskerville Old Face</vt:lpstr>
      <vt:lpstr>Bauhaus 93</vt:lpstr>
      <vt:lpstr>Blackadder ITC</vt:lpstr>
      <vt:lpstr>Calibri</vt:lpstr>
      <vt:lpstr>Calibri Light</vt:lpstr>
      <vt:lpstr>Castellar</vt:lpstr>
      <vt:lpstr>Caveat</vt:lpstr>
      <vt:lpstr>CrayonL</vt:lpstr>
      <vt:lpstr>Thème Office</vt:lpstr>
      <vt:lpstr>date </vt:lpstr>
      <vt:lpstr>Rappel</vt:lpstr>
      <vt:lpstr>Commençons par la poésie.</vt:lpstr>
      <vt:lpstr>Nous allons utiliser le texte.</vt:lpstr>
      <vt:lpstr>Si je vous dis un « olivier ». </vt:lpstr>
      <vt:lpstr>Présentation PowerPoint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Présentation PowerPoint</vt:lpstr>
      <vt:lpstr>Le résumé :</vt:lpstr>
      <vt:lpstr>Être belliqueux</vt:lpstr>
      <vt:lpstr>Lecture entrainement.</vt:lpstr>
      <vt:lpstr>Les scores :</vt:lpstr>
      <vt:lpstr>Les mots invariables de la semaine: </vt:lpstr>
      <vt:lpstr>Lecture rapide : chacun son tour</vt:lpstr>
      <vt:lpstr>Révision : le son [ʒ].</vt:lpstr>
      <vt:lpstr>le son [ʒ].</vt:lpstr>
      <vt:lpstr>Lecture syllabe rapide : chacun son tour</vt:lpstr>
      <vt:lpstr>Lecture mots rapide : chacun son tour</vt:lpstr>
      <vt:lpstr>Nouvelle leçon :</vt:lpstr>
      <vt:lpstr>Présentation PowerPoint</vt:lpstr>
      <vt:lpstr>Rappel primaire : sur les verbes du premier groupe : </vt:lpstr>
      <vt:lpstr>Rappel primaire :  la conjugaison des verbes du 1er groupe</vt:lpstr>
      <vt:lpstr>Il faut faire attention aux sons avec le pronom nous.</vt:lpstr>
      <vt:lpstr>La leçon.</vt:lpstr>
      <vt:lpstr>Pour réussir à cette leçon :</vt:lpstr>
      <vt:lpstr>Exercices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À vous !</vt:lpstr>
      <vt:lpstr>Bilan : </vt:lpstr>
      <vt:lpstr>La prochaine fois</vt:lpstr>
      <vt:lpstr>Devoirs : 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105</cp:revision>
  <dcterms:created xsi:type="dcterms:W3CDTF">2021-07-07T15:19:39Z</dcterms:created>
  <dcterms:modified xsi:type="dcterms:W3CDTF">2021-11-22T14:18:18Z</dcterms:modified>
</cp:coreProperties>
</file>