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43" r:id="rId2"/>
    <p:sldId id="257" r:id="rId3"/>
    <p:sldId id="531" r:id="rId4"/>
    <p:sldId id="380" r:id="rId5"/>
    <p:sldId id="259" r:id="rId6"/>
    <p:sldId id="294" r:id="rId7"/>
    <p:sldId id="295" r:id="rId8"/>
    <p:sldId id="523" r:id="rId9"/>
    <p:sldId id="267" r:id="rId10"/>
    <p:sldId id="521" r:id="rId11"/>
    <p:sldId id="524" r:id="rId12"/>
    <p:sldId id="517" r:id="rId13"/>
    <p:sldId id="518" r:id="rId14"/>
    <p:sldId id="495" r:id="rId15"/>
    <p:sldId id="268" r:id="rId16"/>
    <p:sldId id="284" r:id="rId17"/>
    <p:sldId id="526" r:id="rId18"/>
    <p:sldId id="525" r:id="rId19"/>
    <p:sldId id="270" r:id="rId20"/>
    <p:sldId id="514" r:id="rId21"/>
    <p:sldId id="400" r:id="rId22"/>
    <p:sldId id="502" r:id="rId23"/>
    <p:sldId id="513" r:id="rId24"/>
    <p:sldId id="407" r:id="rId25"/>
    <p:sldId id="367" r:id="rId26"/>
    <p:sldId id="368" r:id="rId27"/>
    <p:sldId id="372" r:id="rId28"/>
    <p:sldId id="376" r:id="rId29"/>
    <p:sldId id="377" r:id="rId30"/>
    <p:sldId id="529" r:id="rId31"/>
    <p:sldId id="530" r:id="rId3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92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1-16T05:53:46.36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338 784 24575,'-8'0'0,"0"0"0,-1 0 0,1 1 0,0 0 0,-1 0 0,1 1 0,0 0 0,0 1 0,0-1 0,1 2 0,-1-1 0,1 1 0,-1 0 0,1 1 0,1-1 0,-1 1 0,1 1 0,-1-1 0,1 1 0,1 0 0,-1 1 0,1-1 0,1 1 0,-1 0 0,1 1 0,0-1 0,0 0 0,1 1 0,0 0 0,1 0 0,0 0 0,0 0 0,-1 11 0,3-15 0,0 1 0,0-1 0,0 1 0,1-1 0,0 0 0,0 1 0,0-1 0,0 0 0,1 0 0,-1 0 0,1 0 0,0 0 0,1 0 0,-1-1 0,1 1 0,-1 0 0,1-1 0,0 0 0,0 0 0,0 0 0,1 0 0,-1 0 0,1-1 0,0 1 0,5 2 0,-1-1 0,1 1 0,-1-1 0,1 0 0,0-1 0,0 0 0,1-1 0,-1 0 0,0 0 0,1-1 0,18 1 0,-20-3 0,0 1 0,1-1 0,-1-1 0,0 1 0,1-2 0,-1 1 0,0-1 0,-1 0 0,1 0 0,0-1 0,-1 0 0,0-1 0,0 1 0,0-2 0,0 1 0,-1-1 0,0 1 0,0-2 0,-1 1 0,0-1 0,0 1 0,0-2 0,-1 1 0,0 0 0,0-1 0,-1 0 0,0 1 0,0-2 0,2-12 0,10-22 0,-11 33 0,0 0 0,0-1 0,-1 1 0,0-1 0,-1 0 0,0 0 0,-1 0 0,0-13 0,-16 65 0,15-40 0,-10 46 0,-17 46 0,21-78 0,0 1 0,-1-1 0,-1 0 0,-1-1 0,0 0 0,-18 22 0,9-17 0,0-1 0,-1 0 0,-30 21 0,40-33 0,1 0 0,-1-1 0,0 0 0,0 0 0,-1-1 0,0 0 0,1-1 0,-1 0 0,0-1 0,0 0 0,-13 1 0,20-3 0,0 0 0,1 0 0,-1-1 0,0 0 0,1 1 0,-1-1 0,1 0 0,-1 0 0,1 0 0,-1-1 0,1 1 0,0 0 0,-1-1 0,1 0 0,0 1 0,0-1 0,0 0 0,1 0 0,-1 0 0,0 0 0,1-1 0,-1 1 0,1 0 0,0-1 0,0 1 0,0-1 0,-2-4 0,-1-8 0,0-1 0,0 0 0,-1-26 0,2 20 0,-9-58 0,-13-150 0,24 202 0,2 0 0,1-1 0,1 1 0,1 0 0,2 0 0,11-33 0,-9 35 0,-1 0 0,-1 0 0,-2-1 0,0 0 0,-2 0 0,-1 0 0,-1 0 0,-1 0 0,-2 0 0,-1 0 0,0 0 0,-2 1 0,-14-40 0,11 51 0,-1 0 0,0 1 0,-1 0 0,-1 0 0,0 1 0,-17-14 0,45 44 0,0 0 0,-1 1 0,-1 1 0,-1 0 0,0 1 0,-2 1 0,12 26 0,33 55 0,-45-84 0,-7-11 0,0 0 0,1-1 0,-1 1 0,1-1 0,0 0 0,11 9 0,-14-14 0,-1 0 0,1 0 0,0-1 0,-1 1 0,1 0 0,0-1 0,-1 1 0,1-1 0,0 0 0,-1 0 0,1 0 0,0 1 0,0-2 0,0 1 0,-1 0 0,1 0 0,0 0 0,-1-1 0,1 1 0,0-1 0,-1 0 0,1 1 0,0-1 0,-1 0 0,1 0 0,-1 0 0,0 0 0,1 0 0,-1 0 0,0 0 0,1-1 0,-1 1 0,0 0 0,0-1 0,0 1 0,1-2 0,14-19 0,0 0 0,20-40 0,-24 40 0,0 1 0,2 0 0,22-26 0,-36 46 0,1 0 0,0 0 0,-1 0 0,1 0 0,0 0 0,0 0 0,0 0 0,0 0 0,0 0 0,0 1 0,0-1 0,0 0 0,0 1 0,0-1 0,0 1 0,0-1 0,1 1 0,-1 0 0,0-1 0,0 1 0,0 0 0,1 0 0,-1 0 0,0 0 0,0 0 0,1 0 0,-1 0 0,2 0 0,-2 2 0,0-1 0,1 0 0,-1 1 0,0-1 0,0 0 0,0 1 0,0 0 0,0-1 0,0 1 0,0-1 0,-1 1 0,1 0 0,-1 0 0,1-1 0,-1 1 0,1 2 0,1 11 0,-1-1 0,0 0 0,-1 22 0,-5-8 0,0 0 0,-2 0 0,-1-1 0,-1 0 0,-1 0 0,-18 31 0,16-35 0,1 0 0,1 1 0,1 0 0,2 0 0,0 1 0,1 0 0,-3 46 0,9-62 0,1 0 0,0 1 0,0-1 0,1 0 0,1 0 0,0 0 0,0-1 0,0 1 0,1-1 0,0 1 0,8 9 0,7 10 0,44 45 0,-45-53 0,0 1 0,-1 0 0,16 29 0,-28-41 0,0 0 0,-1 0 0,0 0 0,-1 0 0,0 1 0,0 0 0,-1 0 0,0-1 0,-1 1 0,0 0 0,-1 0 0,0 0 0,-1 0 0,0 0 0,0 0 0,-5 17 0,0-15-1365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22/11/2021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13 : 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Comment fut créer l’Olivier ?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3E43D04-47B8-44D1-9220-16A741105A1B}"/>
              </a:ext>
            </a:extLst>
          </p:cNvPr>
          <p:cNvSpPr txBox="1"/>
          <p:nvPr/>
        </p:nvSpPr>
        <p:spPr>
          <a:xfrm>
            <a:off x="5621755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12FEB2-A34A-4869-BCFC-782A52DB6C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3883" y="4666518"/>
            <a:ext cx="2717589" cy="194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Lorsqu’il sortait sur son char en or, il commandait les flots, suscitait ou apaisait les tempêtes et les tornades.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Non content de cet immense territoire, il voulait également devenir le protecteur d’une ville de Grèce que le roi Cécrops, moitié humain moitié serpent, venait de créer.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4E40055-E019-4911-8FF6-AEB36CA0C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2D5B513-46AC-4BF4-A9C9-193708A4C219}"/>
              </a:ext>
            </a:extLst>
          </p:cNvPr>
          <p:cNvSpPr txBox="1"/>
          <p:nvPr/>
        </p:nvSpPr>
        <p:spPr>
          <a:xfrm>
            <a:off x="520112" y="2726459"/>
            <a:ext cx="60871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pacifique : adjectif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6CAE110B-E6B8-4188-AA2B-D88659F1CE24}"/>
              </a:ext>
            </a:extLst>
          </p:cNvPr>
          <p:cNvSpPr/>
          <p:nvPr/>
        </p:nvSpPr>
        <p:spPr>
          <a:xfrm>
            <a:off x="9203683" y="2117354"/>
            <a:ext cx="1620671" cy="164011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91C0B2E-5F77-44C5-AE24-62F2B407395C}"/>
              </a:ext>
            </a:extLst>
          </p:cNvPr>
          <p:cNvSpPr txBox="1"/>
          <p:nvPr/>
        </p:nvSpPr>
        <p:spPr>
          <a:xfrm>
            <a:off x="9027064" y="2198371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pacifique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9262211-7B8A-42B3-80A5-A02CB5DCF909}"/>
              </a:ext>
            </a:extLst>
          </p:cNvPr>
          <p:cNvSpPr txBox="1"/>
          <p:nvPr/>
        </p:nvSpPr>
        <p:spPr>
          <a:xfrm>
            <a:off x="520112" y="3489130"/>
            <a:ext cx="96144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qui ne recherche pas les conflits ; qui aspire à la paix.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28A6B729-F341-416D-A9B6-168070CA4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882" y="915272"/>
            <a:ext cx="268247" cy="45724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4E192A4F-A253-4410-85BB-D94E06613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849" y="2633523"/>
            <a:ext cx="268247" cy="457240"/>
          </a:xfrm>
          <a:prstGeom prst="rect">
            <a:avLst/>
          </a:prstGeom>
        </p:spPr>
      </p:pic>
      <p:sp>
        <p:nvSpPr>
          <p:cNvPr id="22" name="Retângulo de cantos arredondados 195">
            <a:extLst>
              <a:ext uri="{FF2B5EF4-FFF2-40B4-BE49-F238E27FC236}">
                <a16:creationId xmlns:a16="http://schemas.microsoft.com/office/drawing/2014/main" id="{DEF642FB-86CC-4697-9BC7-DC8BDE9D1186}"/>
              </a:ext>
            </a:extLst>
          </p:cNvPr>
          <p:cNvSpPr/>
          <p:nvPr/>
        </p:nvSpPr>
        <p:spPr>
          <a:xfrm>
            <a:off x="7854295" y="289875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7" name="CaixaDeTexto 109">
            <a:extLst>
              <a:ext uri="{FF2B5EF4-FFF2-40B4-BE49-F238E27FC236}">
                <a16:creationId xmlns:a16="http://schemas.microsoft.com/office/drawing/2014/main" id="{D260FB34-B132-40E8-A740-DA4D9065C7B0}"/>
              </a:ext>
            </a:extLst>
          </p:cNvPr>
          <p:cNvSpPr txBox="1"/>
          <p:nvPr/>
        </p:nvSpPr>
        <p:spPr>
          <a:xfrm>
            <a:off x="7787539" y="30711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belliqueux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EFB3FFE4-D95D-4F56-91E0-B70DE34417D7}"/>
              </a:ext>
            </a:extLst>
          </p:cNvPr>
          <p:cNvSpPr txBox="1"/>
          <p:nvPr/>
        </p:nvSpPr>
        <p:spPr>
          <a:xfrm>
            <a:off x="520112" y="609074"/>
            <a:ext cx="4863017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belliqueux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adjectif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6853E54-2526-4F1A-9E32-92E2CBB72545}"/>
              </a:ext>
            </a:extLst>
          </p:cNvPr>
          <p:cNvSpPr txBox="1"/>
          <p:nvPr/>
        </p:nvSpPr>
        <p:spPr>
          <a:xfrm>
            <a:off x="520112" y="1422761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qui aime la guerre, qui aime se battre.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B149789-E205-4AFA-9B3F-DE7D596AB0C7}"/>
              </a:ext>
            </a:extLst>
          </p:cNvPr>
          <p:cNvSpPr txBox="1"/>
          <p:nvPr/>
        </p:nvSpPr>
        <p:spPr>
          <a:xfrm>
            <a:off x="520112" y="4481884"/>
            <a:ext cx="4863017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olivier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2E877EB-8796-48A1-8AB3-CA0439DC28A8}"/>
              </a:ext>
            </a:extLst>
          </p:cNvPr>
          <p:cNvSpPr txBox="1"/>
          <p:nvPr/>
        </p:nvSpPr>
        <p:spPr>
          <a:xfrm>
            <a:off x="592006" y="5211944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Arbre, à feuilles vert pâle et dont le fruit est l'olive.</a:t>
            </a:r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E1EF60CE-25F6-4CF4-B003-7514BD865A36}"/>
              </a:ext>
            </a:extLst>
          </p:cNvPr>
          <p:cNvSpPr/>
          <p:nvPr/>
        </p:nvSpPr>
        <p:spPr>
          <a:xfrm>
            <a:off x="8257989" y="4481884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9684CD25-EB88-4980-AFB6-3ED0946984BD}"/>
              </a:ext>
            </a:extLst>
          </p:cNvPr>
          <p:cNvSpPr txBox="1"/>
          <p:nvPr/>
        </p:nvSpPr>
        <p:spPr>
          <a:xfrm>
            <a:off x="8191233" y="4499121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olivier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B04CB61-4654-4A9D-8BE4-F014FFE6B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676853"/>
            <a:ext cx="1037840" cy="103784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FD153F5-0FB9-4587-83C0-161E0828BC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1669" y="2585274"/>
            <a:ext cx="1084697" cy="108469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59A6D0B-CD95-471E-A7EE-CB830A69F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1574" y="4775021"/>
            <a:ext cx="1230276" cy="12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7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/>
      <p:bldP spid="21" grpId="0"/>
      <p:bldP spid="22" grpId="0" animBg="1"/>
      <p:bldP spid="27" grpId="0"/>
      <p:bldP spid="28" grpId="0"/>
      <p:bldP spid="30" grpId="0"/>
      <p:bldP spid="15" grpId="0"/>
      <p:bldP spid="16" grpId="0"/>
      <p:bldP spid="19" grpId="0" animBg="1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42937"/>
            <a:ext cx="10515600" cy="5895975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Mais Athéna, la plus sage des filles de Zeus, revendiquait, elle aussi la suprématie sur cette nouvelle cité.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Poséidon, de caractère belliqueux, proposa de régler la question par les armes.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Cependant les autres dieux, las de ces disputes incessantes, voulurent trouver une solution pacifique.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92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250" y="342900"/>
            <a:ext cx="10515600" cy="601344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départager les concurrents, il fut convenu que celui qui ferait le cadeau le plus utile aux citoyens de la ville l’emporterait.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frère de Zeus, sûr de lui, frappa le sol de son trident et fit jaillir une source d’eau salée.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Athéna, quant à elle, planta sa lance sur l’acropole. Aussitôt, à l’endroit qu’elle avait indiqué, surgit une petite plante aux feuilles d’argent qui se mit à pousser : un olivier.			</a:t>
            </a:r>
            <a:endParaRPr lang="fr-F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4BD74CC-7946-4077-AF55-4C4F5B365668}"/>
              </a:ext>
            </a:extLst>
          </p:cNvPr>
          <p:cNvSpPr txBox="1"/>
          <p:nvPr/>
        </p:nvSpPr>
        <p:spPr>
          <a:xfrm>
            <a:off x="9455150" y="6053435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À suivre</a:t>
            </a:r>
          </a:p>
        </p:txBody>
      </p:sp>
    </p:spTree>
    <p:extLst>
      <p:ext uri="{BB962C8B-B14F-4D97-AF65-F5344CB8AC3E}">
        <p14:creationId xmlns:p14="http://schemas.microsoft.com/office/powerpoint/2010/main" val="255022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se pose des questions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75C695-9796-4F1C-A2DF-612B889E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706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79212"/>
          </a:xfrm>
        </p:spPr>
        <p:txBody>
          <a:bodyPr/>
          <a:lstStyle/>
          <a:p>
            <a:r>
              <a:rPr lang="fr-FR" dirty="0"/>
              <a:t>Qui sont les personnages?</a:t>
            </a:r>
          </a:p>
          <a:p>
            <a:endParaRPr lang="fr-FR" dirty="0"/>
          </a:p>
        </p:txBody>
      </p:sp>
      <p:pic>
        <p:nvPicPr>
          <p:cNvPr id="2050" name="Picture 2" descr="Human Main Levée Isolé Sur Fond Blanc Banque D'Images Et Photos Libres De  Droits. Image 70813666.">
            <a:extLst>
              <a:ext uri="{FF2B5EF4-FFF2-40B4-BE49-F238E27FC236}">
                <a16:creationId xmlns:a16="http://schemas.microsoft.com/office/drawing/2014/main" id="{4C1BD084-0213-41BE-9306-D97DB4BB9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657" y="699856"/>
            <a:ext cx="588121" cy="74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1CB7B81-8A71-47D1-933C-C25E91A5A0A9}"/>
              </a:ext>
            </a:extLst>
          </p:cNvPr>
          <p:cNvSpPr txBox="1"/>
          <p:nvPr/>
        </p:nvSpPr>
        <p:spPr>
          <a:xfrm>
            <a:off x="687507" y="3276600"/>
            <a:ext cx="511251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Poséidon, le frère de Zeus.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Athéna, la fille de Zeus.</a:t>
            </a: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B0D7CC6-A3BA-4A1B-B0FE-E50C8B9FE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392030"/>
            <a:ext cx="2756835" cy="344604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97AB017-67F2-436C-B52D-90B10408B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7590" y="2617505"/>
            <a:ext cx="2541084" cy="327131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A931962-D9FB-4269-93CB-214F68D891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6535" y="592388"/>
            <a:ext cx="1798476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C6B766F-F9AE-4E04-AD5A-E592B613E68B}"/>
              </a:ext>
            </a:extLst>
          </p:cNvPr>
          <p:cNvSpPr txBox="1">
            <a:spLocks/>
          </p:cNvSpPr>
          <p:nvPr/>
        </p:nvSpPr>
        <p:spPr>
          <a:xfrm>
            <a:off x="497306" y="541961"/>
            <a:ext cx="9284368" cy="16959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Où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se passe la scène?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 Grèce, près de l’île d’Eubée.</a:t>
            </a:r>
          </a:p>
          <a:p>
            <a:pPr>
              <a:lnSpc>
                <a:spcPct val="15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10AA642-1E21-4FD4-9B0A-07B0B51486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4765" y="365005"/>
            <a:ext cx="1559929" cy="1274382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17D4951-0F5D-41C7-826C-5073E6844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1308D2D-1FC8-4727-94B4-A3ACFD220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550" y="2300287"/>
            <a:ext cx="95250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400" y="844550"/>
            <a:ext cx="11074400" cy="546734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Cécrops a crée une nouvelle cité.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Poséidon et Athéna veulent tout les deux obtenir la suprématie, le pouvoir, sur la nouvelle ville.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75F81D-0887-4F87-8C4D-ADF06CD2D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112" y="365125"/>
            <a:ext cx="179847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6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112" y="1933576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Comment faire pour savoir qui obtiendra ce pouvoir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 concours est organisé pour savoir lequel des deux offrira le cadeau le plus utile aux habitants de cette ville.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4" y="118818"/>
            <a:ext cx="10515600" cy="923765"/>
          </a:xfrm>
        </p:spPr>
        <p:txBody>
          <a:bodyPr/>
          <a:lstStyle/>
          <a:p>
            <a:r>
              <a:rPr lang="fr-FR" sz="3200" dirty="0"/>
              <a:t>Le résumé </a:t>
            </a:r>
            <a:r>
              <a:rPr lang="fr-FR" dirty="0"/>
              <a:t>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311" y="873856"/>
            <a:ext cx="10515600" cy="159936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Poséidon et Athéna veulent tous les deux devenir protecteur d’une nouvelle ville.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AF50ABC-7D9D-4630-9F30-A0B3CEC2C81F}"/>
              </a:ext>
            </a:extLst>
          </p:cNvPr>
          <p:cNvSpPr txBox="1">
            <a:spLocks/>
          </p:cNvSpPr>
          <p:nvPr/>
        </p:nvSpPr>
        <p:spPr>
          <a:xfrm>
            <a:off x="623285" y="2641945"/>
            <a:ext cx="11053715" cy="4097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Pour les départager, un concours est organisé pour savoir qui offrira le cadeau le plus utile aux habitants.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Poséidon offre une source d’eau salée.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Athéna offre un olivier.</a:t>
            </a:r>
          </a:p>
          <a:p>
            <a:pPr>
              <a:lnSpc>
                <a:spcPct val="170000"/>
              </a:lnSpc>
            </a:pPr>
            <a:endParaRPr lang="fr-FR" sz="40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C13C5E0-2237-4435-92F0-8EA717700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9970" y="284638"/>
            <a:ext cx="1371719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37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semaine dernière,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avait parlé des émotions des personnages, de la pitié.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fait une leçon sur les pronoms.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terminé d’apprendre la poésie.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299607-F321-431D-BF64-443A672BF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7322"/>
          </a:xfrm>
        </p:spPr>
        <p:txBody>
          <a:bodyPr>
            <a:normAutofit fontScale="90000"/>
          </a:bodyPr>
          <a:lstStyle/>
          <a:p>
            <a:r>
              <a:rPr lang="fr-FR" dirty="0"/>
              <a:t>Conclusion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97CACC-BD46-4611-9F02-D277BA798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638" y="1055103"/>
            <a:ext cx="10996223" cy="536792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/>
              <a:t>Pour se faire un bon film de l’histoire, il faut imaginer la scène.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Il faut imaginer les personnages, et se mettre à leur place.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doit essayer de comprendre leurs émotions.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Ils veulent tous les deux cette ville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Poséidon aime obtenir ce dont il souhaite par la force.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Athéna, déesse de la guerre, aime davantage la stratégie.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9384DD7-E6E5-461A-B0A7-AB5BECD0A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718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BA0D84-3462-446E-AFC6-BA42584D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dirty="0"/>
              <a:t>Hypothèses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9F26F9-6B84-4634-8841-7C54C04C9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338" y="1690688"/>
            <a:ext cx="10758408" cy="1077912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votre avis, que va-il se passer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113509E-D8CC-4F67-AED0-11B08CDA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1B28AD-17A0-4F76-ADF6-F9DD568CBA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5938" y="935177"/>
            <a:ext cx="552773" cy="92989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0D8F648-81A6-472B-BE43-795638502E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063" y="186162"/>
            <a:ext cx="1213963" cy="1213963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DA4F1AF7-DF46-4AAD-9E8D-6B8D19F9D13E}"/>
              </a:ext>
            </a:extLst>
          </p:cNvPr>
          <p:cNvSpPr txBox="1">
            <a:spLocks/>
          </p:cNvSpPr>
          <p:nvPr/>
        </p:nvSpPr>
        <p:spPr>
          <a:xfrm>
            <a:off x="710338" y="3119993"/>
            <a:ext cx="10758408" cy="107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Parlez lentement, je note toutes vos propositions.</a:t>
            </a:r>
          </a:p>
        </p:txBody>
      </p:sp>
    </p:spTree>
    <p:extLst>
      <p:ext uri="{BB962C8B-B14F-4D97-AF65-F5344CB8AC3E}">
        <p14:creationId xmlns:p14="http://schemas.microsoft.com/office/powerpoint/2010/main" val="407463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AFA063-8C31-4D25-B021-877E6511D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Revenons sur belliqueux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F5E7EB-CEFE-4ECE-A07C-8D1E848A7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2011362"/>
            <a:ext cx="11512550" cy="28781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Quelqu’un de belliqueux, c’est quelqu’un qui aime la guerre, qui est empreint d'esprit guerrier.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voir des mots du champs lexical de belliqueux.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3B877DD-2A8E-4A86-98DD-6575CB7AB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200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5187" y="365124"/>
            <a:ext cx="4278563" cy="1325563"/>
          </a:xfrm>
        </p:spPr>
        <p:txBody>
          <a:bodyPr>
            <a:normAutofit/>
          </a:bodyPr>
          <a:lstStyle/>
          <a:p>
            <a:r>
              <a:rPr lang="fr-FR" dirty="0"/>
              <a:t>Être belliqueux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1F2C860-6C60-446E-9767-AB11BE471777}"/>
              </a:ext>
            </a:extLst>
          </p:cNvPr>
          <p:cNvSpPr txBox="1"/>
          <p:nvPr/>
        </p:nvSpPr>
        <p:spPr>
          <a:xfrm>
            <a:off x="433635" y="2101971"/>
            <a:ext cx="3378202" cy="389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provocation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l’agressivité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brutalité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hargne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méchanceté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pugnacité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E192B68-81B4-4E88-ACD0-AB21673D66A6}"/>
              </a:ext>
            </a:extLst>
          </p:cNvPr>
          <p:cNvSpPr txBox="1"/>
          <p:nvPr/>
        </p:nvSpPr>
        <p:spPr>
          <a:xfrm>
            <a:off x="4274719" y="2101971"/>
            <a:ext cx="3642561" cy="4980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attaquer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combattre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menacer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harceler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taper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frapper</a:t>
            </a:r>
          </a:p>
          <a:p>
            <a:pPr>
              <a:lnSpc>
                <a:spcPct val="150000"/>
              </a:lnSpc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4A59203-9189-4A73-B5B7-55C40A7910F3}"/>
              </a:ext>
            </a:extLst>
          </p:cNvPr>
          <p:cNvSpPr txBox="1"/>
          <p:nvPr/>
        </p:nvSpPr>
        <p:spPr>
          <a:xfrm>
            <a:off x="8153399" y="2101971"/>
            <a:ext cx="287588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agressif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menaçant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brutal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violent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provoquant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querelleur</a:t>
            </a:r>
          </a:p>
          <a:p>
            <a:pPr>
              <a:lnSpc>
                <a:spcPct val="150000"/>
              </a:lnSpc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5753A66-5EB2-49B5-BCB4-2A7496AF1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84F4DE0-CC33-46C3-902F-4F9668245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14" y="479408"/>
            <a:ext cx="1804572" cy="154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0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AAE841-8A91-480B-A361-3C94338A8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Collons et rangeons tout ça.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FADCB1-1F76-4996-8069-0783232C2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962" y="2134384"/>
            <a:ext cx="10515600" cy="1325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/>
              <a:t>Voici le lexique de la semaine :</a:t>
            </a:r>
          </a:p>
          <a:p>
            <a:pPr marL="0" indent="0">
              <a:buNone/>
            </a:pPr>
            <a:r>
              <a:rPr lang="fr-FR" sz="3200" dirty="0"/>
              <a:t>On le note dans la partie lexique de notre classeur.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0709161-E727-4429-8F3B-DDF10E2D273A}"/>
              </a:ext>
            </a:extLst>
          </p:cNvPr>
          <p:cNvSpPr txBox="1">
            <a:spLocks/>
          </p:cNvSpPr>
          <p:nvPr/>
        </p:nvSpPr>
        <p:spPr>
          <a:xfrm>
            <a:off x="838199" y="1929236"/>
            <a:ext cx="10778067" cy="889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32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E99E48-834A-4635-890D-052471583FF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251" y="78898"/>
            <a:ext cx="1898015" cy="1898015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146C0A-F7E3-48AB-9ECC-7CDBBE007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1030E41-A21C-4910-9293-7E61FD89D7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576" y="1839807"/>
            <a:ext cx="1098676" cy="109424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16D2D1F-5BF1-42A7-97EC-7667AB6F8B7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9914" y="3172601"/>
            <a:ext cx="849424" cy="946502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81A9D4-0024-4E66-8BCB-A833064881F3}"/>
              </a:ext>
            </a:extLst>
          </p:cNvPr>
          <p:cNvSpPr txBox="1">
            <a:spLocks/>
          </p:cNvSpPr>
          <p:nvPr/>
        </p:nvSpPr>
        <p:spPr>
          <a:xfrm>
            <a:off x="838200" y="3590006"/>
            <a:ext cx="10515600" cy="153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Je vous donne maintenant le texte complet pour votre entrainement en lecture.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/>
              <a:t>On le range à la suite des autres textes de lecture.</a:t>
            </a:r>
          </a:p>
        </p:txBody>
      </p:sp>
    </p:spTree>
    <p:extLst>
      <p:ext uri="{BB962C8B-B14F-4D97-AF65-F5344CB8AC3E}">
        <p14:creationId xmlns:p14="http://schemas.microsoft.com/office/powerpoint/2010/main" val="345744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8942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réviserons un nouveau son et nous travaillerons en conjugaison.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13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Recopier les mots liés à « belliqueux », 1</a:t>
            </a:r>
            <a:r>
              <a:rPr lang="fr-FR" sz="3600" baseline="30000" dirty="0"/>
              <a:t>ère</a:t>
            </a:r>
            <a:r>
              <a:rPr lang="fr-FR" sz="3600" dirty="0"/>
              <a:t> colonne en s’appliquant.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E22745-372E-4F00-BDCF-BB7347DC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Commençons par la poésie.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240AF1-F001-4423-A479-21F78105A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10515600" cy="47101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Qui veut venir réciter la poésie?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Tout le monde passera cette semaine, chacun son tour.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serez noté sur 20.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Celui qui veut peut ne pas regarder la classe.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Celui qui a besoin, peut avoir une fiche aide. (note maxi 15)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5D2FFB-E23D-4424-9587-A350A484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725E0BE-6180-41F3-9015-A9AA89A73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4867" y="289680"/>
            <a:ext cx="1639966" cy="163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1908509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blaguer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harceler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1" y="1566107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méchanceté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990742" y="2659132"/>
            <a:ext cx="1643631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gag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las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87604" y="3389294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305361" y="3400902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palais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424310" y="3990927"/>
            <a:ext cx="155726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guère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256459" y="4724652"/>
            <a:ext cx="1499775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174151" y="4627714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ligue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039653" y="552873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corail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742518" y="2405516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l’olivier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gagnons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5492" y="2486505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pacifique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les flots</a:t>
            </a:r>
          </a:p>
        </p:txBody>
      </p:sp>
    </p:spTree>
    <p:extLst>
      <p:ext uri="{BB962C8B-B14F-4D97-AF65-F5344CB8AC3E}">
        <p14:creationId xmlns:p14="http://schemas.microsoft.com/office/powerpoint/2010/main" val="255247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blaguer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489212" y="2698268"/>
            <a:ext cx="1643631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gag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005457" y="1743637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guérir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blague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424310" y="3990927"/>
            <a:ext cx="155726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guère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5196668" y="4735812"/>
            <a:ext cx="1499775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682325" y="4574523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ligue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guirlande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580912" y="2219585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guerre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65571" y="6016915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draguons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5492" y="2486505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gradins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55622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05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poursuivre le travail avec une nouvelle histoire.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28799"/>
            <a:ext cx="10992852" cy="42087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L’objectif est toujours de se fabriquer une représentation mentale d’un texte mais surtout de comprendre les émotions des personnages.</a:t>
            </a:r>
          </a:p>
          <a:p>
            <a:pPr>
              <a:lnSpc>
                <a:spcPct val="150000"/>
              </a:lnSpc>
            </a:pP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 texte est encore un récit de la mythologie.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7046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4F4AB1-8B90-4A22-A23A-5502A4CD8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094" y="129298"/>
            <a:ext cx="10515600" cy="22077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Le texte se situe en Grèce.</a:t>
            </a:r>
          </a:p>
          <a:p>
            <a:pPr lvl="1">
              <a:lnSpc>
                <a:spcPct val="150000"/>
              </a:lnSpc>
            </a:pPr>
            <a:endParaRPr lang="fr-FR" dirty="0"/>
          </a:p>
          <a:p>
            <a:pPr lvl="1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F083840-F0F8-4A90-A18C-5922DFB905B1}"/>
              </a:ext>
            </a:extLst>
          </p:cNvPr>
          <p:cNvSpPr txBox="1"/>
          <p:nvPr/>
        </p:nvSpPr>
        <p:spPr>
          <a:xfrm>
            <a:off x="835094" y="1748909"/>
            <a:ext cx="109451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dirty="0"/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D71FDED-7D5F-4C39-A747-DECE54CFED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212" y="1487266"/>
            <a:ext cx="6236172" cy="499380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AAF7F0B-E212-4911-B257-9DC80E1843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00" y="1748909"/>
            <a:ext cx="5047390" cy="3083955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5710AE-E981-44CD-9BAE-13680DC1F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44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60A6D3-BF6F-44BE-BA43-3C5E74B0C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 je </a:t>
            </a:r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vous dis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un « olivier ».</a:t>
            </a:r>
            <a:b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 quoi pensez-vous?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A9366192-4551-40BE-8670-80FF197964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2630" y="1901387"/>
            <a:ext cx="2938615" cy="440792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1F8109C-DC67-4D08-AA16-71AB96D9C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00" y="1846649"/>
            <a:ext cx="5793469" cy="434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78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DAB4AA5B-C283-4AB1-8462-FD3F90D2CB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5169" y="505745"/>
            <a:ext cx="4210182" cy="617654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B062DDF-8470-4FC0-ACB4-D2F608793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9273" y="565484"/>
            <a:ext cx="5378116" cy="537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7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7371285" y="2781513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3DF897C6-7B91-4EC1-BD9F-BFB293F7D887}"/>
              </a:ext>
            </a:extLst>
          </p:cNvPr>
          <p:cNvSpPr/>
          <p:nvPr/>
        </p:nvSpPr>
        <p:spPr>
          <a:xfrm>
            <a:off x="7371356" y="4731771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palais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368123" y="4694793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airain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322229" y="275767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corail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60901" y="35863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palais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7292926" y="28453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corail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493" y="4719307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vaste et somptueuse résidence.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320858" y="3354017"/>
            <a:ext cx="7832542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Animal marin des mers chaudes, qui sécrète un squelette calcaire de couleur rouge ou blanche.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métal précieux qui ressemble à du bronze.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A704CC7-7268-498C-88FB-B4BE31AF8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450" y="798929"/>
            <a:ext cx="1334191" cy="113184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09500B-02E2-4F69-8409-03E97FFA4D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7215" y="3251829"/>
            <a:ext cx="1348713" cy="104078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B06F17AD-28B9-424D-A52E-FDB528CD94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6397" y="2451282"/>
            <a:ext cx="2373906" cy="177847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E01A58A-1E37-49E2-8483-98E3CC48A6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0495" y="5014259"/>
            <a:ext cx="1204076" cy="120407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85DFD2B5-403D-41B3-96F2-BB5EB5122B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3868" y="4362398"/>
            <a:ext cx="1743607" cy="204233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14:cNvPr>
              <p14:cNvContentPartPr/>
              <p14:nvPr/>
            </p14:nvContentPartPr>
            <p14:xfrm>
              <a:off x="7752140" y="5077080"/>
              <a:ext cx="208080" cy="44064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89500" y="5014440"/>
                <a:ext cx="333720" cy="56628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7254755" y="478973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airain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662" y="1421784"/>
            <a:ext cx="11560676" cy="5436216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 Grèce, non loin de l’île d’Eubée, Poséidon, le dieu de la mer, vivait dans un magnifique palais sous-marin décoré de corail, de coquillages et de perles. Il y avait fait bâtir de vastes écuries pour accueillir ses splendides chevaux blancs à la crinière dorée et aux sabots d’airain.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6240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Comment fut créer l’olivier ?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8868</TotalTime>
  <Words>1148</Words>
  <Application>Microsoft Office PowerPoint</Application>
  <PresentationFormat>Grand écran</PresentationFormat>
  <Paragraphs>203</Paragraphs>
  <Slides>31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42" baseType="lpstr">
      <vt:lpstr>Agency FB</vt:lpstr>
      <vt:lpstr>Arial</vt:lpstr>
      <vt:lpstr>Arial Unicode MS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Commençons par la poésie.</vt:lpstr>
      <vt:lpstr>Nous allons poursuivre le travail avec une nouvelle histoire.</vt:lpstr>
      <vt:lpstr>Présentation PowerPoint</vt:lpstr>
      <vt:lpstr>Si je vous dis un « olivier ». A quoi pensez-vous?</vt:lpstr>
      <vt:lpstr>Présentation PowerPoint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On se pose des questions :</vt:lpstr>
      <vt:lpstr>Les personnages?</vt:lpstr>
      <vt:lpstr>Présentation PowerPoint</vt:lpstr>
      <vt:lpstr>Présentation PowerPoint</vt:lpstr>
      <vt:lpstr>J’ai bien compris :</vt:lpstr>
      <vt:lpstr>Le résumé :</vt:lpstr>
      <vt:lpstr>Conclusion :</vt:lpstr>
      <vt:lpstr>Hypothèses : </vt:lpstr>
      <vt:lpstr>Revenons sur belliqueux</vt:lpstr>
      <vt:lpstr>Être belliqueux</vt:lpstr>
      <vt:lpstr>Collons et rangeons tout ça.</vt:lpstr>
      <vt:lpstr>Lecture entrainement.</vt:lpstr>
      <vt:lpstr>Les scores :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96</cp:revision>
  <dcterms:created xsi:type="dcterms:W3CDTF">2021-07-07T15:19:39Z</dcterms:created>
  <dcterms:modified xsi:type="dcterms:W3CDTF">2021-11-22T14:17:18Z</dcterms:modified>
</cp:coreProperties>
</file>